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34"/>
  </p:notesMasterIdLst>
  <p:sldIdLst>
    <p:sldId id="349" r:id="rId3"/>
    <p:sldId id="328" r:id="rId4"/>
    <p:sldId id="329" r:id="rId5"/>
    <p:sldId id="330" r:id="rId6"/>
    <p:sldId id="331" r:id="rId7"/>
    <p:sldId id="337" r:id="rId8"/>
    <p:sldId id="332" r:id="rId9"/>
    <p:sldId id="333" r:id="rId10"/>
    <p:sldId id="362" r:id="rId11"/>
    <p:sldId id="289" r:id="rId12"/>
    <p:sldId id="343" r:id="rId13"/>
    <p:sldId id="294" r:id="rId14"/>
    <p:sldId id="334" r:id="rId15"/>
    <p:sldId id="335" r:id="rId16"/>
    <p:sldId id="336" r:id="rId17"/>
    <p:sldId id="338" r:id="rId18"/>
    <p:sldId id="339" r:id="rId19"/>
    <p:sldId id="340" r:id="rId20"/>
    <p:sldId id="350" r:id="rId21"/>
    <p:sldId id="351" r:id="rId22"/>
    <p:sldId id="352" r:id="rId23"/>
    <p:sldId id="353" r:id="rId24"/>
    <p:sldId id="361" r:id="rId25"/>
    <p:sldId id="354" r:id="rId26"/>
    <p:sldId id="355" r:id="rId27"/>
    <p:sldId id="356" r:id="rId28"/>
    <p:sldId id="357" r:id="rId29"/>
    <p:sldId id="358" r:id="rId30"/>
    <p:sldId id="359" r:id="rId31"/>
    <p:sldId id="360" r:id="rId32"/>
    <p:sldId id="345" r:id="rId33"/>
  </p:sldIdLst>
  <p:sldSz cx="12192000" cy="6858000"/>
  <p:notesSz cx="6724650" cy="97742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711" autoAdjust="0"/>
  </p:normalViewPr>
  <p:slideViewPr>
    <p:cSldViewPr snapToGrid="0">
      <p:cViewPr varScale="1">
        <p:scale>
          <a:sx n="108" d="100"/>
          <a:sy n="108" d="100"/>
        </p:scale>
        <p:origin x="7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4015" cy="490410"/>
          </a:xfrm>
          <a:prstGeom prst="rect">
            <a:avLst/>
          </a:prstGeom>
        </p:spPr>
        <p:txBody>
          <a:bodyPr vert="horz" lIns="90800" tIns="45400" rIns="90800" bIns="45400" rtlCol="0"/>
          <a:lstStyle>
            <a:lvl1pPr algn="l">
              <a:defRPr sz="1200"/>
            </a:lvl1pPr>
          </a:lstStyle>
          <a:p>
            <a:endParaRPr lang="es-ES"/>
          </a:p>
        </p:txBody>
      </p:sp>
      <p:sp>
        <p:nvSpPr>
          <p:cNvPr id="3" name="Marcador de fecha 2"/>
          <p:cNvSpPr>
            <a:spLocks noGrp="1"/>
          </p:cNvSpPr>
          <p:nvPr>
            <p:ph type="dt" idx="1"/>
          </p:nvPr>
        </p:nvSpPr>
        <p:spPr>
          <a:xfrm>
            <a:off x="3809079" y="0"/>
            <a:ext cx="2914015" cy="490410"/>
          </a:xfrm>
          <a:prstGeom prst="rect">
            <a:avLst/>
          </a:prstGeom>
        </p:spPr>
        <p:txBody>
          <a:bodyPr vert="horz" lIns="90800" tIns="45400" rIns="90800" bIns="45400" rtlCol="0"/>
          <a:lstStyle>
            <a:lvl1pPr algn="r">
              <a:defRPr sz="1200"/>
            </a:lvl1pPr>
          </a:lstStyle>
          <a:p>
            <a:fld id="{3A9EDF00-0997-42F9-9A64-75AF4A60401C}" type="datetimeFigureOut">
              <a:rPr lang="es-ES" smtClean="0"/>
              <a:t>26/03/2023</a:t>
            </a:fld>
            <a:endParaRPr lang="es-ES"/>
          </a:p>
        </p:txBody>
      </p:sp>
      <p:sp>
        <p:nvSpPr>
          <p:cNvPr id="4" name="Marcador de imagen de diapositiva 3"/>
          <p:cNvSpPr>
            <a:spLocks noGrp="1" noRot="1" noChangeAspect="1"/>
          </p:cNvSpPr>
          <p:nvPr>
            <p:ph type="sldImg" idx="2"/>
          </p:nvPr>
        </p:nvSpPr>
        <p:spPr>
          <a:xfrm>
            <a:off x="430213" y="1220788"/>
            <a:ext cx="5864225" cy="3298825"/>
          </a:xfrm>
          <a:prstGeom prst="rect">
            <a:avLst/>
          </a:prstGeom>
          <a:noFill/>
          <a:ln w="12700">
            <a:solidFill>
              <a:prstClr val="black"/>
            </a:solidFill>
          </a:ln>
        </p:spPr>
        <p:txBody>
          <a:bodyPr vert="horz" lIns="90800" tIns="45400" rIns="90800" bIns="45400" rtlCol="0" anchor="ctr"/>
          <a:lstStyle/>
          <a:p>
            <a:endParaRPr lang="es-ES"/>
          </a:p>
        </p:txBody>
      </p:sp>
      <p:sp>
        <p:nvSpPr>
          <p:cNvPr id="5" name="Marcador de notas 4"/>
          <p:cNvSpPr>
            <a:spLocks noGrp="1"/>
          </p:cNvSpPr>
          <p:nvPr>
            <p:ph type="body" sz="quarter" idx="3"/>
          </p:nvPr>
        </p:nvSpPr>
        <p:spPr>
          <a:xfrm>
            <a:off x="672465" y="4703854"/>
            <a:ext cx="5379720" cy="3848606"/>
          </a:xfrm>
          <a:prstGeom prst="rect">
            <a:avLst/>
          </a:prstGeom>
        </p:spPr>
        <p:txBody>
          <a:bodyPr vert="horz" lIns="90800" tIns="45400" rIns="90800" bIns="4540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283832"/>
            <a:ext cx="2914015" cy="490409"/>
          </a:xfrm>
          <a:prstGeom prst="rect">
            <a:avLst/>
          </a:prstGeom>
        </p:spPr>
        <p:txBody>
          <a:bodyPr vert="horz" lIns="90800" tIns="45400" rIns="90800" bIns="4540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09079" y="9283832"/>
            <a:ext cx="2914015" cy="490409"/>
          </a:xfrm>
          <a:prstGeom prst="rect">
            <a:avLst/>
          </a:prstGeom>
        </p:spPr>
        <p:txBody>
          <a:bodyPr vert="horz" lIns="90800" tIns="45400" rIns="90800" bIns="45400" rtlCol="0" anchor="b"/>
          <a:lstStyle>
            <a:lvl1pPr algn="r">
              <a:defRPr sz="1200"/>
            </a:lvl1pPr>
          </a:lstStyle>
          <a:p>
            <a:fld id="{87600B46-48FF-4614-A786-9E90D4AEFFD8}" type="slidenum">
              <a:rPr lang="es-ES" smtClean="0"/>
              <a:t>‹Nº›</a:t>
            </a:fld>
            <a:endParaRPr lang="es-ES"/>
          </a:p>
        </p:txBody>
      </p:sp>
    </p:spTree>
    <p:extLst>
      <p:ext uri="{BB962C8B-B14F-4D97-AF65-F5344CB8AC3E}">
        <p14:creationId xmlns:p14="http://schemas.microsoft.com/office/powerpoint/2010/main" val="2783852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1</a:t>
            </a:fld>
            <a:endParaRPr lang="es-ES"/>
          </a:p>
        </p:txBody>
      </p:sp>
    </p:spTree>
    <p:extLst>
      <p:ext uri="{BB962C8B-B14F-4D97-AF65-F5344CB8AC3E}">
        <p14:creationId xmlns:p14="http://schemas.microsoft.com/office/powerpoint/2010/main" val="435673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apositiva de título con fech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12" name="Rectángulo 11">
            <a:extLst>
              <a:ext uri="{FF2B5EF4-FFF2-40B4-BE49-F238E27FC236}">
                <a16:creationId xmlns:a16="http://schemas.microsoft.com/office/drawing/2014/main" id="{D846C517-01CF-4924-81A5-DAD4CE0BFA6C}"/>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rtl="0"/>
            <a:endParaRPr lang="es-ES" noProof="0"/>
          </a:p>
        </p:txBody>
      </p:sp>
      <p:sp>
        <p:nvSpPr>
          <p:cNvPr id="21" name="Marcador de texto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rtlCol="0">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20XX</a:t>
            </a:r>
          </a:p>
        </p:txBody>
      </p:sp>
      <p:sp>
        <p:nvSpPr>
          <p:cNvPr id="2" name="Título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rtlCol="0">
            <a:noAutofit/>
          </a:bodyPr>
          <a:lstStyle>
            <a:lvl1pPr algn="ctr">
              <a:defRPr sz="8000" b="0">
                <a:solidFill>
                  <a:schemeClr val="bg1"/>
                </a:solidFill>
              </a:defRPr>
            </a:lvl1pPr>
          </a:lstStyle>
          <a:p>
            <a:pPr rtl="0"/>
            <a:r>
              <a:rPr lang="es-ES" noProof="0"/>
              <a:t>PRESENTACIÓN</a:t>
            </a:r>
            <a:br>
              <a:rPr lang="es-ES" noProof="0"/>
            </a:br>
            <a:r>
              <a:rPr lang="es-ES" noProof="0"/>
              <a:t>TÍTULO</a:t>
            </a:r>
          </a:p>
        </p:txBody>
      </p:sp>
      <p:sp>
        <p:nvSpPr>
          <p:cNvPr id="23" name="Marcador de texto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rtlCol="0">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Mes</a:t>
            </a:r>
          </a:p>
        </p:txBody>
      </p:sp>
      <p:sp>
        <p:nvSpPr>
          <p:cNvPr id="36" name="Marcador de texto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rtlCol="0">
            <a:noAutofit/>
          </a:bodyPr>
          <a:lstStyle>
            <a:lvl1pPr marL="0" indent="0" algn="ctr">
              <a:buNone/>
              <a:defRPr sz="3500" b="0" i="0">
                <a:solidFill>
                  <a:schemeClr val="bg2"/>
                </a:solidFill>
              </a:defRPr>
            </a:lvl1pPr>
          </a:lstStyle>
          <a:p>
            <a:pPr lvl="0" rtl="0"/>
            <a:r>
              <a:rPr lang="es-ES" noProof="0"/>
              <a:t>Presentación</a:t>
            </a:r>
            <a:br>
              <a:rPr lang="es-ES" noProof="0"/>
            </a:br>
            <a:r>
              <a:rPr lang="es-ES" noProof="0"/>
              <a:t>Consigna</a:t>
            </a:r>
          </a:p>
        </p:txBody>
      </p:sp>
      <p:sp>
        <p:nvSpPr>
          <p:cNvPr id="5" name="Rectángulo 4">
            <a:extLst>
              <a:ext uri="{FF2B5EF4-FFF2-40B4-BE49-F238E27FC236}">
                <a16:creationId xmlns:a16="http://schemas.microsoft.com/office/drawing/2014/main" id="{6691BBC0-FAFE-4A57-9925-6182B74C4CB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rtl="0"/>
            <a:endParaRPr lang="es-ES" noProof="0"/>
          </a:p>
        </p:txBody>
      </p:sp>
    </p:spTree>
    <p:extLst>
      <p:ext uri="{BB962C8B-B14F-4D97-AF65-F5344CB8AC3E}">
        <p14:creationId xmlns:p14="http://schemas.microsoft.com/office/powerpoint/2010/main" val="2601850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5"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dirty="0"/>
              <a:t>Haga clic para modificar el estilo de título del patrón</a:t>
            </a:r>
            <a:endParaRPr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a:t>Haga clic para modificar el estilo de subtítulo del patrón</a:t>
            </a:r>
            <a:endParaRPr lang="en-US"/>
          </a:p>
        </p:txBody>
      </p:sp>
      <p:sp>
        <p:nvSpPr>
          <p:cNvPr id="10" name="Date Placeholder 29"/>
          <p:cNvSpPr>
            <a:spLocks noGrp="1"/>
          </p:cNvSpPr>
          <p:nvPr>
            <p:ph type="dt" sz="half" idx="10"/>
          </p:nvPr>
        </p:nvSpPr>
        <p:spPr/>
        <p:txBody>
          <a:bodyPr/>
          <a:lstStyle>
            <a:lvl1pPr>
              <a:defRPr/>
            </a:lvl1pPr>
          </a:lstStyle>
          <a:p>
            <a:fld id="{B61BEF0D-F0BB-DE4B-95CE-6DB70DBA9567}" type="datetimeFigureOut">
              <a:rPr lang="en-US" smtClean="0"/>
              <a:pPr/>
              <a:t>3/26/2023</a:t>
            </a:fld>
            <a:endParaRPr lang="en-US" dirty="0"/>
          </a:p>
        </p:txBody>
      </p:sp>
      <p:sp>
        <p:nvSpPr>
          <p:cNvPr id="11" name="Footer Placeholder 18"/>
          <p:cNvSpPr>
            <a:spLocks noGrp="1"/>
          </p:cNvSpPr>
          <p:nvPr>
            <p:ph type="ftr" sz="quarter" idx="11"/>
          </p:nvPr>
        </p:nvSpPr>
        <p:spPr/>
        <p:txBody>
          <a:bodyPr/>
          <a:lstStyle>
            <a:lvl1pPr>
              <a:defRPr/>
            </a:lvl1pPr>
          </a:lstStyle>
          <a:p>
            <a:endParaRPr lang="en-US" dirty="0"/>
          </a:p>
        </p:txBody>
      </p:sp>
      <p:sp>
        <p:nvSpPr>
          <p:cNvPr id="12" name="Slide Number Placeholder 26"/>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
        <p:nvSpPr>
          <p:cNvPr id="13" name="Título 1">
            <a:extLst>
              <a:ext uri="{FF2B5EF4-FFF2-40B4-BE49-F238E27FC236}">
                <a16:creationId xmlns:a16="http://schemas.microsoft.com/office/drawing/2014/main" id="{CE8327AC-F4BA-4AE7-ADC8-28C8D73E6D96}"/>
              </a:ext>
            </a:extLst>
          </p:cNvPr>
          <p:cNvSpPr txBox="1">
            <a:spLocks/>
          </p:cNvSpPr>
          <p:nvPr/>
        </p:nvSpPr>
        <p:spPr bwMode="auto">
          <a:xfrm>
            <a:off x="700005" y="967365"/>
            <a:ext cx="1090506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spcBef>
                <a:spcPct val="20000"/>
              </a:spcBef>
              <a:buClr>
                <a:srgbClr val="FFC000"/>
              </a:buClr>
              <a:buSzPct val="95000"/>
              <a:defRPr/>
            </a:pPr>
            <a:br>
              <a:rPr lang="en-US" sz="2800" dirty="0">
                <a:solidFill>
                  <a:schemeClr val="accent1">
                    <a:lumMod val="75000"/>
                  </a:schemeClr>
                </a:solidFill>
                <a:ea typeface="+mn-ea"/>
                <a:cs typeface="+mn-cs"/>
              </a:rPr>
            </a:br>
            <a:endParaRPr lang="en-GB" sz="16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995405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9"/>
          <p:cNvSpPr>
            <a:spLocks noGrp="1"/>
          </p:cNvSpPr>
          <p:nvPr>
            <p:ph type="dt" sz="half" idx="10"/>
          </p:nvPr>
        </p:nvSpPr>
        <p:spPr/>
        <p:txBody>
          <a:bodyPr/>
          <a:lstStyle>
            <a:lvl1pPr>
              <a:defRPr/>
            </a:lvl1pPr>
          </a:lstStyle>
          <a:p>
            <a:fld id="{B61BEF0D-F0BB-DE4B-95CE-6DB70DBA9567}" type="datetimeFigureOut">
              <a:rPr lang="en-US" smtClean="0"/>
              <a:pPr/>
              <a:t>3/26/2023</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58640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6" name="Group 1"/>
          <p:cNvGrpSpPr>
            <a:grpSpLocks/>
          </p:cNvGrpSpPr>
          <p:nvPr/>
        </p:nvGrpSpPr>
        <p:grpSpPr bwMode="auto">
          <a:xfrm>
            <a:off x="-25398" y="203200"/>
            <a:ext cx="12240684"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grpSp>
      <p:sp>
        <p:nvSpPr>
          <p:cNvPr id="4" name="Freeform 6"/>
          <p:cNvSpPr>
            <a:spLocks/>
          </p:cNvSpPr>
          <p:nvPr/>
        </p:nvSpPr>
        <p:spPr bwMode="auto">
          <a:xfrm>
            <a:off x="-24680" y="-27384"/>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5"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9" name="Date Placeholder 3"/>
          <p:cNvSpPr>
            <a:spLocks noGrp="1"/>
          </p:cNvSpPr>
          <p:nvPr>
            <p:ph type="dt" sz="half" idx="10"/>
          </p:nvPr>
        </p:nvSpPr>
        <p:spPr/>
        <p:txBody>
          <a:bodyPr/>
          <a:lstStyle>
            <a:lvl1pPr>
              <a:defRPr/>
            </a:lvl1pPr>
          </a:lstStyle>
          <a:p>
            <a:fld id="{B61BEF0D-F0BB-DE4B-95CE-6DB70DBA9567}" type="datetimeFigureOut">
              <a:rPr lang="en-US" smtClean="0"/>
              <a:pPr/>
              <a:t>3/26/2023</a:t>
            </a:fld>
            <a:endParaRPr lang="en-US" dirty="0"/>
          </a:p>
        </p:txBody>
      </p:sp>
      <p:sp>
        <p:nvSpPr>
          <p:cNvPr id="10" name="Footer Placeholder 4"/>
          <p:cNvSpPr>
            <a:spLocks noGrp="1"/>
          </p:cNvSpPr>
          <p:nvPr>
            <p:ph type="ftr" sz="quarter" idx="11"/>
          </p:nvPr>
        </p:nvSpPr>
        <p:spPr/>
        <p:txBody>
          <a:bodyPr/>
          <a:lstStyle>
            <a:lvl1pPr>
              <a:defRPr/>
            </a:lvl1pPr>
          </a:lstStyle>
          <a:p>
            <a:endParaRPr lang="en-US" dirty="0"/>
          </a:p>
        </p:txBody>
      </p:sp>
      <p:sp>
        <p:nvSpPr>
          <p:cNvPr id="11" name="Slide Number Placeholder 5"/>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3493859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9"/>
          <p:cNvSpPr>
            <a:spLocks noGrp="1"/>
          </p:cNvSpPr>
          <p:nvPr>
            <p:ph type="dt" sz="half" idx="10"/>
          </p:nvPr>
        </p:nvSpPr>
        <p:spPr/>
        <p:txBody>
          <a:bodyPr/>
          <a:lstStyle>
            <a:lvl1pPr>
              <a:defRPr/>
            </a:lvl1pPr>
          </a:lstStyle>
          <a:p>
            <a:fld id="{B61BEF0D-F0BB-DE4B-95CE-6DB70DBA9567}" type="datetimeFigureOut">
              <a:rPr lang="en-US" smtClean="0"/>
              <a:pPr/>
              <a:t>3/26/2023</a:t>
            </a:fld>
            <a:endParaRPr lang="en-US" dirty="0"/>
          </a:p>
        </p:txBody>
      </p:sp>
      <p:sp>
        <p:nvSpPr>
          <p:cNvPr id="6" name="Footer Placeholder 21"/>
          <p:cNvSpPr>
            <a:spLocks noGrp="1"/>
          </p:cNvSpPr>
          <p:nvPr>
            <p:ph type="ftr" sz="quarter" idx="11"/>
          </p:nvPr>
        </p:nvSpPr>
        <p:spPr/>
        <p:txBody>
          <a:bodyPr/>
          <a:lstStyle>
            <a:lvl1pPr>
              <a:defRPr/>
            </a:lvl1pPr>
          </a:lstStyle>
          <a:p>
            <a:endParaRPr lang="en-US" dirty="0"/>
          </a:p>
        </p:txBody>
      </p:sp>
      <p:sp>
        <p:nvSpPr>
          <p:cNvPr id="7"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5108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4" name="Text Placeholder 3"/>
          <p:cNvSpPr>
            <a:spLocks noGrp="1"/>
          </p:cNvSpPr>
          <p:nvPr>
            <p:ph type="body" sz="half" idx="3"/>
          </p:nvPr>
        </p:nvSpPr>
        <p:spPr>
          <a:xfrm>
            <a:off x="6193369" y="1859760"/>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Content Placeholder 5"/>
          <p:cNvSpPr>
            <a:spLocks noGrp="1"/>
          </p:cNvSpPr>
          <p:nvPr>
            <p:ph sz="quarter" idx="4"/>
          </p:nvPr>
        </p:nvSpPr>
        <p:spPr>
          <a:xfrm>
            <a:off x="6193369"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9"/>
          <p:cNvSpPr>
            <a:spLocks noGrp="1"/>
          </p:cNvSpPr>
          <p:nvPr>
            <p:ph type="dt" sz="half" idx="10"/>
          </p:nvPr>
        </p:nvSpPr>
        <p:spPr/>
        <p:txBody>
          <a:bodyPr/>
          <a:lstStyle>
            <a:lvl1pPr>
              <a:defRPr/>
            </a:lvl1pPr>
          </a:lstStyle>
          <a:p>
            <a:fld id="{B61BEF0D-F0BB-DE4B-95CE-6DB70DBA9567}" type="datetimeFigureOut">
              <a:rPr lang="en-US" smtClean="0"/>
              <a:pPr/>
              <a:t>3/26/2023</a:t>
            </a:fld>
            <a:endParaRPr lang="en-US" dirty="0"/>
          </a:p>
        </p:txBody>
      </p:sp>
      <p:sp>
        <p:nvSpPr>
          <p:cNvPr id="8" name="Footer Placeholder 21"/>
          <p:cNvSpPr>
            <a:spLocks noGrp="1"/>
          </p:cNvSpPr>
          <p:nvPr>
            <p:ph type="ftr" sz="quarter" idx="11"/>
          </p:nvPr>
        </p:nvSpPr>
        <p:spPr/>
        <p:txBody>
          <a:bodyPr/>
          <a:lstStyle>
            <a:lvl1pPr>
              <a:defRPr/>
            </a:lvl1pPr>
          </a:lstStyle>
          <a:p>
            <a:endParaRPr lang="en-US" dirty="0"/>
          </a:p>
        </p:txBody>
      </p:sp>
      <p:sp>
        <p:nvSpPr>
          <p:cNvPr id="9"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89734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a:t>Haga clic para modificar el estilo de título del patrón</a:t>
            </a:r>
            <a:endParaRPr lang="en-US"/>
          </a:p>
        </p:txBody>
      </p:sp>
      <p:sp>
        <p:nvSpPr>
          <p:cNvPr id="3" name="Date Placeholder 9"/>
          <p:cNvSpPr>
            <a:spLocks noGrp="1"/>
          </p:cNvSpPr>
          <p:nvPr>
            <p:ph type="dt" sz="half" idx="10"/>
          </p:nvPr>
        </p:nvSpPr>
        <p:spPr/>
        <p:txBody>
          <a:bodyPr/>
          <a:lstStyle>
            <a:lvl1pPr>
              <a:defRPr/>
            </a:lvl1pPr>
          </a:lstStyle>
          <a:p>
            <a:fld id="{B61BEF0D-F0BB-DE4B-95CE-6DB70DBA9567}" type="datetimeFigureOut">
              <a:rPr lang="en-US" smtClean="0"/>
              <a:pPr/>
              <a:t>3/26/2023</a:t>
            </a:fld>
            <a:endParaRPr lang="en-US" dirty="0"/>
          </a:p>
        </p:txBody>
      </p:sp>
      <p:sp>
        <p:nvSpPr>
          <p:cNvPr id="4" name="Footer Placeholder 21"/>
          <p:cNvSpPr>
            <a:spLocks noGrp="1"/>
          </p:cNvSpPr>
          <p:nvPr>
            <p:ph type="ftr" sz="quarter" idx="11"/>
          </p:nvPr>
        </p:nvSpPr>
        <p:spPr/>
        <p:txBody>
          <a:bodyPr/>
          <a:lstStyle>
            <a:lvl1pPr>
              <a:defRPr/>
            </a:lvl1pPr>
          </a:lstStyle>
          <a:p>
            <a:endParaRPr lang="en-US" dirty="0"/>
          </a:p>
        </p:txBody>
      </p:sp>
      <p:sp>
        <p:nvSpPr>
          <p:cNvPr id="5"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07632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B61BEF0D-F0BB-DE4B-95CE-6DB70DBA9567}" type="datetimeFigureOut">
              <a:rPr lang="en-US" smtClean="0"/>
              <a:pPr/>
              <a:t>3/26/2023</a:t>
            </a:fld>
            <a:endParaRPr lang="en-US" dirty="0"/>
          </a:p>
        </p:txBody>
      </p:sp>
      <p:sp>
        <p:nvSpPr>
          <p:cNvPr id="3" name="Footer Placeholder 21"/>
          <p:cNvSpPr>
            <a:spLocks noGrp="1"/>
          </p:cNvSpPr>
          <p:nvPr>
            <p:ph type="ftr" sz="quarter" idx="11"/>
          </p:nvPr>
        </p:nvSpPr>
        <p:spPr/>
        <p:txBody>
          <a:bodyPr/>
          <a:lstStyle>
            <a:lvl1pPr>
              <a:defRPr/>
            </a:lvl1pPr>
          </a:lstStyle>
          <a:p>
            <a:endParaRPr lang="en-US" dirty="0"/>
          </a:p>
        </p:txBody>
      </p:sp>
      <p:sp>
        <p:nvSpPr>
          <p:cNvPr id="4"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59367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a:t>Haga clic para modificar el estilo de título del patrón</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a:t>Haga clic para modificar el estilo de texto del patrón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9"/>
          <p:cNvSpPr>
            <a:spLocks noGrp="1"/>
          </p:cNvSpPr>
          <p:nvPr>
            <p:ph type="dt" sz="half" idx="10"/>
          </p:nvPr>
        </p:nvSpPr>
        <p:spPr/>
        <p:txBody>
          <a:bodyPr/>
          <a:lstStyle>
            <a:lvl1pPr>
              <a:defRPr/>
            </a:lvl1pPr>
          </a:lstStyle>
          <a:p>
            <a:fld id="{B61BEF0D-F0BB-DE4B-95CE-6DB70DBA9567}" type="datetimeFigureOut">
              <a:rPr lang="en-US" smtClean="0"/>
              <a:pPr/>
              <a:t>3/26/2023</a:t>
            </a:fld>
            <a:endParaRPr lang="en-US" dirty="0"/>
          </a:p>
        </p:txBody>
      </p:sp>
      <p:sp>
        <p:nvSpPr>
          <p:cNvPr id="6" name="Footer Placeholder 21"/>
          <p:cNvSpPr>
            <a:spLocks noGrp="1"/>
          </p:cNvSpPr>
          <p:nvPr>
            <p:ph type="ftr" sz="quarter" idx="11"/>
          </p:nvPr>
        </p:nvSpPr>
        <p:spPr/>
        <p:txBody>
          <a:bodyPr/>
          <a:lstStyle>
            <a:lvl1pPr>
              <a:defRPr/>
            </a:lvl1pPr>
          </a:lstStyle>
          <a:p>
            <a:endParaRPr lang="en-US" dirty="0"/>
          </a:p>
        </p:txBody>
      </p:sp>
      <p:sp>
        <p:nvSpPr>
          <p:cNvPr id="7"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10795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6"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grpSp>
        <p:nvGrpSpPr>
          <p:cNvPr id="7" name="Group 1"/>
          <p:cNvGrpSpPr>
            <a:grpSpLocks/>
          </p:cNvGrpSpPr>
          <p:nvPr/>
        </p:nvGrpSpPr>
        <p:grpSpPr bwMode="auto">
          <a:xfrm>
            <a:off x="-25398" y="203200"/>
            <a:ext cx="12240684" cy="647700"/>
            <a:chOff x="-19045" y="216550"/>
            <a:chExt cx="9180548" cy="649224"/>
          </a:xfrm>
        </p:grpSpPr>
        <p:sp>
          <p:nvSpPr>
            <p:cNvPr id="8"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9"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grpSp>
      <p:sp>
        <p:nvSpPr>
          <p:cNvPr id="10" name="Snip and Round Single Corner Rectangle 8"/>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11" name="Right Triangle 11"/>
          <p:cNvSpPr/>
          <p:nvPr/>
        </p:nvSpPr>
        <p:spPr>
          <a:xfrm rot="420000" flipV="1">
            <a:off x="10672236" y="5359403"/>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12"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13" name="Freeform 10"/>
          <p:cNvSpPr>
            <a:spLocks/>
          </p:cNvSpPr>
          <p:nvPr/>
        </p:nvSpPr>
        <p:spPr bwMode="auto">
          <a:xfrm flipV="1">
            <a:off x="5842000" y="6219828"/>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2" name="Title 1"/>
          <p:cNvSpPr>
            <a:spLocks noGrp="1"/>
          </p:cNvSpPr>
          <p:nvPr>
            <p:ph type="title"/>
          </p:nvPr>
        </p:nvSpPr>
        <p:spPr>
          <a:xfrm>
            <a:off x="812800" y="1176999"/>
            <a:ext cx="2950464" cy="1582621"/>
          </a:xfrm>
        </p:spPr>
        <p:txBody>
          <a:bodyPr lIns="45720" rIns="45720" bIns="45720"/>
          <a:lstStyle>
            <a:lvl1pPr algn="l">
              <a:buNone/>
              <a:defRPr sz="2000" b="1">
                <a:solidFill>
                  <a:schemeClr val="tx2"/>
                </a:solidFill>
              </a:defRPr>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a:t>Haga clic para modificar el estilo de texto del patrón</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a:t>Haga clic en el icono para agregar una imagen</a:t>
            </a:r>
            <a:endParaRPr lang="en-US" noProof="0" dirty="0"/>
          </a:p>
        </p:txBody>
      </p:sp>
      <p:sp>
        <p:nvSpPr>
          <p:cNvPr id="14" name="Date Placeholder 4"/>
          <p:cNvSpPr>
            <a:spLocks noGrp="1"/>
          </p:cNvSpPr>
          <p:nvPr>
            <p:ph type="dt" sz="half" idx="10"/>
          </p:nvPr>
        </p:nvSpPr>
        <p:spPr/>
        <p:txBody>
          <a:bodyPr/>
          <a:lstStyle>
            <a:lvl1pPr>
              <a:defRPr/>
            </a:lvl1pPr>
          </a:lstStyle>
          <a:p>
            <a:fld id="{B61BEF0D-F0BB-DE4B-95CE-6DB70DBA9567}" type="datetimeFigureOut">
              <a:rPr lang="en-US" smtClean="0"/>
              <a:pPr/>
              <a:t>3/26/2023</a:t>
            </a:fld>
            <a:endParaRPr lang="en-US" dirty="0"/>
          </a:p>
        </p:txBody>
      </p:sp>
      <p:sp>
        <p:nvSpPr>
          <p:cNvPr id="15" name="Footer Placeholder 5"/>
          <p:cNvSpPr>
            <a:spLocks noGrp="1"/>
          </p:cNvSpPr>
          <p:nvPr>
            <p:ph type="ftr" sz="quarter" idx="11"/>
          </p:nvPr>
        </p:nvSpPr>
        <p:spPr/>
        <p:txBody>
          <a:bodyPr/>
          <a:lstStyle>
            <a:lvl1pPr>
              <a:defRPr/>
            </a:lvl1pPr>
          </a:lstStyle>
          <a:p>
            <a:endParaRPr lang="en-US" dirty="0"/>
          </a:p>
        </p:txBody>
      </p:sp>
      <p:sp>
        <p:nvSpPr>
          <p:cNvPr id="16" name="Slide Number Placeholder 6"/>
          <p:cNvSpPr>
            <a:spLocks noGrp="1"/>
          </p:cNvSpPr>
          <p:nvPr>
            <p:ph type="sldNum" sz="quarter" idx="12"/>
          </p:nvPr>
        </p:nvSpPr>
        <p:spPr>
          <a:xfrm>
            <a:off x="10769600" y="6356353"/>
            <a:ext cx="812800" cy="365125"/>
          </a:xfrm>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96540402"/>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9"/>
          <p:cNvSpPr>
            <a:spLocks noGrp="1"/>
          </p:cNvSpPr>
          <p:nvPr>
            <p:ph type="dt" sz="half" idx="10"/>
          </p:nvPr>
        </p:nvSpPr>
        <p:spPr/>
        <p:txBody>
          <a:bodyPr/>
          <a:lstStyle>
            <a:lvl1pPr>
              <a:defRPr/>
            </a:lvl1pPr>
          </a:lstStyle>
          <a:p>
            <a:fld id="{B61BEF0D-F0BB-DE4B-95CE-6DB70DBA9567}" type="datetimeFigureOut">
              <a:rPr lang="en-US" smtClean="0"/>
              <a:pPr/>
              <a:t>3/26/2023</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56813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9"/>
          <p:cNvSpPr>
            <a:spLocks noGrp="1"/>
          </p:cNvSpPr>
          <p:nvPr>
            <p:ph type="dt" sz="half" idx="10"/>
          </p:nvPr>
        </p:nvSpPr>
        <p:spPr/>
        <p:txBody>
          <a:bodyPr/>
          <a:lstStyle>
            <a:lvl1pPr>
              <a:defRPr/>
            </a:lvl1pPr>
          </a:lstStyle>
          <a:p>
            <a:fld id="{B61BEF0D-F0BB-DE4B-95CE-6DB70DBA9567}" type="datetimeFigureOut">
              <a:rPr lang="en-US" smtClean="0"/>
              <a:pPr/>
              <a:t>3/26/2023</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9942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850"/>
            <a:ext cx="10972800" cy="1143000"/>
          </a:xfrm>
        </p:spPr>
        <p:txBody>
          <a:bodyPr/>
          <a:lstStyle/>
          <a:p>
            <a:r>
              <a:rPr lang="es-ES"/>
              <a:t>Haga clic para modificar el estilo de título del patrón</a:t>
            </a:r>
          </a:p>
        </p:txBody>
      </p:sp>
      <p:sp>
        <p:nvSpPr>
          <p:cNvPr id="3" name="2 Marcador de SmartArt"/>
          <p:cNvSpPr>
            <a:spLocks noGrp="1"/>
          </p:cNvSpPr>
          <p:nvPr>
            <p:ph type="dgm" idx="1"/>
          </p:nvPr>
        </p:nvSpPr>
        <p:spPr>
          <a:xfrm>
            <a:off x="609600" y="1935166"/>
            <a:ext cx="10972800" cy="4389437"/>
          </a:xfrm>
        </p:spPr>
        <p:txBody>
          <a:bodyPr/>
          <a:lstStyle/>
          <a:p>
            <a:pPr lvl="0"/>
            <a:endParaRPr lang="es-ES" noProof="0"/>
          </a:p>
        </p:txBody>
      </p:sp>
      <p:sp>
        <p:nvSpPr>
          <p:cNvPr id="4" name="Date Placeholder 9"/>
          <p:cNvSpPr>
            <a:spLocks noGrp="1"/>
          </p:cNvSpPr>
          <p:nvPr>
            <p:ph type="dt" sz="half" idx="10"/>
          </p:nvPr>
        </p:nvSpPr>
        <p:spPr/>
        <p:txBody>
          <a:bodyPr/>
          <a:lstStyle>
            <a:lvl1pPr>
              <a:defRPr/>
            </a:lvl1pPr>
          </a:lstStyle>
          <a:p>
            <a:fld id="{B61BEF0D-F0BB-DE4B-95CE-6DB70DBA9567}" type="datetimeFigureOut">
              <a:rPr lang="en-US" smtClean="0"/>
              <a:pPr/>
              <a:t>3/26/2023</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30467961"/>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850"/>
            <a:ext cx="109728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35166"/>
            <a:ext cx="5384800" cy="43894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6197600" y="1935166"/>
            <a:ext cx="5384800" cy="2117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6197600" y="4205288"/>
            <a:ext cx="5384800" cy="2119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Date Placeholder 9"/>
          <p:cNvSpPr>
            <a:spLocks noGrp="1"/>
          </p:cNvSpPr>
          <p:nvPr>
            <p:ph type="dt" sz="half" idx="10"/>
          </p:nvPr>
        </p:nvSpPr>
        <p:spPr/>
        <p:txBody>
          <a:bodyPr/>
          <a:lstStyle>
            <a:lvl1pPr>
              <a:defRPr/>
            </a:lvl1pPr>
          </a:lstStyle>
          <a:p>
            <a:fld id="{B61BEF0D-F0BB-DE4B-95CE-6DB70DBA9567}" type="datetimeFigureOut">
              <a:rPr lang="en-US" smtClean="0"/>
              <a:pPr/>
              <a:t>3/26/2023</a:t>
            </a:fld>
            <a:endParaRPr lang="en-US" dirty="0"/>
          </a:p>
        </p:txBody>
      </p:sp>
      <p:sp>
        <p:nvSpPr>
          <p:cNvPr id="7" name="Footer Placeholder 21"/>
          <p:cNvSpPr>
            <a:spLocks noGrp="1"/>
          </p:cNvSpPr>
          <p:nvPr>
            <p:ph type="ftr" sz="quarter" idx="11"/>
          </p:nvPr>
        </p:nvSpPr>
        <p:spPr/>
        <p:txBody>
          <a:bodyPr/>
          <a:lstStyle>
            <a:lvl1pPr>
              <a:defRPr/>
            </a:lvl1pPr>
          </a:lstStyle>
          <a:p>
            <a:endParaRPr lang="en-US" dirty="0"/>
          </a:p>
        </p:txBody>
      </p:sp>
      <p:sp>
        <p:nvSpPr>
          <p:cNvPr id="8"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7747018"/>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850"/>
            <a:ext cx="10972800" cy="1143000"/>
          </a:xfrm>
        </p:spPr>
        <p:txBody>
          <a:bodyPr/>
          <a:lstStyle/>
          <a:p>
            <a:r>
              <a:rPr lang="es-ES"/>
              <a:t>Haga clic para modificar el estilo de título del patrón</a:t>
            </a:r>
          </a:p>
        </p:txBody>
      </p:sp>
      <p:sp>
        <p:nvSpPr>
          <p:cNvPr id="3" name="2 Marcador de tabla"/>
          <p:cNvSpPr>
            <a:spLocks noGrp="1"/>
          </p:cNvSpPr>
          <p:nvPr>
            <p:ph type="tbl" idx="1"/>
          </p:nvPr>
        </p:nvSpPr>
        <p:spPr>
          <a:xfrm>
            <a:off x="609600" y="1935166"/>
            <a:ext cx="10972800" cy="4389437"/>
          </a:xfrm>
        </p:spPr>
        <p:txBody>
          <a:bodyPr/>
          <a:lstStyle/>
          <a:p>
            <a:pPr lvl="0"/>
            <a:endParaRPr lang="es-ES" noProof="0"/>
          </a:p>
        </p:txBody>
      </p:sp>
      <p:sp>
        <p:nvSpPr>
          <p:cNvPr id="4" name="Date Placeholder 9"/>
          <p:cNvSpPr>
            <a:spLocks noGrp="1"/>
          </p:cNvSpPr>
          <p:nvPr>
            <p:ph type="dt" sz="half" idx="10"/>
          </p:nvPr>
        </p:nvSpPr>
        <p:spPr/>
        <p:txBody>
          <a:bodyPr/>
          <a:lstStyle>
            <a:lvl1pPr>
              <a:defRPr/>
            </a:lvl1pPr>
          </a:lstStyle>
          <a:p>
            <a:fld id="{B61BEF0D-F0BB-DE4B-95CE-6DB70DBA9567}" type="datetimeFigureOut">
              <a:rPr lang="en-US" smtClean="0"/>
              <a:pPr/>
              <a:t>3/26/2023</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89868967"/>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ítulo y 2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719668" y="704850"/>
            <a:ext cx="10862733" cy="563563"/>
          </a:xfrm>
        </p:spPr>
        <p:txBody>
          <a:bodyPr/>
          <a:lstStyle/>
          <a:p>
            <a:r>
              <a:rPr lang="es-ES"/>
              <a:t>Haga clic para modificar el estilo de título del patrón</a:t>
            </a:r>
            <a:endParaRPr lang="en-GB"/>
          </a:p>
        </p:txBody>
      </p:sp>
      <p:sp>
        <p:nvSpPr>
          <p:cNvPr id="3" name="2 Marcador de contenido"/>
          <p:cNvSpPr>
            <a:spLocks noGrp="1"/>
          </p:cNvSpPr>
          <p:nvPr>
            <p:ph sz="quarter" idx="1"/>
          </p:nvPr>
        </p:nvSpPr>
        <p:spPr>
          <a:xfrm>
            <a:off x="527052" y="1484316"/>
            <a:ext cx="5418667" cy="2192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contenido"/>
          <p:cNvSpPr>
            <a:spLocks noGrp="1"/>
          </p:cNvSpPr>
          <p:nvPr>
            <p:ph sz="quarter" idx="2"/>
          </p:nvPr>
        </p:nvSpPr>
        <p:spPr>
          <a:xfrm>
            <a:off x="6148917" y="1484316"/>
            <a:ext cx="5418667" cy="2192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4 Marcador de texto"/>
          <p:cNvSpPr>
            <a:spLocks noGrp="1"/>
          </p:cNvSpPr>
          <p:nvPr>
            <p:ph type="body" sz="half" idx="3"/>
          </p:nvPr>
        </p:nvSpPr>
        <p:spPr>
          <a:xfrm>
            <a:off x="527052" y="3829050"/>
            <a:ext cx="11040533" cy="2192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Date Placeholder 9"/>
          <p:cNvSpPr>
            <a:spLocks noGrp="1"/>
          </p:cNvSpPr>
          <p:nvPr>
            <p:ph type="dt" sz="half" idx="10"/>
          </p:nvPr>
        </p:nvSpPr>
        <p:spPr/>
        <p:txBody>
          <a:bodyPr/>
          <a:lstStyle>
            <a:lvl1pPr>
              <a:defRPr/>
            </a:lvl1pPr>
          </a:lstStyle>
          <a:p>
            <a:fld id="{B61BEF0D-F0BB-DE4B-95CE-6DB70DBA9567}" type="datetimeFigureOut">
              <a:rPr lang="en-US" smtClean="0"/>
              <a:pPr/>
              <a:t>3/26/2023</a:t>
            </a:fld>
            <a:endParaRPr lang="en-US" dirty="0"/>
          </a:p>
        </p:txBody>
      </p:sp>
      <p:sp>
        <p:nvSpPr>
          <p:cNvPr id="7" name="Footer Placeholder 21"/>
          <p:cNvSpPr>
            <a:spLocks noGrp="1"/>
          </p:cNvSpPr>
          <p:nvPr>
            <p:ph type="ftr" sz="quarter" idx="11"/>
          </p:nvPr>
        </p:nvSpPr>
        <p:spPr/>
        <p:txBody>
          <a:bodyPr/>
          <a:lstStyle>
            <a:lvl1pPr>
              <a:defRPr/>
            </a:lvl1pPr>
          </a:lstStyle>
          <a:p>
            <a:endParaRPr lang="en-US" dirty="0"/>
          </a:p>
        </p:txBody>
      </p:sp>
      <p:sp>
        <p:nvSpPr>
          <p:cNvPr id="8"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1539699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1_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719668" y="704850"/>
            <a:ext cx="10862733" cy="563563"/>
          </a:xfrm>
        </p:spPr>
        <p:txBody>
          <a:bodyPr/>
          <a:lstStyle/>
          <a:p>
            <a:r>
              <a:rPr lang="es-ES" dirty="0"/>
              <a:t>Haga clic para modificar el estilo de título del patrón</a:t>
            </a:r>
            <a:endParaRPr lang="en-GB" dirty="0"/>
          </a:p>
        </p:txBody>
      </p:sp>
      <p:sp>
        <p:nvSpPr>
          <p:cNvPr id="3" name="2 Marcador de tabla"/>
          <p:cNvSpPr>
            <a:spLocks noGrp="1"/>
          </p:cNvSpPr>
          <p:nvPr>
            <p:ph type="tbl" idx="1"/>
          </p:nvPr>
        </p:nvSpPr>
        <p:spPr>
          <a:xfrm>
            <a:off x="527052" y="1484316"/>
            <a:ext cx="11040533" cy="4537075"/>
          </a:xfrm>
        </p:spPr>
        <p:txBody>
          <a:bodyPr/>
          <a:lstStyle/>
          <a:p>
            <a:pPr lvl="0"/>
            <a:endParaRPr lang="en-GB" noProof="0"/>
          </a:p>
        </p:txBody>
      </p:sp>
      <p:sp>
        <p:nvSpPr>
          <p:cNvPr id="4" name="Date Placeholder 9"/>
          <p:cNvSpPr>
            <a:spLocks noGrp="1"/>
          </p:cNvSpPr>
          <p:nvPr>
            <p:ph type="dt" sz="half" idx="10"/>
          </p:nvPr>
        </p:nvSpPr>
        <p:spPr/>
        <p:txBody>
          <a:bodyPr/>
          <a:lstStyle>
            <a:lvl1pPr>
              <a:defRPr/>
            </a:lvl1pPr>
          </a:lstStyle>
          <a:p>
            <a:fld id="{B61BEF0D-F0BB-DE4B-95CE-6DB70DBA9567}" type="datetimeFigureOut">
              <a:rPr lang="en-US" smtClean="0"/>
              <a:pPr/>
              <a:t>3/26/2023</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8460753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3/26/2023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 id="2147483686"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7752" y="-16919"/>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1028" name="Title Placeholder 8"/>
          <p:cNvSpPr>
            <a:spLocks noGrp="1"/>
          </p:cNvSpPr>
          <p:nvPr>
            <p:ph type="title"/>
          </p:nvPr>
        </p:nvSpPr>
        <p:spPr bwMode="auto">
          <a:xfrm>
            <a:off x="719668" y="704850"/>
            <a:ext cx="1086273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s-ES" altLang="es-ES" dirty="0"/>
              <a:t>Haga clic para modificar el estilo de título del patrón</a:t>
            </a:r>
            <a:endParaRPr lang="en-US" altLang="es-ES" dirty="0"/>
          </a:p>
        </p:txBody>
      </p:sp>
      <p:sp>
        <p:nvSpPr>
          <p:cNvPr id="1029" name="Text Placeholder 29"/>
          <p:cNvSpPr>
            <a:spLocks noGrp="1"/>
          </p:cNvSpPr>
          <p:nvPr>
            <p:ph type="body" idx="1"/>
          </p:nvPr>
        </p:nvSpPr>
        <p:spPr bwMode="auto">
          <a:xfrm>
            <a:off x="527052" y="1484316"/>
            <a:ext cx="1104053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n-US" altLang="es-ES"/>
          </a:p>
        </p:txBody>
      </p:sp>
      <p:sp>
        <p:nvSpPr>
          <p:cNvPr id="10" name="Date Placeholder 9"/>
          <p:cNvSpPr>
            <a:spLocks noGrp="1"/>
          </p:cNvSpPr>
          <p:nvPr>
            <p:ph type="dt" sz="half" idx="2"/>
          </p:nvPr>
        </p:nvSpPr>
        <p:spPr>
          <a:xfrm>
            <a:off x="609600" y="6356353"/>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fld id="{B61BEF0D-F0BB-DE4B-95CE-6DB70DBA9567}" type="datetimeFigureOut">
              <a:rPr lang="en-US" smtClean="0"/>
              <a:pPr/>
              <a:t>3/26/2023</a:t>
            </a:fld>
            <a:endParaRPr lang="en-US" dirty="0"/>
          </a:p>
        </p:txBody>
      </p:sp>
      <p:sp>
        <p:nvSpPr>
          <p:cNvPr id="22" name="Footer Placeholder 21"/>
          <p:cNvSpPr>
            <a:spLocks noGrp="1"/>
          </p:cNvSpPr>
          <p:nvPr>
            <p:ph type="ftr" sz="quarter" idx="3"/>
          </p:nvPr>
        </p:nvSpPr>
        <p:spPr>
          <a:xfrm>
            <a:off x="3556000" y="6356353"/>
            <a:ext cx="44704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Constantia" pitchFamily="18" charset="0"/>
              </a:defRPr>
            </a:lvl1pPr>
          </a:lstStyle>
          <a:p>
            <a:endParaRPr lang="en-US" dirty="0"/>
          </a:p>
        </p:txBody>
      </p:sp>
      <p:sp>
        <p:nvSpPr>
          <p:cNvPr id="18" name="Slide Number Placeholder 17"/>
          <p:cNvSpPr>
            <a:spLocks noGrp="1"/>
          </p:cNvSpPr>
          <p:nvPr>
            <p:ph type="sldNum" sz="quarter" idx="4"/>
          </p:nvPr>
        </p:nvSpPr>
        <p:spPr>
          <a:xfrm>
            <a:off x="10566400" y="6356353"/>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anose="02030602050306030303" pitchFamily="18" charset="0"/>
              </a:defRPr>
            </a:lvl1pPr>
          </a:lstStyle>
          <a:p>
            <a:fld id="{D57F1E4F-1CFF-5643-939E-217C01CDF565}" type="slidenum">
              <a:rPr lang="en-US" smtClean="0"/>
              <a:pPr/>
              <a:t>‹Nº›</a:t>
            </a:fld>
            <a:endParaRPr lang="en-US" dirty="0"/>
          </a:p>
        </p:txBody>
      </p:sp>
      <p:grpSp>
        <p:nvGrpSpPr>
          <p:cNvPr id="1033" name="Group 1"/>
          <p:cNvGrpSpPr>
            <a:grpSpLocks/>
          </p:cNvGrpSpPr>
          <p:nvPr/>
        </p:nvGrpSpPr>
        <p:grpSpPr bwMode="auto">
          <a:xfrm>
            <a:off x="-25398"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grpSp>
      <p:sp>
        <p:nvSpPr>
          <p:cNvPr id="1034" name="Line 17"/>
          <p:cNvSpPr>
            <a:spLocks noChangeShapeType="1"/>
          </p:cNvSpPr>
          <p:nvPr/>
        </p:nvSpPr>
        <p:spPr bwMode="auto">
          <a:xfrm>
            <a:off x="527052" y="1268413"/>
            <a:ext cx="11040533" cy="0"/>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txBody>
          <a:bodyPr/>
          <a:lstStyle/>
          <a:p>
            <a:endParaRPr lang="en-GB" sz="1600"/>
          </a:p>
        </p:txBody>
      </p:sp>
      <p:pic>
        <p:nvPicPr>
          <p:cNvPr id="15" name="Picture 2" descr="https://www.miteco.gob.es/es/sistema/includes/cabecera/logo-ministerio-transicion-ecologica_new_tcm30-283644_tcm30-283644.png"/>
          <p:cNvPicPr>
            <a:picLocks noChangeAspect="1" noChangeArrowheads="1"/>
          </p:cNvPicPr>
          <p:nvPr/>
        </p:nvPicPr>
        <p:blipFill rotWithShape="1">
          <a:blip r:embed="rId18">
            <a:extLst>
              <a:ext uri="{28A0092B-C50C-407E-A947-70E740481C1C}">
                <a14:useLocalDpi xmlns:a14="http://schemas.microsoft.com/office/drawing/2010/main" val="0"/>
              </a:ext>
            </a:extLst>
          </a:blip>
          <a:srcRect r="25885"/>
          <a:stretch/>
        </p:blipFill>
        <p:spPr bwMode="auto">
          <a:xfrm>
            <a:off x="5814" y="-18256"/>
            <a:ext cx="3120281"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01036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000" kern="1200">
          <a:solidFill>
            <a:schemeClr val="tx1"/>
          </a:solidFill>
          <a:latin typeface="Calibri" pitchFamily="34" charset="0"/>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Calibri" pitchFamily="34" charset="0"/>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000" kern="1200">
          <a:solidFill>
            <a:schemeClr val="tx1"/>
          </a:solidFill>
          <a:latin typeface="Calibri" pitchFamily="34" charset="0"/>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Calibri" pitchFamily="34" charset="0"/>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Calibri"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themeOverride" Target="../theme/themeOverr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themeOverride" Target="../theme/themeOverride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themeOverride" Target="../theme/themeOverride6.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themeOverride" Target="../theme/themeOverride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themeOverride" Target="../theme/themeOverride8.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themeOverride" Target="../theme/themeOverride9.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themeOverride" Target="../theme/themeOverride10.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themeOverride" Target="../theme/themeOverride1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themeOverride" Target="../theme/themeOverride12.xml"/><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themeOverride" Target="../theme/themeOverride13.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themeOverride" Target="../theme/themeOverride14.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themeOverride" Target="../theme/themeOverride15.x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themeOverride" Target="../theme/themeOverride16.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hemeOverride" Target="../theme/themeOverride1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1E70722D-0BC0-4487-812D-1E4E0DEC1129}"/>
              </a:ext>
            </a:extLst>
          </p:cNvPr>
          <p:cNvSpPr>
            <a:spLocks noGrp="1"/>
          </p:cNvSpPr>
          <p:nvPr>
            <p:ph type="body" sz="quarter" idx="20"/>
          </p:nvPr>
        </p:nvSpPr>
        <p:spPr>
          <a:xfrm>
            <a:off x="3912235" y="739094"/>
            <a:ext cx="4367531" cy="324417"/>
          </a:xfrm>
        </p:spPr>
        <p:txBody>
          <a:bodyPr rtlCol="0"/>
          <a:lstStyle/>
          <a:p>
            <a:pPr rtl="0"/>
            <a:r>
              <a:rPr lang="es-ES" dirty="0">
                <a:solidFill>
                  <a:srgbClr val="FFFF00"/>
                </a:solidFill>
              </a:rPr>
              <a:t>28 de marzo  2023</a:t>
            </a:r>
          </a:p>
        </p:txBody>
      </p:sp>
      <p:sp>
        <p:nvSpPr>
          <p:cNvPr id="3" name="Título 2">
            <a:extLst>
              <a:ext uri="{FF2B5EF4-FFF2-40B4-BE49-F238E27FC236}">
                <a16:creationId xmlns:a16="http://schemas.microsoft.com/office/drawing/2014/main" id="{05857963-8D3D-4F24-B535-54652EE095F0}"/>
              </a:ext>
            </a:extLst>
          </p:cNvPr>
          <p:cNvSpPr>
            <a:spLocks noGrp="1"/>
          </p:cNvSpPr>
          <p:nvPr>
            <p:ph type="title"/>
          </p:nvPr>
        </p:nvSpPr>
        <p:spPr>
          <a:xfrm>
            <a:off x="1037020" y="1389992"/>
            <a:ext cx="10175925" cy="2443099"/>
          </a:xfrm>
        </p:spPr>
        <p:txBody>
          <a:bodyPr rtlCol="0"/>
          <a:lstStyle/>
          <a:p>
            <a:r>
              <a:rPr lang="es-ES" sz="2400" dirty="0"/>
              <a:t>NORMATIVA DE RESIDUOS Y RESIDUOS DE ENVASES PARA UNA ECONOMÍA CIRCULAR</a:t>
            </a:r>
            <a:br>
              <a:rPr lang="es-ES" sz="2400" dirty="0"/>
            </a:br>
            <a:endParaRPr lang="es-ES" dirty="0"/>
          </a:p>
        </p:txBody>
      </p:sp>
      <p:sp>
        <p:nvSpPr>
          <p:cNvPr id="7" name="Rectángulo 6"/>
          <p:cNvSpPr/>
          <p:nvPr/>
        </p:nvSpPr>
        <p:spPr>
          <a:xfrm>
            <a:off x="333549" y="5104592"/>
            <a:ext cx="2886438" cy="569387"/>
          </a:xfrm>
          <a:prstGeom prst="rect">
            <a:avLst/>
          </a:prstGeom>
        </p:spPr>
        <p:txBody>
          <a:bodyPr wrap="square">
            <a:spAutoFit/>
          </a:bodyPr>
          <a:lstStyle/>
          <a:p>
            <a:r>
              <a:rPr lang="es-ES" sz="1000" dirty="0">
                <a:solidFill>
                  <a:schemeClr val="bg1"/>
                </a:solidFill>
              </a:rPr>
              <a:t>Dirección General de Medio Ambiente</a:t>
            </a:r>
          </a:p>
          <a:p>
            <a:r>
              <a:rPr lang="es-ES" sz="1000" dirty="0">
                <a:solidFill>
                  <a:schemeClr val="bg1"/>
                </a:solidFill>
              </a:rPr>
              <a:t>Consejería de Medio Ambiente, Mar Menor, Universidades e Investigación</a:t>
            </a:r>
            <a:endParaRPr lang="es-ES" sz="1100" dirty="0">
              <a:solidFill>
                <a:schemeClr val="bg1"/>
              </a:solidFill>
            </a:endParaRPr>
          </a:p>
        </p:txBody>
      </p:sp>
      <p:pic>
        <p:nvPicPr>
          <p:cNvPr id="9" name="Imagen 8"/>
          <p:cNvPicPr>
            <a:picLocks noChangeAspect="1"/>
          </p:cNvPicPr>
          <p:nvPr/>
        </p:nvPicPr>
        <p:blipFill>
          <a:blip r:embed="rId3"/>
          <a:stretch>
            <a:fillRect/>
          </a:stretch>
        </p:blipFill>
        <p:spPr>
          <a:xfrm>
            <a:off x="333549" y="4152406"/>
            <a:ext cx="2131084" cy="952186"/>
          </a:xfrm>
          <a:prstGeom prst="rect">
            <a:avLst/>
          </a:prstGeom>
        </p:spPr>
      </p:pic>
    </p:spTree>
    <p:extLst>
      <p:ext uri="{BB962C8B-B14F-4D97-AF65-F5344CB8AC3E}">
        <p14:creationId xmlns:p14="http://schemas.microsoft.com/office/powerpoint/2010/main" val="3926518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435268" y="941294"/>
            <a:ext cx="8554949" cy="584775"/>
          </a:xfrm>
          <a:prstGeom prst="rect">
            <a:avLst/>
          </a:prstGeom>
        </p:spPr>
        <p:txBody>
          <a:bodyPr wrap="square">
            <a:spAutoFit/>
          </a:bodyPr>
          <a:lstStyle/>
          <a:p>
            <a:r>
              <a:rPr lang="es-ES" sz="3200" b="1" dirty="0">
                <a:solidFill>
                  <a:schemeClr val="bg2"/>
                </a:solidFill>
              </a:rPr>
              <a:t>Autorización ambiental integrada</a:t>
            </a:r>
          </a:p>
        </p:txBody>
      </p:sp>
      <p:sp>
        <p:nvSpPr>
          <p:cNvPr id="7" name="Rectángulo 6"/>
          <p:cNvSpPr/>
          <p:nvPr/>
        </p:nvSpPr>
        <p:spPr>
          <a:xfrm>
            <a:off x="839823" y="1611616"/>
            <a:ext cx="10385525" cy="4555093"/>
          </a:xfrm>
          <a:prstGeom prst="rect">
            <a:avLst/>
          </a:prstGeom>
        </p:spPr>
        <p:txBody>
          <a:bodyPr wrap="square">
            <a:spAutoFit/>
          </a:bodyPr>
          <a:lstStyle/>
          <a:p>
            <a:pPr>
              <a:spcBef>
                <a:spcPts val="1200"/>
              </a:spcBef>
            </a:pPr>
            <a:r>
              <a:rPr lang="es-ES" sz="2000" b="1" dirty="0">
                <a:latin typeface="+mj-lt"/>
              </a:rPr>
              <a:t>Procedimiento. Artículo 31 de la Ley 4/2009, de 14 de mayo (LPAI)</a:t>
            </a:r>
            <a:r>
              <a:rPr lang="es-ES" sz="2000" dirty="0">
                <a:latin typeface="+mj-lt"/>
              </a:rPr>
              <a:t>:</a:t>
            </a:r>
          </a:p>
          <a:p>
            <a:pPr lvl="1" algn="just">
              <a:spcBef>
                <a:spcPts val="1200"/>
              </a:spcBef>
            </a:pPr>
            <a:r>
              <a:rPr lang="es-ES" sz="2000" dirty="0">
                <a:latin typeface="+mj-lt"/>
              </a:rPr>
              <a:t>1. La </a:t>
            </a:r>
            <a:r>
              <a:rPr lang="es-ES" sz="2000" b="1" u="sng" dirty="0">
                <a:latin typeface="+mj-lt"/>
              </a:rPr>
              <a:t>solicitud de la autorización ambiental integrada se presentará ante el órgano autonómico competente para otorgarla </a:t>
            </a:r>
            <a:r>
              <a:rPr lang="es-ES" sz="2000" dirty="0">
                <a:latin typeface="+mj-lt"/>
              </a:rPr>
              <a:t>acompañada de la documentación exigida por la normativa básica estatal.</a:t>
            </a:r>
          </a:p>
          <a:p>
            <a:pPr lvl="1" algn="just">
              <a:spcBef>
                <a:spcPts val="1200"/>
              </a:spcBef>
            </a:pPr>
            <a:r>
              <a:rPr lang="es-ES" sz="2000" dirty="0">
                <a:latin typeface="+mj-lt"/>
              </a:rPr>
              <a:t>2. Cuando el proyecto se someta a </a:t>
            </a:r>
            <a:r>
              <a:rPr lang="es-ES" sz="2000" b="1" u="sng" dirty="0">
                <a:latin typeface="+mj-lt"/>
              </a:rPr>
              <a:t>evaluación de impacto ambiental simplificada</a:t>
            </a:r>
            <a:r>
              <a:rPr lang="es-ES" sz="2000" dirty="0">
                <a:latin typeface="+mj-lt"/>
              </a:rPr>
              <a:t>, la solicitud de autorización ambiental integrada se presentará una vez que el órgano ambiental haya finalizado el procedimiento de evaluación de impacto ambiental.</a:t>
            </a:r>
          </a:p>
          <a:p>
            <a:pPr lvl="1" algn="just">
              <a:spcBef>
                <a:spcPts val="1200"/>
              </a:spcBef>
            </a:pPr>
            <a:r>
              <a:rPr lang="es-ES" sz="2000" dirty="0">
                <a:latin typeface="+mj-lt"/>
              </a:rPr>
              <a:t>3. Cuando el proyecto se someta a </a:t>
            </a:r>
            <a:r>
              <a:rPr lang="es-ES" sz="2000" b="1" dirty="0">
                <a:effectLst>
                  <a:outerShdw blurRad="38100" dist="38100" dir="2700000" algn="tl">
                    <a:srgbClr val="000000">
                      <a:alpha val="43137"/>
                    </a:srgbClr>
                  </a:outerShdw>
                </a:effectLst>
                <a:latin typeface="+mj-lt"/>
              </a:rPr>
              <a:t>evaluación de impacto ambiental ordinaria</a:t>
            </a:r>
            <a:r>
              <a:rPr lang="es-ES" sz="2000" dirty="0">
                <a:latin typeface="+mj-lt"/>
              </a:rPr>
              <a:t>, el órgano autonómico competente remitirá copia del expediente de autorización ambiental integrada al órgano sustantivo para que éste realice la información pública de acuerdo con lo establecido en el artículo siguiente.</a:t>
            </a:r>
          </a:p>
        </p:txBody>
      </p:sp>
      <p:pic>
        <p:nvPicPr>
          <p:cNvPr id="2" name="Imagen 1">
            <a:extLst>
              <a:ext uri="{FF2B5EF4-FFF2-40B4-BE49-F238E27FC236}">
                <a16:creationId xmlns:a16="http://schemas.microsoft.com/office/drawing/2014/main" id="{53DBB5C4-680F-F82F-DC0A-BBAB77A98959}"/>
              </a:ext>
            </a:extLst>
          </p:cNvPr>
          <p:cNvPicPr>
            <a:picLocks noChangeAspect="1"/>
          </p:cNvPicPr>
          <p:nvPr/>
        </p:nvPicPr>
        <p:blipFill>
          <a:blip r:embed="rId2"/>
          <a:stretch>
            <a:fillRect/>
          </a:stretch>
        </p:blipFill>
        <p:spPr>
          <a:xfrm>
            <a:off x="431203" y="140564"/>
            <a:ext cx="1477496" cy="660157"/>
          </a:xfrm>
          <a:prstGeom prst="rect">
            <a:avLst/>
          </a:prstGeom>
        </p:spPr>
      </p:pic>
      <p:sp>
        <p:nvSpPr>
          <p:cNvPr id="3" name="Rectángulo 2">
            <a:extLst>
              <a:ext uri="{FF2B5EF4-FFF2-40B4-BE49-F238E27FC236}">
                <a16:creationId xmlns:a16="http://schemas.microsoft.com/office/drawing/2014/main" id="{0E72D450-3C6C-7C08-E9CF-8B823D744359}"/>
              </a:ext>
            </a:extLst>
          </p:cNvPr>
          <p:cNvSpPr/>
          <p:nvPr/>
        </p:nvSpPr>
        <p:spPr>
          <a:xfrm>
            <a:off x="2215615" y="185948"/>
            <a:ext cx="5072952" cy="400110"/>
          </a:xfrm>
          <a:prstGeom prst="rect">
            <a:avLst/>
          </a:prstGeom>
        </p:spPr>
        <p:txBody>
          <a:bodyPr wrap="square">
            <a:spAutoFit/>
          </a:bodyPr>
          <a:lstStyle/>
          <a:p>
            <a:r>
              <a:rPr lang="es-ES" sz="1000" dirty="0">
                <a:solidFill>
                  <a:schemeClr val="bg1"/>
                </a:solidFill>
              </a:rPr>
              <a:t>Dirección General de Medio Ambiente</a:t>
            </a:r>
          </a:p>
          <a:p>
            <a:r>
              <a:rPr lang="es-ES" sz="1000" dirty="0">
                <a:solidFill>
                  <a:schemeClr val="bg1"/>
                </a:solidFill>
              </a:rPr>
              <a:t>Consejería de Medio Ambiente, Mar Menor, Universidades e Investigación</a:t>
            </a:r>
            <a:endParaRPr lang="es-ES" sz="1100" dirty="0">
              <a:solidFill>
                <a:schemeClr val="bg1"/>
              </a:solidFill>
            </a:endParaRPr>
          </a:p>
        </p:txBody>
      </p:sp>
    </p:spTree>
    <p:extLst>
      <p:ext uri="{BB962C8B-B14F-4D97-AF65-F5344CB8AC3E}">
        <p14:creationId xmlns:p14="http://schemas.microsoft.com/office/powerpoint/2010/main" val="3903806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sz="2800" dirty="0"/>
              <a:t>Periodo de revisión y actualización de </a:t>
            </a:r>
            <a:r>
              <a:rPr lang="es-ES" sz="2800" dirty="0" err="1"/>
              <a:t>AAIs</a:t>
            </a:r>
            <a:endParaRPr lang="es-ES" sz="2800" dirty="0"/>
          </a:p>
        </p:txBody>
      </p:sp>
      <p:graphicFrame>
        <p:nvGraphicFramePr>
          <p:cNvPr id="7" name="Marcador de contenido 4"/>
          <p:cNvGraphicFramePr>
            <a:graphicFrameLocks/>
          </p:cNvGraphicFramePr>
          <p:nvPr>
            <p:extLst>
              <p:ext uri="{D42A27DB-BD31-4B8C-83A1-F6EECF244321}">
                <p14:modId xmlns:p14="http://schemas.microsoft.com/office/powerpoint/2010/main" val="3661504889"/>
              </p:ext>
            </p:extLst>
          </p:nvPr>
        </p:nvGraphicFramePr>
        <p:xfrm>
          <a:off x="551385" y="2192039"/>
          <a:ext cx="11031016" cy="3458391"/>
        </p:xfrm>
        <a:graphic>
          <a:graphicData uri="http://schemas.openxmlformats.org/drawingml/2006/table">
            <a:tbl>
              <a:tblPr firstRow="1" bandRow="1"/>
              <a:tblGrid>
                <a:gridCol w="4752528">
                  <a:extLst>
                    <a:ext uri="{9D8B030D-6E8A-4147-A177-3AD203B41FA5}">
                      <a16:colId xmlns:a16="http://schemas.microsoft.com/office/drawing/2014/main" val="20000"/>
                    </a:ext>
                  </a:extLst>
                </a:gridCol>
                <a:gridCol w="4968552">
                  <a:extLst>
                    <a:ext uri="{9D8B030D-6E8A-4147-A177-3AD203B41FA5}">
                      <a16:colId xmlns:a16="http://schemas.microsoft.com/office/drawing/2014/main" val="21035732"/>
                    </a:ext>
                  </a:extLst>
                </a:gridCol>
                <a:gridCol w="1309936">
                  <a:extLst>
                    <a:ext uri="{9D8B030D-6E8A-4147-A177-3AD203B41FA5}">
                      <a16:colId xmlns:a16="http://schemas.microsoft.com/office/drawing/2014/main" val="3382457128"/>
                    </a:ext>
                  </a:extLst>
                </a:gridCol>
              </a:tblGrid>
              <a:tr h="339997">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pPr algn="ctr"/>
                      <a:r>
                        <a:rPr lang="es-ES" sz="1800" dirty="0">
                          <a:latin typeface="+mj-lt"/>
                        </a:rPr>
                        <a:t>SECTOR</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pPr algn="ctr"/>
                      <a:r>
                        <a:rPr lang="es-ES" sz="1800" dirty="0">
                          <a:latin typeface="+mj-lt"/>
                        </a:rPr>
                        <a:t>DECISIÓN UE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pPr algn="ctr"/>
                      <a:r>
                        <a:rPr lang="es-ES" sz="1800" dirty="0">
                          <a:latin typeface="+mj-lt"/>
                        </a:rPr>
                        <a:t>PLAZO</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extLst>
                  <a:ext uri="{0D108BD9-81ED-4DB2-BD59-A6C34878D82A}">
                    <a16:rowId xmlns:a16="http://schemas.microsoft.com/office/drawing/2014/main" val="10000"/>
                  </a:ext>
                </a:extLst>
              </a:tr>
              <a:tr h="339997">
                <a:tc gridSpan="3">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r>
                        <a:rPr lang="es-ES" sz="1600" b="1" dirty="0">
                          <a:latin typeface="+mj-lt"/>
                        </a:rPr>
                        <a:t>Plazos de revisión recientemente finalizados</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1"/>
                  </a:ext>
                </a:extLst>
              </a:tr>
              <a:tr h="339997">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lvl="1"/>
                      <a:r>
                        <a:rPr lang="es-ES" sz="1400" dirty="0">
                          <a:latin typeface="+mj-lt"/>
                        </a:rPr>
                        <a:t>WT tratamiento de residuos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r>
                        <a:rPr lang="es-ES" sz="1400" dirty="0">
                          <a:latin typeface="+mj-lt"/>
                        </a:rPr>
                        <a:t>Decisión de ejecución 2018/1147 de 10 de agosto de 2018</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ctr"/>
                      <a:r>
                        <a:rPr lang="es-ES" sz="1400" dirty="0">
                          <a:latin typeface="+mj-lt"/>
                        </a:rPr>
                        <a:t>17/08/2022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r h="339997">
                <a:tc gridSpan="3">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kern="1200" dirty="0">
                          <a:solidFill>
                            <a:schemeClr val="dk1"/>
                          </a:solidFill>
                          <a:latin typeface="+mj-lt"/>
                          <a:ea typeface="+mn-ea"/>
                          <a:cs typeface="+mn-cs"/>
                        </a:rPr>
                        <a:t>Plazos </a:t>
                      </a:r>
                      <a:r>
                        <a:rPr kumimoji="0" lang="es-ES" sz="1600" b="1" i="0" u="none" strike="noStrike" kern="1200" cap="none" spc="0" normalizeH="0" baseline="0" noProof="0" dirty="0">
                          <a:ln>
                            <a:noFill/>
                          </a:ln>
                          <a:solidFill>
                            <a:prstClr val="black"/>
                          </a:solidFill>
                          <a:effectLst/>
                          <a:uLnTx/>
                          <a:uFillTx/>
                          <a:latin typeface="Calibri"/>
                          <a:ea typeface="+mn-ea"/>
                          <a:cs typeface="+mn-cs"/>
                        </a:rPr>
                        <a:t>de revisión en curso</a:t>
                      </a:r>
                      <a:endParaRPr kumimoji="0" lang="es-ES" sz="1600" b="1" kern="1200" dirty="0">
                        <a:solidFill>
                          <a:schemeClr val="dk1"/>
                        </a:solidFill>
                        <a:latin typeface="+mj-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3"/>
                  </a:ext>
                </a:extLst>
              </a:tr>
              <a:tr h="339997">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lvl="1"/>
                      <a:r>
                        <a:rPr lang="es-ES" sz="1400" dirty="0">
                          <a:latin typeface="+mj-lt"/>
                        </a:rPr>
                        <a:t>WI incineración</a:t>
                      </a:r>
                      <a:r>
                        <a:rPr lang="es-ES" sz="1400" baseline="0" dirty="0">
                          <a:latin typeface="+mj-lt"/>
                        </a:rPr>
                        <a:t> de residuos</a:t>
                      </a:r>
                      <a:endParaRPr lang="es-ES" sz="14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r>
                        <a:rPr lang="es-ES" sz="1400" dirty="0">
                          <a:latin typeface="+mj-lt"/>
                        </a:rPr>
                        <a:t>Decisión de ejecución</a:t>
                      </a:r>
                      <a:r>
                        <a:rPr lang="es-ES" sz="1400" baseline="0" dirty="0">
                          <a:latin typeface="+mj-lt"/>
                        </a:rPr>
                        <a:t> 2019/2010 de 12 de noviembre de 2019</a:t>
                      </a:r>
                      <a:endParaRPr lang="es-ES" sz="14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ctr"/>
                      <a:r>
                        <a:rPr lang="es-ES" sz="1400" dirty="0">
                          <a:latin typeface="+mj-lt"/>
                        </a:rPr>
                        <a:t>03/12/2023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5"/>
                  </a:ext>
                </a:extLst>
              </a:tr>
              <a:tr h="339997">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lvl="1"/>
                      <a:r>
                        <a:rPr lang="es-ES" sz="1400" dirty="0">
                          <a:latin typeface="+mj-lt"/>
                        </a:rPr>
                        <a:t>FDM alimentación, bebida</a:t>
                      </a:r>
                      <a:r>
                        <a:rPr lang="es-ES" sz="1400" baseline="0" dirty="0">
                          <a:latin typeface="+mj-lt"/>
                        </a:rPr>
                        <a:t> y leche</a:t>
                      </a:r>
                      <a:endParaRPr lang="es-ES" sz="14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r>
                        <a:rPr lang="es-ES" sz="1400" dirty="0">
                          <a:latin typeface="+mj-lt"/>
                        </a:rPr>
                        <a:t>Decisión</a:t>
                      </a:r>
                      <a:r>
                        <a:rPr lang="es-ES" sz="1400" baseline="0" dirty="0">
                          <a:latin typeface="+mj-lt"/>
                        </a:rPr>
                        <a:t> de ejecución 2019/2031 de 12 de noviembre de 2019</a:t>
                      </a:r>
                      <a:endParaRPr lang="es-ES" sz="14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ctr"/>
                      <a:r>
                        <a:rPr lang="es-ES" sz="1400" dirty="0">
                          <a:latin typeface="+mj-lt"/>
                        </a:rPr>
                        <a:t>04/12/2023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366915922"/>
                  </a:ext>
                </a:extLst>
              </a:tr>
              <a:tr h="339997">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lvl="1"/>
                      <a:r>
                        <a:rPr lang="es-ES" sz="1400" dirty="0">
                          <a:latin typeface="+mj-lt"/>
                        </a:rPr>
                        <a:t>STS tratamiento de superficies con disolventes orgánicos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r>
                        <a:rPr lang="es-ES" sz="1400" dirty="0">
                          <a:latin typeface="+mj-lt"/>
                        </a:rPr>
                        <a:t>Decisión de</a:t>
                      </a:r>
                      <a:r>
                        <a:rPr lang="es-ES" sz="1400" baseline="0" dirty="0">
                          <a:latin typeface="+mj-lt"/>
                        </a:rPr>
                        <a:t> ejecución </a:t>
                      </a:r>
                      <a:r>
                        <a:rPr lang="es-ES" sz="1400" dirty="0">
                          <a:latin typeface="+mj-lt"/>
                        </a:rPr>
                        <a:t>2020/2009 de 22 de junio de 2020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ctr"/>
                      <a:r>
                        <a:rPr lang="es-ES" sz="1400" dirty="0">
                          <a:latin typeface="+mj-lt"/>
                        </a:rPr>
                        <a:t>09/12/2024</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6"/>
                  </a:ext>
                </a:extLst>
              </a:tr>
              <a:tr h="339997">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lvl="1"/>
                      <a:r>
                        <a:rPr lang="es-ES" sz="1400" b="1" dirty="0">
                          <a:latin typeface="+mj-lt"/>
                        </a:rPr>
                        <a:t>FMP procesado de metales</a:t>
                      </a:r>
                      <a:r>
                        <a:rPr lang="es-ES" sz="1400" b="1" baseline="0" dirty="0">
                          <a:latin typeface="+mj-lt"/>
                        </a:rPr>
                        <a:t> férreos</a:t>
                      </a:r>
                      <a:endParaRPr lang="es-ES" sz="1400" b="1"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r>
                        <a:rPr kumimoji="0" lang="es-ES" sz="1400" b="1" i="0" u="none" strike="noStrike" kern="1200" cap="none" spc="0" normalizeH="0" baseline="0" noProof="0" dirty="0">
                          <a:ln>
                            <a:noFill/>
                          </a:ln>
                          <a:solidFill>
                            <a:prstClr val="black"/>
                          </a:solidFill>
                          <a:effectLst/>
                          <a:uLnTx/>
                          <a:uFillTx/>
                          <a:latin typeface="Calibri"/>
                          <a:ea typeface="+mn-ea"/>
                          <a:cs typeface="+mn-cs"/>
                        </a:rPr>
                        <a:t>Decisión de ejecución de 2022/2110 de 11 de octubre de 2022</a:t>
                      </a:r>
                      <a:endParaRPr lang="es-ES" sz="20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ctr"/>
                      <a:r>
                        <a:rPr lang="es-ES" sz="1400" b="1" dirty="0">
                          <a:latin typeface="+mj-lt"/>
                        </a:rPr>
                        <a:t>04/11/2026</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179788032"/>
                  </a:ext>
                </a:extLst>
              </a:tr>
            </a:tbl>
          </a:graphicData>
        </a:graphic>
      </p:graphicFrame>
      <p:sp>
        <p:nvSpPr>
          <p:cNvPr id="8" name="Título 1"/>
          <p:cNvSpPr txBox="1">
            <a:spLocks/>
          </p:cNvSpPr>
          <p:nvPr/>
        </p:nvSpPr>
        <p:spPr bwMode="auto">
          <a:xfrm>
            <a:off x="684212" y="1003103"/>
            <a:ext cx="1086273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1200" cap="none" spc="0" normalizeH="0" baseline="0" noProof="0" dirty="0">
                <a:ln>
                  <a:noFill/>
                </a:ln>
                <a:solidFill>
                  <a:srgbClr val="04617B"/>
                </a:solidFill>
                <a:effectLst/>
                <a:uLnTx/>
                <a:uFillTx/>
                <a:latin typeface="Calibri"/>
                <a:ea typeface="+mj-ea"/>
                <a:cs typeface="+mj-cs"/>
              </a:rPr>
              <a:t>Periodo de revisión y actualización de </a:t>
            </a:r>
            <a:r>
              <a:rPr kumimoji="0" lang="es-ES" sz="2800" b="0" i="0" u="none" strike="noStrike" kern="1200" cap="none" spc="0" normalizeH="0" baseline="0" noProof="0" dirty="0" err="1">
                <a:ln>
                  <a:noFill/>
                </a:ln>
                <a:solidFill>
                  <a:srgbClr val="04617B"/>
                </a:solidFill>
                <a:effectLst/>
                <a:uLnTx/>
                <a:uFillTx/>
                <a:latin typeface="Calibri"/>
                <a:ea typeface="+mj-ea"/>
                <a:cs typeface="+mj-cs"/>
              </a:rPr>
              <a:t>AAIs</a:t>
            </a:r>
            <a:endParaRPr kumimoji="0" lang="es-ES" sz="2800" b="0" i="0" u="none" strike="noStrike" kern="1200" cap="none" spc="0" normalizeH="0" baseline="0" noProof="0" dirty="0">
              <a:ln>
                <a:noFill/>
              </a:ln>
              <a:solidFill>
                <a:srgbClr val="04617B"/>
              </a:solidFill>
              <a:effectLst/>
              <a:uLnTx/>
              <a:uFillTx/>
              <a:latin typeface="Calibri"/>
              <a:ea typeface="+mj-ea"/>
              <a:cs typeface="+mj-cs"/>
            </a:endParaRPr>
          </a:p>
        </p:txBody>
      </p:sp>
    </p:spTree>
    <p:extLst>
      <p:ext uri="{BB962C8B-B14F-4D97-AF65-F5344CB8AC3E}">
        <p14:creationId xmlns:p14="http://schemas.microsoft.com/office/powerpoint/2010/main" val="83060820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504936" y="899820"/>
            <a:ext cx="8554949" cy="584775"/>
          </a:xfrm>
          <a:prstGeom prst="rect">
            <a:avLst/>
          </a:prstGeom>
        </p:spPr>
        <p:txBody>
          <a:bodyPr wrap="square">
            <a:spAutoFit/>
          </a:bodyPr>
          <a:lstStyle/>
          <a:p>
            <a:r>
              <a:rPr lang="es-ES" sz="3200" b="1" dirty="0">
                <a:solidFill>
                  <a:schemeClr val="bg2"/>
                </a:solidFill>
              </a:rPr>
              <a:t>Autorización ambiental sectorial</a:t>
            </a:r>
          </a:p>
        </p:txBody>
      </p:sp>
      <p:sp>
        <p:nvSpPr>
          <p:cNvPr id="7" name="Rectángulo 6"/>
          <p:cNvSpPr/>
          <p:nvPr/>
        </p:nvSpPr>
        <p:spPr>
          <a:xfrm>
            <a:off x="839823" y="1829330"/>
            <a:ext cx="10385525" cy="1538883"/>
          </a:xfrm>
          <a:prstGeom prst="rect">
            <a:avLst/>
          </a:prstGeom>
        </p:spPr>
        <p:txBody>
          <a:bodyPr wrap="square">
            <a:spAutoFit/>
          </a:bodyPr>
          <a:lstStyle/>
          <a:p>
            <a:pPr>
              <a:spcBef>
                <a:spcPts val="1200"/>
              </a:spcBef>
            </a:pPr>
            <a:r>
              <a:rPr lang="es-ES" sz="2000" b="1" dirty="0">
                <a:latin typeface="+mj-lt"/>
              </a:rPr>
              <a:t>Artículo 45. Remisión a la normativa estatal.</a:t>
            </a:r>
          </a:p>
          <a:p>
            <a:pPr algn="just">
              <a:spcBef>
                <a:spcPts val="1200"/>
              </a:spcBef>
            </a:pPr>
            <a:r>
              <a:rPr lang="es-ES" sz="1600" dirty="0">
                <a:latin typeface="+mj-lt"/>
              </a:rPr>
              <a:t>Son autorizaciones ambientales sectoriales las exigidas por la normativa estatal, y comprenden: las relativas a la gestión de residuos, reguladas por la legislación de residuos; las de actividades potencialmente contaminadoras de la atmósfera, reguladas por la legislación de calidad del aire y protección de la atmósfera; y las de vertidos al mar, reguladas por la legislación de costas.</a:t>
            </a:r>
          </a:p>
        </p:txBody>
      </p:sp>
      <p:pic>
        <p:nvPicPr>
          <p:cNvPr id="2" name="Imagen 1">
            <a:extLst>
              <a:ext uri="{FF2B5EF4-FFF2-40B4-BE49-F238E27FC236}">
                <a16:creationId xmlns:a16="http://schemas.microsoft.com/office/drawing/2014/main" id="{5A437CB5-FE79-795F-EA41-1D5EC6A9305F}"/>
              </a:ext>
            </a:extLst>
          </p:cNvPr>
          <p:cNvPicPr>
            <a:picLocks noChangeAspect="1"/>
          </p:cNvPicPr>
          <p:nvPr/>
        </p:nvPicPr>
        <p:blipFill>
          <a:blip r:embed="rId2"/>
          <a:stretch>
            <a:fillRect/>
          </a:stretch>
        </p:blipFill>
        <p:spPr>
          <a:xfrm>
            <a:off x="431203" y="140564"/>
            <a:ext cx="1477496" cy="660157"/>
          </a:xfrm>
          <a:prstGeom prst="rect">
            <a:avLst/>
          </a:prstGeom>
        </p:spPr>
      </p:pic>
      <p:sp>
        <p:nvSpPr>
          <p:cNvPr id="3" name="Rectángulo 2">
            <a:extLst>
              <a:ext uri="{FF2B5EF4-FFF2-40B4-BE49-F238E27FC236}">
                <a16:creationId xmlns:a16="http://schemas.microsoft.com/office/drawing/2014/main" id="{D323FB0B-B007-F6E4-EE09-F9434D84A666}"/>
              </a:ext>
            </a:extLst>
          </p:cNvPr>
          <p:cNvSpPr/>
          <p:nvPr/>
        </p:nvSpPr>
        <p:spPr>
          <a:xfrm>
            <a:off x="2215615" y="185948"/>
            <a:ext cx="5072952" cy="400110"/>
          </a:xfrm>
          <a:prstGeom prst="rect">
            <a:avLst/>
          </a:prstGeom>
        </p:spPr>
        <p:txBody>
          <a:bodyPr wrap="square">
            <a:spAutoFit/>
          </a:bodyPr>
          <a:lstStyle/>
          <a:p>
            <a:r>
              <a:rPr lang="es-ES" sz="1000" dirty="0">
                <a:solidFill>
                  <a:schemeClr val="bg1"/>
                </a:solidFill>
              </a:rPr>
              <a:t>Dirección General de Medio Ambiente</a:t>
            </a:r>
          </a:p>
          <a:p>
            <a:r>
              <a:rPr lang="es-ES" sz="1000" dirty="0">
                <a:solidFill>
                  <a:schemeClr val="bg1"/>
                </a:solidFill>
              </a:rPr>
              <a:t>Consejería de Medio Ambiente, Mar Menor, Universidades e Investigación</a:t>
            </a:r>
            <a:endParaRPr lang="es-ES" sz="1100" dirty="0">
              <a:solidFill>
                <a:schemeClr val="bg1"/>
              </a:solidFill>
            </a:endParaRPr>
          </a:p>
        </p:txBody>
      </p:sp>
    </p:spTree>
    <p:extLst>
      <p:ext uri="{BB962C8B-B14F-4D97-AF65-F5344CB8AC3E}">
        <p14:creationId xmlns:p14="http://schemas.microsoft.com/office/powerpoint/2010/main" val="3565042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768254" y="875347"/>
            <a:ext cx="10655492" cy="5755422"/>
          </a:xfrm>
          <a:prstGeom prst="rect">
            <a:avLst/>
          </a:prstGeom>
        </p:spPr>
        <p:txBody>
          <a:bodyPr wrap="square">
            <a:spAutoFit/>
          </a:bodyPr>
          <a:lstStyle/>
          <a:p>
            <a:pPr algn="just">
              <a:spcBef>
                <a:spcPts val="1200"/>
              </a:spcBef>
            </a:pPr>
            <a:r>
              <a:rPr lang="es-ES" b="1" u="sng" dirty="0">
                <a:latin typeface="+mj-lt"/>
              </a:rPr>
              <a:t>Artículo 35. Comunicación previa al inicio de las actividades de producción y gestión de residuos.</a:t>
            </a:r>
          </a:p>
          <a:p>
            <a:pPr marL="342900" indent="-342900" algn="just">
              <a:spcBef>
                <a:spcPts val="1200"/>
              </a:spcBef>
              <a:buAutoNum type="alphaLcParenR"/>
            </a:pPr>
            <a:r>
              <a:rPr lang="es-ES" dirty="0">
                <a:latin typeface="+mj-lt"/>
              </a:rPr>
              <a:t>Instalación, ampliación, modificación sustancial o traslado de industrias o actividades que generen residuos peligrosos,</a:t>
            </a:r>
          </a:p>
          <a:p>
            <a:pPr marL="342900" indent="-342900" algn="just">
              <a:spcBef>
                <a:spcPts val="1200"/>
              </a:spcBef>
              <a:buAutoNum type="alphaLcParenR"/>
            </a:pPr>
            <a:r>
              <a:rPr lang="es-ES" dirty="0">
                <a:latin typeface="+mj-lt"/>
              </a:rPr>
              <a:t>instalación, ampliación, modificación sustancial o traslado de industrias o actividades que generen más de 1000 toneladas/año de residuos no peligrosos,</a:t>
            </a:r>
          </a:p>
          <a:p>
            <a:pPr marL="342900" indent="-342900" algn="just">
              <a:spcBef>
                <a:spcPts val="1200"/>
              </a:spcBef>
              <a:buAutoNum type="alphaLcParenR"/>
            </a:pPr>
            <a:r>
              <a:rPr lang="es-ES" dirty="0">
                <a:latin typeface="+mj-lt"/>
              </a:rPr>
              <a:t>realización de actividades que estén exentas de autorización según lo establecido en el artículo 34,</a:t>
            </a:r>
          </a:p>
          <a:p>
            <a:pPr marL="342900" indent="-342900" algn="just">
              <a:spcBef>
                <a:spcPts val="1200"/>
              </a:spcBef>
              <a:buAutoNum type="alphaLcParenR"/>
            </a:pPr>
            <a:r>
              <a:rPr lang="es-ES" dirty="0">
                <a:latin typeface="+mj-lt"/>
              </a:rPr>
              <a:t>realización de actividades contempladas en los artículos 33.4 (gestor sin instalación),</a:t>
            </a:r>
          </a:p>
          <a:p>
            <a:pPr marL="342900" indent="-342900" algn="just">
              <a:spcBef>
                <a:spcPts val="1200"/>
              </a:spcBef>
              <a:buAutoNum type="alphaLcParenR"/>
            </a:pPr>
            <a:r>
              <a:rPr lang="es-ES" dirty="0">
                <a:latin typeface="+mj-lt"/>
              </a:rPr>
              <a:t>realización de actividades contempladas en los artículos 33.5 (gestor de planta móvil), y</a:t>
            </a:r>
          </a:p>
          <a:p>
            <a:pPr marL="342900" indent="-342900" algn="just">
              <a:spcBef>
                <a:spcPts val="1200"/>
              </a:spcBef>
              <a:buAutoNum type="alphaLcParenR"/>
            </a:pPr>
            <a:r>
              <a:rPr lang="es-ES" dirty="0">
                <a:latin typeface="+mj-lt"/>
              </a:rPr>
              <a:t>almacenamiento de residuos en plataformas logísticas de la distribución como consecuencia de la logística inversa.</a:t>
            </a:r>
          </a:p>
          <a:p>
            <a:pPr algn="just">
              <a:spcBef>
                <a:spcPts val="1200"/>
              </a:spcBef>
            </a:pPr>
            <a:r>
              <a:rPr lang="es-ES" dirty="0">
                <a:latin typeface="+mj-lt"/>
              </a:rPr>
              <a:t>Deberán presentar una comunicación previa al inicio de sus actividades ante la autoridad competente de la comunidad autónoma </a:t>
            </a:r>
            <a:r>
              <a:rPr lang="es-ES" b="1" u="sng" dirty="0">
                <a:latin typeface="+mj-lt"/>
              </a:rPr>
              <a:t>donde tengan su sede social</a:t>
            </a:r>
            <a:r>
              <a:rPr lang="es-ES" dirty="0">
                <a:latin typeface="+mj-lt"/>
              </a:rPr>
              <a:t>, las entidades o empresas que </a:t>
            </a:r>
            <a:r>
              <a:rPr lang="es-ES" b="1" u="sng" dirty="0">
                <a:latin typeface="+mj-lt"/>
              </a:rPr>
              <a:t>transporten residuos con carácter profesional, los negociantes y los agentes.</a:t>
            </a:r>
          </a:p>
          <a:p>
            <a:pPr marL="342900" indent="-342900" algn="just">
              <a:spcBef>
                <a:spcPts val="1200"/>
              </a:spcBef>
              <a:buAutoNum type="alphaLcParenR"/>
            </a:pPr>
            <a:endParaRPr lang="es-ES" dirty="0">
              <a:latin typeface="+mj-lt"/>
            </a:endParaRPr>
          </a:p>
        </p:txBody>
      </p:sp>
      <p:pic>
        <p:nvPicPr>
          <p:cNvPr id="2" name="Imagen 1">
            <a:extLst>
              <a:ext uri="{FF2B5EF4-FFF2-40B4-BE49-F238E27FC236}">
                <a16:creationId xmlns:a16="http://schemas.microsoft.com/office/drawing/2014/main" id="{260E01CD-4C37-3BD3-8256-C54DA7FE907E}"/>
              </a:ext>
            </a:extLst>
          </p:cNvPr>
          <p:cNvPicPr>
            <a:picLocks noChangeAspect="1"/>
          </p:cNvPicPr>
          <p:nvPr/>
        </p:nvPicPr>
        <p:blipFill>
          <a:blip r:embed="rId2"/>
          <a:stretch>
            <a:fillRect/>
          </a:stretch>
        </p:blipFill>
        <p:spPr>
          <a:xfrm>
            <a:off x="431203" y="140564"/>
            <a:ext cx="1477496" cy="660157"/>
          </a:xfrm>
          <a:prstGeom prst="rect">
            <a:avLst/>
          </a:prstGeom>
        </p:spPr>
      </p:pic>
      <p:sp>
        <p:nvSpPr>
          <p:cNvPr id="3" name="Rectángulo 2">
            <a:extLst>
              <a:ext uri="{FF2B5EF4-FFF2-40B4-BE49-F238E27FC236}">
                <a16:creationId xmlns:a16="http://schemas.microsoft.com/office/drawing/2014/main" id="{CB61857E-6D19-04DE-E655-84BACA39711F}"/>
              </a:ext>
            </a:extLst>
          </p:cNvPr>
          <p:cNvSpPr/>
          <p:nvPr/>
        </p:nvSpPr>
        <p:spPr>
          <a:xfrm>
            <a:off x="2215615" y="185948"/>
            <a:ext cx="5072952" cy="400110"/>
          </a:xfrm>
          <a:prstGeom prst="rect">
            <a:avLst/>
          </a:prstGeom>
        </p:spPr>
        <p:txBody>
          <a:bodyPr wrap="square">
            <a:spAutoFit/>
          </a:bodyPr>
          <a:lstStyle/>
          <a:p>
            <a:r>
              <a:rPr lang="es-ES" sz="1000" dirty="0">
                <a:solidFill>
                  <a:schemeClr val="bg1"/>
                </a:solidFill>
              </a:rPr>
              <a:t>Dirección General de Medio Ambiente</a:t>
            </a:r>
          </a:p>
          <a:p>
            <a:r>
              <a:rPr lang="es-ES" sz="1000" dirty="0">
                <a:solidFill>
                  <a:schemeClr val="bg1"/>
                </a:solidFill>
              </a:rPr>
              <a:t>Consejería de Medio Ambiente, Mar Menor, Universidades e Investigación</a:t>
            </a:r>
            <a:endParaRPr lang="es-ES" sz="1100" dirty="0">
              <a:solidFill>
                <a:schemeClr val="bg1"/>
              </a:solidFill>
            </a:endParaRPr>
          </a:p>
        </p:txBody>
      </p:sp>
    </p:spTree>
    <p:extLst>
      <p:ext uri="{BB962C8B-B14F-4D97-AF65-F5344CB8AC3E}">
        <p14:creationId xmlns:p14="http://schemas.microsoft.com/office/powerpoint/2010/main" val="4190899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76735" y="1217092"/>
            <a:ext cx="10655492" cy="2893100"/>
          </a:xfrm>
          <a:prstGeom prst="rect">
            <a:avLst/>
          </a:prstGeom>
        </p:spPr>
        <p:txBody>
          <a:bodyPr wrap="square">
            <a:spAutoFit/>
          </a:bodyPr>
          <a:lstStyle/>
          <a:p>
            <a:pPr algn="l"/>
            <a:r>
              <a:rPr lang="es-ES" b="1" i="0" dirty="0">
                <a:solidFill>
                  <a:srgbClr val="000000"/>
                </a:solidFill>
                <a:effectLst/>
                <a:latin typeface="verdana" panose="020B0604030504040204" pitchFamily="34" charset="0"/>
              </a:rPr>
              <a:t>Ley 7/2022, de 8 de abril, de residuos y suelos contaminados para una economía circular.</a:t>
            </a:r>
          </a:p>
          <a:p>
            <a:pPr algn="just">
              <a:spcBef>
                <a:spcPts val="1200"/>
              </a:spcBef>
            </a:pPr>
            <a:r>
              <a:rPr lang="es-ES" b="1" u="sng" dirty="0">
                <a:latin typeface="+mj-lt"/>
              </a:rPr>
              <a:t>Artículo 64. Archivo cronológico.</a:t>
            </a:r>
          </a:p>
          <a:p>
            <a:pPr algn="just">
              <a:spcBef>
                <a:spcPts val="1200"/>
              </a:spcBef>
            </a:pPr>
            <a:r>
              <a:rPr lang="es-ES" dirty="0">
                <a:latin typeface="+mj-lt"/>
              </a:rPr>
              <a:t>1. Las </a:t>
            </a:r>
            <a:r>
              <a:rPr lang="es-ES" b="1" u="sng" dirty="0">
                <a:latin typeface="+mj-lt"/>
              </a:rPr>
              <a:t>personas físicas o jurídicas registradas y los productores iniciales que generen más de 10 toneladas de residuos no peligrosos al año </a:t>
            </a:r>
            <a:r>
              <a:rPr lang="es-ES" dirty="0">
                <a:latin typeface="+mj-lt"/>
              </a:rPr>
              <a:t>dispondrán de un archivo electrónico donde se recojan, por orden cronológico, la cantidad, naturaleza y origen del residuo generado y la cantidad de productos, materiales o sustancias, y residuos resultantes de la preparación para la reutilización, del reciclado, de otras operaciones de valorización y de operaciones de eliminación;</a:t>
            </a:r>
          </a:p>
        </p:txBody>
      </p:sp>
      <p:pic>
        <p:nvPicPr>
          <p:cNvPr id="2" name="Imagen 1">
            <a:extLst>
              <a:ext uri="{FF2B5EF4-FFF2-40B4-BE49-F238E27FC236}">
                <a16:creationId xmlns:a16="http://schemas.microsoft.com/office/drawing/2014/main" id="{61623174-AFDC-8FE0-236D-952C43C335B6}"/>
              </a:ext>
            </a:extLst>
          </p:cNvPr>
          <p:cNvPicPr>
            <a:picLocks noChangeAspect="1"/>
          </p:cNvPicPr>
          <p:nvPr/>
        </p:nvPicPr>
        <p:blipFill>
          <a:blip r:embed="rId2"/>
          <a:stretch>
            <a:fillRect/>
          </a:stretch>
        </p:blipFill>
        <p:spPr>
          <a:xfrm>
            <a:off x="431203" y="140564"/>
            <a:ext cx="1477496" cy="660157"/>
          </a:xfrm>
          <a:prstGeom prst="rect">
            <a:avLst/>
          </a:prstGeom>
        </p:spPr>
      </p:pic>
      <p:sp>
        <p:nvSpPr>
          <p:cNvPr id="3" name="Rectángulo 2">
            <a:extLst>
              <a:ext uri="{FF2B5EF4-FFF2-40B4-BE49-F238E27FC236}">
                <a16:creationId xmlns:a16="http://schemas.microsoft.com/office/drawing/2014/main" id="{E47B35AB-CF87-EA5C-718C-60AE64717925}"/>
              </a:ext>
            </a:extLst>
          </p:cNvPr>
          <p:cNvSpPr/>
          <p:nvPr/>
        </p:nvSpPr>
        <p:spPr>
          <a:xfrm>
            <a:off x="2215615" y="185948"/>
            <a:ext cx="5072952" cy="400110"/>
          </a:xfrm>
          <a:prstGeom prst="rect">
            <a:avLst/>
          </a:prstGeom>
        </p:spPr>
        <p:txBody>
          <a:bodyPr wrap="square">
            <a:spAutoFit/>
          </a:bodyPr>
          <a:lstStyle/>
          <a:p>
            <a:r>
              <a:rPr lang="es-ES" sz="1000" dirty="0">
                <a:solidFill>
                  <a:schemeClr val="bg1"/>
                </a:solidFill>
              </a:rPr>
              <a:t>Dirección General de Medio Ambiente</a:t>
            </a:r>
          </a:p>
          <a:p>
            <a:r>
              <a:rPr lang="es-ES" sz="1000" dirty="0">
                <a:solidFill>
                  <a:schemeClr val="bg1"/>
                </a:solidFill>
              </a:rPr>
              <a:t>Consejería de Medio Ambiente, Mar Menor, Universidades e Investigación</a:t>
            </a:r>
            <a:endParaRPr lang="es-ES" sz="1100" dirty="0">
              <a:solidFill>
                <a:schemeClr val="bg1"/>
              </a:solidFill>
            </a:endParaRPr>
          </a:p>
        </p:txBody>
      </p:sp>
    </p:spTree>
    <p:extLst>
      <p:ext uri="{BB962C8B-B14F-4D97-AF65-F5344CB8AC3E}">
        <p14:creationId xmlns:p14="http://schemas.microsoft.com/office/powerpoint/2010/main" val="3369836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76735" y="1217092"/>
            <a:ext cx="10655492" cy="3447098"/>
          </a:xfrm>
          <a:prstGeom prst="rect">
            <a:avLst/>
          </a:prstGeom>
        </p:spPr>
        <p:txBody>
          <a:bodyPr wrap="square">
            <a:spAutoFit/>
          </a:bodyPr>
          <a:lstStyle/>
          <a:p>
            <a:pPr algn="l"/>
            <a:r>
              <a:rPr lang="es-ES" b="1" i="0" dirty="0">
                <a:solidFill>
                  <a:srgbClr val="000000"/>
                </a:solidFill>
                <a:effectLst/>
                <a:latin typeface="verdana" panose="020B0604030504040204" pitchFamily="34" charset="0"/>
              </a:rPr>
              <a:t>Ley 7/2022, de 8 de abril, de residuos y suelos contaminados para una economía circular.</a:t>
            </a:r>
          </a:p>
          <a:p>
            <a:pPr algn="just">
              <a:spcBef>
                <a:spcPts val="1200"/>
              </a:spcBef>
            </a:pPr>
            <a:r>
              <a:rPr lang="es-ES" b="1" u="sng" dirty="0">
                <a:latin typeface="+mj-lt"/>
              </a:rPr>
              <a:t>Artículo 65. Obligaciones de información.</a:t>
            </a:r>
          </a:p>
          <a:p>
            <a:pPr algn="just">
              <a:spcBef>
                <a:spcPts val="1200"/>
              </a:spcBef>
            </a:pPr>
            <a:r>
              <a:rPr lang="es-ES" dirty="0">
                <a:latin typeface="+mj-lt"/>
              </a:rPr>
              <a:t>Antes del 1 de marzo del año posterior respecto al cual se hayan recogido los datos, las personas físicas o jurídicas que realicen operaciones de recogida con carácter profesional y de tratamiento de residuos, y </a:t>
            </a:r>
            <a:r>
              <a:rPr lang="es-ES" b="1" u="sng" dirty="0">
                <a:latin typeface="+mj-lt"/>
              </a:rPr>
              <a:t>los productores de residuos peligrosos</a:t>
            </a:r>
            <a:r>
              <a:rPr lang="es-ES" dirty="0">
                <a:latin typeface="+mj-lt"/>
              </a:rPr>
              <a:t>, enviarán una </a:t>
            </a:r>
            <a:r>
              <a:rPr lang="es-ES" b="1" u="sng" dirty="0">
                <a:latin typeface="+mj-lt"/>
              </a:rPr>
              <a:t>memoria resumen de la información contenida en el archivo cronológico</a:t>
            </a:r>
            <a:r>
              <a:rPr lang="es-ES" dirty="0">
                <a:latin typeface="+mj-lt"/>
              </a:rPr>
              <a:t>, en su caso, por cada una de las instalaciones donde operan desglosando la información por cada operación de tratamiento autorizada con, al menos, el contenido que figura en el anexo XV a la comunidad autónoma en la que esté ubicada la instalación, y en el caso de los residuos de competencia local además a las entidades locales.</a:t>
            </a:r>
          </a:p>
        </p:txBody>
      </p:sp>
      <p:pic>
        <p:nvPicPr>
          <p:cNvPr id="2" name="Imagen 1">
            <a:extLst>
              <a:ext uri="{FF2B5EF4-FFF2-40B4-BE49-F238E27FC236}">
                <a16:creationId xmlns:a16="http://schemas.microsoft.com/office/drawing/2014/main" id="{D473E254-36A4-787D-1A27-EE9293526732}"/>
              </a:ext>
            </a:extLst>
          </p:cNvPr>
          <p:cNvPicPr>
            <a:picLocks noChangeAspect="1"/>
          </p:cNvPicPr>
          <p:nvPr/>
        </p:nvPicPr>
        <p:blipFill>
          <a:blip r:embed="rId2"/>
          <a:stretch>
            <a:fillRect/>
          </a:stretch>
        </p:blipFill>
        <p:spPr>
          <a:xfrm>
            <a:off x="431203" y="140564"/>
            <a:ext cx="1477496" cy="660157"/>
          </a:xfrm>
          <a:prstGeom prst="rect">
            <a:avLst/>
          </a:prstGeom>
        </p:spPr>
      </p:pic>
      <p:sp>
        <p:nvSpPr>
          <p:cNvPr id="3" name="Rectángulo 2">
            <a:extLst>
              <a:ext uri="{FF2B5EF4-FFF2-40B4-BE49-F238E27FC236}">
                <a16:creationId xmlns:a16="http://schemas.microsoft.com/office/drawing/2014/main" id="{22BBA326-301E-D5A3-E301-4D3BBE76F76B}"/>
              </a:ext>
            </a:extLst>
          </p:cNvPr>
          <p:cNvSpPr/>
          <p:nvPr/>
        </p:nvSpPr>
        <p:spPr>
          <a:xfrm>
            <a:off x="2215615" y="185948"/>
            <a:ext cx="5072952" cy="400110"/>
          </a:xfrm>
          <a:prstGeom prst="rect">
            <a:avLst/>
          </a:prstGeom>
        </p:spPr>
        <p:txBody>
          <a:bodyPr wrap="square">
            <a:spAutoFit/>
          </a:bodyPr>
          <a:lstStyle/>
          <a:p>
            <a:r>
              <a:rPr lang="es-ES" sz="1000" dirty="0">
                <a:solidFill>
                  <a:schemeClr val="bg1"/>
                </a:solidFill>
              </a:rPr>
              <a:t>Dirección General de Medio Ambiente</a:t>
            </a:r>
          </a:p>
          <a:p>
            <a:r>
              <a:rPr lang="es-ES" sz="1000" dirty="0">
                <a:solidFill>
                  <a:schemeClr val="bg1"/>
                </a:solidFill>
              </a:rPr>
              <a:t>Consejería de Medio Ambiente, Mar Menor, Universidades e Investigación</a:t>
            </a:r>
            <a:endParaRPr lang="es-ES" sz="1100" dirty="0">
              <a:solidFill>
                <a:schemeClr val="bg1"/>
              </a:solidFill>
            </a:endParaRPr>
          </a:p>
        </p:txBody>
      </p:sp>
    </p:spTree>
    <p:extLst>
      <p:ext uri="{BB962C8B-B14F-4D97-AF65-F5344CB8AC3E}">
        <p14:creationId xmlns:p14="http://schemas.microsoft.com/office/powerpoint/2010/main" val="4132849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76735" y="1217092"/>
            <a:ext cx="10655492" cy="2339102"/>
          </a:xfrm>
          <a:prstGeom prst="rect">
            <a:avLst/>
          </a:prstGeom>
        </p:spPr>
        <p:txBody>
          <a:bodyPr wrap="square">
            <a:spAutoFit/>
          </a:bodyPr>
          <a:lstStyle/>
          <a:p>
            <a:pPr algn="l"/>
            <a:r>
              <a:rPr lang="es-ES" b="1" i="0" dirty="0">
                <a:solidFill>
                  <a:srgbClr val="000000"/>
                </a:solidFill>
                <a:effectLst/>
                <a:latin typeface="verdana" panose="020B0604030504040204" pitchFamily="34" charset="0"/>
              </a:rPr>
              <a:t>Ley 7/2022, de 8 de abril, de residuos y suelos contaminados para una economía circular.</a:t>
            </a:r>
          </a:p>
          <a:p>
            <a:pPr algn="just">
              <a:spcBef>
                <a:spcPts val="1200"/>
              </a:spcBef>
            </a:pPr>
            <a:r>
              <a:rPr lang="es-ES" b="1" u="sng" dirty="0">
                <a:latin typeface="+mj-lt"/>
              </a:rPr>
              <a:t>Disposición transitoria cuarta. Régimen transitorio de las autorizaciones y comunicaciones.</a:t>
            </a:r>
          </a:p>
          <a:p>
            <a:pPr algn="just">
              <a:spcBef>
                <a:spcPts val="1200"/>
              </a:spcBef>
            </a:pPr>
            <a:r>
              <a:rPr lang="es-ES" dirty="0">
                <a:latin typeface="+mj-lt"/>
              </a:rPr>
              <a:t>Las comunidades autónomas adaptarán a lo establecido en esta ley las autorizaciones y comunicaciones de las instalaciones y actividades ya existentes, o las solicitudes y comunicaciones que se hayan presentado antes de la fecha de entrada en vigor de la ley, en el </a:t>
            </a:r>
            <a:r>
              <a:rPr lang="es-ES" b="1" u="sng" dirty="0">
                <a:latin typeface="+mj-lt"/>
              </a:rPr>
              <a:t>plazo de tres años </a:t>
            </a:r>
            <a:r>
              <a:rPr lang="es-ES" dirty="0">
                <a:latin typeface="+mj-lt"/>
              </a:rPr>
              <a:t>desde esa fecha.</a:t>
            </a:r>
          </a:p>
        </p:txBody>
      </p:sp>
      <p:pic>
        <p:nvPicPr>
          <p:cNvPr id="2" name="Imagen 1">
            <a:extLst>
              <a:ext uri="{FF2B5EF4-FFF2-40B4-BE49-F238E27FC236}">
                <a16:creationId xmlns:a16="http://schemas.microsoft.com/office/drawing/2014/main" id="{35682924-2824-18AD-B176-22B773BA780F}"/>
              </a:ext>
            </a:extLst>
          </p:cNvPr>
          <p:cNvPicPr>
            <a:picLocks noChangeAspect="1"/>
          </p:cNvPicPr>
          <p:nvPr/>
        </p:nvPicPr>
        <p:blipFill>
          <a:blip r:embed="rId2"/>
          <a:stretch>
            <a:fillRect/>
          </a:stretch>
        </p:blipFill>
        <p:spPr>
          <a:xfrm>
            <a:off x="431203" y="140564"/>
            <a:ext cx="1477496" cy="660157"/>
          </a:xfrm>
          <a:prstGeom prst="rect">
            <a:avLst/>
          </a:prstGeom>
        </p:spPr>
      </p:pic>
      <p:sp>
        <p:nvSpPr>
          <p:cNvPr id="3" name="Rectángulo 2">
            <a:extLst>
              <a:ext uri="{FF2B5EF4-FFF2-40B4-BE49-F238E27FC236}">
                <a16:creationId xmlns:a16="http://schemas.microsoft.com/office/drawing/2014/main" id="{8E86DBA3-C03C-F99D-CF63-BDA3E9682031}"/>
              </a:ext>
            </a:extLst>
          </p:cNvPr>
          <p:cNvSpPr/>
          <p:nvPr/>
        </p:nvSpPr>
        <p:spPr>
          <a:xfrm>
            <a:off x="2215615" y="185948"/>
            <a:ext cx="5072952" cy="400110"/>
          </a:xfrm>
          <a:prstGeom prst="rect">
            <a:avLst/>
          </a:prstGeom>
        </p:spPr>
        <p:txBody>
          <a:bodyPr wrap="square">
            <a:spAutoFit/>
          </a:bodyPr>
          <a:lstStyle/>
          <a:p>
            <a:r>
              <a:rPr lang="es-ES" sz="1000" dirty="0">
                <a:solidFill>
                  <a:schemeClr val="bg1"/>
                </a:solidFill>
              </a:rPr>
              <a:t>Dirección General de Medio Ambiente</a:t>
            </a:r>
          </a:p>
          <a:p>
            <a:r>
              <a:rPr lang="es-ES" sz="1000" dirty="0">
                <a:solidFill>
                  <a:schemeClr val="bg1"/>
                </a:solidFill>
              </a:rPr>
              <a:t>Consejería de Medio Ambiente, Mar Menor, Universidades e Investigación</a:t>
            </a:r>
            <a:endParaRPr lang="es-ES" sz="1100" dirty="0">
              <a:solidFill>
                <a:schemeClr val="bg1"/>
              </a:solidFill>
            </a:endParaRPr>
          </a:p>
        </p:txBody>
      </p:sp>
    </p:spTree>
    <p:extLst>
      <p:ext uri="{BB962C8B-B14F-4D97-AF65-F5344CB8AC3E}">
        <p14:creationId xmlns:p14="http://schemas.microsoft.com/office/powerpoint/2010/main" val="1423902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76735" y="1217092"/>
            <a:ext cx="10655492" cy="5139869"/>
          </a:xfrm>
          <a:prstGeom prst="rect">
            <a:avLst/>
          </a:prstGeom>
        </p:spPr>
        <p:txBody>
          <a:bodyPr wrap="square">
            <a:spAutoFit/>
          </a:bodyPr>
          <a:lstStyle/>
          <a:p>
            <a:pPr algn="l"/>
            <a:r>
              <a:rPr lang="es-ES" b="1" i="0" dirty="0">
                <a:solidFill>
                  <a:srgbClr val="000000"/>
                </a:solidFill>
                <a:effectLst/>
                <a:latin typeface="verdana" panose="020B0604030504040204" pitchFamily="34" charset="0"/>
              </a:rPr>
              <a:t>Real Decreto 208/2022, de 22 de marzo, sobre las garantías financieras en materia de residuos.</a:t>
            </a:r>
          </a:p>
          <a:p>
            <a:pPr algn="just"/>
            <a:r>
              <a:rPr lang="es-ES" b="1" u="sng" dirty="0">
                <a:latin typeface="+mj-lt"/>
              </a:rPr>
              <a:t>ANEXO IV. </a:t>
            </a:r>
            <a:r>
              <a:rPr lang="es-ES" u="sng" dirty="0">
                <a:latin typeface="+mj-lt"/>
              </a:rPr>
              <a:t>Criterios para determinar el importe de la fianza y de la suma asegurada en el seguro de responsabilidad civil</a:t>
            </a:r>
          </a:p>
          <a:p>
            <a:pPr marL="342900" indent="-342900" algn="just">
              <a:buAutoNum type="arabicPeriod"/>
            </a:pPr>
            <a:r>
              <a:rPr lang="es-ES" b="1" u="sng" dirty="0">
                <a:latin typeface="+mj-lt"/>
              </a:rPr>
              <a:t>Importe de la fianza a constituir por los sujetos obligados</a:t>
            </a:r>
            <a:r>
              <a:rPr lang="es-ES" dirty="0">
                <a:latin typeface="+mj-lt"/>
              </a:rPr>
              <a:t>, para responder ante la administración del cumplimiento de las responsabilidades y obligaciones que les corresponden………..(fórmulas de cálculo)</a:t>
            </a:r>
          </a:p>
          <a:p>
            <a:pPr marL="342900" indent="-342900" algn="just">
              <a:buAutoNum type="arabicPeriod"/>
            </a:pPr>
            <a:r>
              <a:rPr lang="es-ES" b="1" u="sng" dirty="0">
                <a:latin typeface="+mj-lt"/>
              </a:rPr>
              <a:t>Suma garantizada por el seguro de responsabilidad civil a formalizar por los sujetos obligados para hacer frente a las responsabilidades por daños a las personas o las cosas</a:t>
            </a:r>
            <a:r>
              <a:rPr lang="es-ES" dirty="0">
                <a:latin typeface="+mj-lt"/>
              </a:rPr>
              <a:t>.</a:t>
            </a:r>
          </a:p>
          <a:p>
            <a:pPr algn="just"/>
            <a:r>
              <a:rPr lang="es-ES" sz="1400" dirty="0">
                <a:latin typeface="+mj-lt"/>
              </a:rPr>
              <a:t>El montante mínimo de la suma garantizada por el seguro de responsabilidad civil que, para cubrir las contingencias previstas en el artículo 8, deben formalizar los sujetos obligados, de acuerdo con lo indicado en el artículo 2, será el siguiente:</a:t>
            </a:r>
          </a:p>
          <a:p>
            <a:pPr algn="just"/>
            <a:r>
              <a:rPr lang="es-ES" sz="1400" dirty="0">
                <a:latin typeface="+mj-lt"/>
              </a:rPr>
              <a:t>– Gestores de residuos no peligrosos, con instalaciones de superficie menor o igual a 5.000m2 o capacidad de almacenamiento menor o igual a 200t, transportistas, agentes, negociantes y </a:t>
            </a:r>
            <a:r>
              <a:rPr lang="es-ES" sz="1400" b="1" u="sng" dirty="0">
                <a:latin typeface="+mj-lt"/>
              </a:rPr>
              <a:t>productores: 450.000 €.</a:t>
            </a:r>
          </a:p>
          <a:p>
            <a:pPr algn="just"/>
            <a:r>
              <a:rPr lang="es-ES" sz="1400" dirty="0">
                <a:latin typeface="+mj-lt"/>
              </a:rPr>
              <a:t>– Gestores de residuos no peligrosos con instalaciones de superficie mayor a 5.000m2 o capacidad de almacenamiento mayor de 200t: 600.000 €.</a:t>
            </a:r>
          </a:p>
          <a:p>
            <a:pPr algn="just"/>
            <a:r>
              <a:rPr lang="es-ES" sz="1400" dirty="0">
                <a:latin typeface="+mj-lt"/>
              </a:rPr>
              <a:t>– Gestores de residuos peligrosos y gestores de vehículos al final de su vida útil, con instalaciones de superficie menor o igual a 5.000m2 o capacidad de almacenamiento menor o igual a 200t: 600.000 €.</a:t>
            </a:r>
          </a:p>
          <a:p>
            <a:pPr algn="just"/>
            <a:r>
              <a:rPr lang="es-ES" sz="1400" dirty="0">
                <a:latin typeface="+mj-lt"/>
              </a:rPr>
              <a:t>– Gestores de residuos peligrosos y gestores de vehículos al final de su vida útil, con instalaciones de superficie mayor a 5.000m2 o capacidad de almacenamiento mayor a 200t: 1.000.000 €.</a:t>
            </a:r>
          </a:p>
        </p:txBody>
      </p:sp>
      <p:pic>
        <p:nvPicPr>
          <p:cNvPr id="2" name="Imagen 1">
            <a:extLst>
              <a:ext uri="{FF2B5EF4-FFF2-40B4-BE49-F238E27FC236}">
                <a16:creationId xmlns:a16="http://schemas.microsoft.com/office/drawing/2014/main" id="{2ED98CF2-AA40-35E1-EEE2-2B1CEE649481}"/>
              </a:ext>
            </a:extLst>
          </p:cNvPr>
          <p:cNvPicPr>
            <a:picLocks noChangeAspect="1"/>
          </p:cNvPicPr>
          <p:nvPr/>
        </p:nvPicPr>
        <p:blipFill>
          <a:blip r:embed="rId2"/>
          <a:stretch>
            <a:fillRect/>
          </a:stretch>
        </p:blipFill>
        <p:spPr>
          <a:xfrm>
            <a:off x="431203" y="140564"/>
            <a:ext cx="1477496" cy="660157"/>
          </a:xfrm>
          <a:prstGeom prst="rect">
            <a:avLst/>
          </a:prstGeom>
        </p:spPr>
      </p:pic>
      <p:sp>
        <p:nvSpPr>
          <p:cNvPr id="3" name="Rectángulo 2">
            <a:extLst>
              <a:ext uri="{FF2B5EF4-FFF2-40B4-BE49-F238E27FC236}">
                <a16:creationId xmlns:a16="http://schemas.microsoft.com/office/drawing/2014/main" id="{7A9B3186-A186-1DCD-CB86-DD789113D1E7}"/>
              </a:ext>
            </a:extLst>
          </p:cNvPr>
          <p:cNvSpPr/>
          <p:nvPr/>
        </p:nvSpPr>
        <p:spPr>
          <a:xfrm>
            <a:off x="2215615" y="185948"/>
            <a:ext cx="5072952" cy="400110"/>
          </a:xfrm>
          <a:prstGeom prst="rect">
            <a:avLst/>
          </a:prstGeom>
        </p:spPr>
        <p:txBody>
          <a:bodyPr wrap="square">
            <a:spAutoFit/>
          </a:bodyPr>
          <a:lstStyle/>
          <a:p>
            <a:r>
              <a:rPr lang="es-ES" sz="1000" dirty="0">
                <a:solidFill>
                  <a:schemeClr val="bg1"/>
                </a:solidFill>
              </a:rPr>
              <a:t>Dirección General de Medio Ambiente</a:t>
            </a:r>
          </a:p>
          <a:p>
            <a:r>
              <a:rPr lang="es-ES" sz="1000" dirty="0">
                <a:solidFill>
                  <a:schemeClr val="bg1"/>
                </a:solidFill>
              </a:rPr>
              <a:t>Consejería de Medio Ambiente, Mar Menor, Universidades e Investigación</a:t>
            </a:r>
            <a:endParaRPr lang="es-ES" sz="1100" dirty="0">
              <a:solidFill>
                <a:schemeClr val="bg1"/>
              </a:solidFill>
            </a:endParaRPr>
          </a:p>
        </p:txBody>
      </p:sp>
    </p:spTree>
    <p:extLst>
      <p:ext uri="{BB962C8B-B14F-4D97-AF65-F5344CB8AC3E}">
        <p14:creationId xmlns:p14="http://schemas.microsoft.com/office/powerpoint/2010/main" val="135516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uadroTexto 1"/>
          <p:cNvSpPr txBox="1"/>
          <p:nvPr/>
        </p:nvSpPr>
        <p:spPr>
          <a:xfrm>
            <a:off x="1695634" y="1971336"/>
            <a:ext cx="8575829" cy="1569660"/>
          </a:xfrm>
          <a:prstGeom prst="rect">
            <a:avLst/>
          </a:prstGeom>
          <a:noFill/>
        </p:spPr>
        <p:txBody>
          <a:bodyPr wrap="square" rtlCol="0">
            <a:spAutoFit/>
          </a:bodyPr>
          <a:lstStyle/>
          <a:p>
            <a:pPr algn="ctr"/>
            <a:r>
              <a:rPr lang="es-ES" sz="3200" dirty="0">
                <a:solidFill>
                  <a:schemeClr val="accent6">
                    <a:lumMod val="75000"/>
                  </a:schemeClr>
                </a:solidFill>
                <a:latin typeface="+mj-lt"/>
              </a:rPr>
              <a:t>Real Decreto 553/2020, de 2 de junio, por el que se regula el traslado de residuos en el interior del territorio del Estado.</a:t>
            </a:r>
          </a:p>
        </p:txBody>
      </p:sp>
      <p:pic>
        <p:nvPicPr>
          <p:cNvPr id="3" name="Imagen 2">
            <a:extLst>
              <a:ext uri="{FF2B5EF4-FFF2-40B4-BE49-F238E27FC236}">
                <a16:creationId xmlns:a16="http://schemas.microsoft.com/office/drawing/2014/main" id="{7A00727B-2481-5B12-2F1C-9154B00072CD}"/>
              </a:ext>
            </a:extLst>
          </p:cNvPr>
          <p:cNvPicPr>
            <a:picLocks noChangeAspect="1"/>
          </p:cNvPicPr>
          <p:nvPr/>
        </p:nvPicPr>
        <p:blipFill>
          <a:blip r:embed="rId3"/>
          <a:stretch>
            <a:fillRect/>
          </a:stretch>
        </p:blipFill>
        <p:spPr>
          <a:xfrm>
            <a:off x="431203" y="140564"/>
            <a:ext cx="1477496" cy="660157"/>
          </a:xfrm>
          <a:prstGeom prst="rect">
            <a:avLst/>
          </a:prstGeom>
        </p:spPr>
      </p:pic>
      <p:sp>
        <p:nvSpPr>
          <p:cNvPr id="4" name="Rectángulo 3">
            <a:extLst>
              <a:ext uri="{FF2B5EF4-FFF2-40B4-BE49-F238E27FC236}">
                <a16:creationId xmlns:a16="http://schemas.microsoft.com/office/drawing/2014/main" id="{7B508156-331A-FE10-25A5-6A64770125C3}"/>
              </a:ext>
            </a:extLst>
          </p:cNvPr>
          <p:cNvSpPr/>
          <p:nvPr/>
        </p:nvSpPr>
        <p:spPr>
          <a:xfrm>
            <a:off x="2215615" y="185948"/>
            <a:ext cx="5072952" cy="400110"/>
          </a:xfrm>
          <a:prstGeom prst="rect">
            <a:avLst/>
          </a:prstGeom>
        </p:spPr>
        <p:txBody>
          <a:bodyPr wrap="square">
            <a:spAutoFit/>
          </a:bodyPr>
          <a:lstStyle/>
          <a:p>
            <a:r>
              <a:rPr lang="es-ES" sz="1000" dirty="0"/>
              <a:t>Dirección General de Medio Ambiente</a:t>
            </a:r>
          </a:p>
          <a:p>
            <a:r>
              <a:rPr lang="es-ES" sz="1000" dirty="0"/>
              <a:t>Consejería de Medio Ambiente, Mar Menor, Universidades e Investigación</a:t>
            </a:r>
            <a:endParaRPr lang="es-ES" sz="1100" dirty="0"/>
          </a:p>
        </p:txBody>
      </p:sp>
    </p:spTree>
    <p:extLst>
      <p:ext uri="{BB962C8B-B14F-4D97-AF65-F5344CB8AC3E}">
        <p14:creationId xmlns:p14="http://schemas.microsoft.com/office/powerpoint/2010/main" val="2009491885"/>
      </p:ext>
    </p:extLst>
  </p:cSld>
  <p:clrMapOvr>
    <a:overrideClrMapping bg1="lt1" tx1="dk1" bg2="lt2" tx2="dk2" accent1="accent1" accent2="accent2" accent3="accent3" accent4="accent4" accent5="accent5" accent6="accent6" hlink="hlink" folHlink="folHlink"/>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A00727B-2481-5B12-2F1C-9154B00072CD}"/>
              </a:ext>
            </a:extLst>
          </p:cNvPr>
          <p:cNvPicPr>
            <a:picLocks noChangeAspect="1"/>
          </p:cNvPicPr>
          <p:nvPr/>
        </p:nvPicPr>
        <p:blipFill>
          <a:blip r:embed="rId3"/>
          <a:stretch>
            <a:fillRect/>
          </a:stretch>
        </p:blipFill>
        <p:spPr>
          <a:xfrm>
            <a:off x="431203" y="140564"/>
            <a:ext cx="1477496" cy="660157"/>
          </a:xfrm>
          <a:prstGeom prst="rect">
            <a:avLst/>
          </a:prstGeom>
        </p:spPr>
      </p:pic>
      <p:sp>
        <p:nvSpPr>
          <p:cNvPr id="4" name="Rectángulo 3">
            <a:extLst>
              <a:ext uri="{FF2B5EF4-FFF2-40B4-BE49-F238E27FC236}">
                <a16:creationId xmlns:a16="http://schemas.microsoft.com/office/drawing/2014/main" id="{7B508156-331A-FE10-25A5-6A64770125C3}"/>
              </a:ext>
            </a:extLst>
          </p:cNvPr>
          <p:cNvSpPr/>
          <p:nvPr/>
        </p:nvSpPr>
        <p:spPr>
          <a:xfrm>
            <a:off x="2215615" y="185948"/>
            <a:ext cx="5072952" cy="400110"/>
          </a:xfrm>
          <a:prstGeom prst="rect">
            <a:avLst/>
          </a:prstGeom>
        </p:spPr>
        <p:txBody>
          <a:bodyPr wrap="square">
            <a:spAutoFit/>
          </a:bodyPr>
          <a:lstStyle/>
          <a:p>
            <a:r>
              <a:rPr lang="es-ES" sz="1000" dirty="0"/>
              <a:t>Dirección General de Medio Ambiente</a:t>
            </a:r>
          </a:p>
          <a:p>
            <a:r>
              <a:rPr lang="es-ES" sz="1000" dirty="0"/>
              <a:t>Consejería de Medio Ambiente, Mar Menor, Universidades e Investigación</a:t>
            </a:r>
            <a:endParaRPr lang="es-ES" sz="1100" dirty="0"/>
          </a:p>
        </p:txBody>
      </p:sp>
      <p:pic>
        <p:nvPicPr>
          <p:cNvPr id="6" name="Imagen 5">
            <a:extLst>
              <a:ext uri="{FF2B5EF4-FFF2-40B4-BE49-F238E27FC236}">
                <a16:creationId xmlns:a16="http://schemas.microsoft.com/office/drawing/2014/main" id="{CCE42299-FF51-4BDA-34BB-8FEA0CE7A11F}"/>
              </a:ext>
            </a:extLst>
          </p:cNvPr>
          <p:cNvPicPr>
            <a:picLocks noChangeAspect="1"/>
          </p:cNvPicPr>
          <p:nvPr/>
        </p:nvPicPr>
        <p:blipFill>
          <a:blip r:embed="rId4"/>
          <a:stretch>
            <a:fillRect/>
          </a:stretch>
        </p:blipFill>
        <p:spPr>
          <a:xfrm>
            <a:off x="1415387" y="987449"/>
            <a:ext cx="9361225" cy="5199686"/>
          </a:xfrm>
          <a:prstGeom prst="rect">
            <a:avLst/>
          </a:prstGeom>
        </p:spPr>
      </p:pic>
    </p:spTree>
    <p:extLst>
      <p:ext uri="{BB962C8B-B14F-4D97-AF65-F5344CB8AC3E}">
        <p14:creationId xmlns:p14="http://schemas.microsoft.com/office/powerpoint/2010/main" val="3993998663"/>
      </p:ext>
    </p:extLst>
  </p:cSld>
  <p:clrMapOvr>
    <a:overrideClrMapping bg1="lt1" tx1="dk1" bg2="lt2" tx2="dk2" accent1="accent1" accent2="accent2" accent3="accent3" accent4="accent4" accent5="accent5" accent6="accent6" hlink="hlink" folHlink="folHlink"/>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76735" y="1217092"/>
            <a:ext cx="10655492" cy="4862870"/>
          </a:xfrm>
          <a:prstGeom prst="rect">
            <a:avLst/>
          </a:prstGeom>
        </p:spPr>
        <p:txBody>
          <a:bodyPr wrap="square">
            <a:spAutoFit/>
          </a:bodyPr>
          <a:lstStyle/>
          <a:p>
            <a:pPr algn="l"/>
            <a:r>
              <a:rPr lang="es-ES" b="1" i="0" dirty="0">
                <a:solidFill>
                  <a:srgbClr val="000000"/>
                </a:solidFill>
                <a:effectLst/>
                <a:latin typeface="verdana" panose="020B0604030504040204" pitchFamily="34" charset="0"/>
              </a:rPr>
              <a:t>Ley 7/2022, de 8 de abril, de residuos y suelos contaminados para una economía circular.</a:t>
            </a:r>
          </a:p>
          <a:p>
            <a:pPr algn="just">
              <a:spcBef>
                <a:spcPts val="1200"/>
              </a:spcBef>
            </a:pPr>
            <a:r>
              <a:rPr lang="es-ES" b="1" u="sng" dirty="0">
                <a:latin typeface="+mj-lt"/>
              </a:rPr>
              <a:t>Artículo 3. Ámbito de aplicación.</a:t>
            </a:r>
          </a:p>
          <a:p>
            <a:pPr algn="just">
              <a:spcBef>
                <a:spcPts val="1200"/>
              </a:spcBef>
            </a:pPr>
            <a:r>
              <a:rPr lang="es-ES" b="1" dirty="0">
                <a:latin typeface="+mj-lt"/>
              </a:rPr>
              <a:t>……</a:t>
            </a:r>
            <a:r>
              <a:rPr lang="es-ES" dirty="0">
                <a:latin typeface="+mj-lt"/>
              </a:rPr>
              <a:t>Esta Ley no será de aplicación a los residuos que se citan a continuación, en los aspectos ya regulados por otra norma de la Unión Europea o nacional que incorpore a nuestro ordenamiento normas de la Unión Europea, siendo de aplicación en los aspectos no regulados:</a:t>
            </a:r>
          </a:p>
          <a:p>
            <a:pPr algn="just">
              <a:spcBef>
                <a:spcPts val="1200"/>
              </a:spcBef>
            </a:pPr>
            <a:r>
              <a:rPr lang="es-ES" dirty="0">
                <a:latin typeface="+mj-lt"/>
              </a:rPr>
              <a:t>b) Los subproductos animales cubiertos por el Reglamento (CE) n.º 1069/2009 del Parlamento Europeo y del Consejo, de 21 de octubre de 2009, por el que se establecen las normas sanitarias aplicables a los subproductos animales y los productos derivados no destinados al consumo humano y por el que se deroga el Reglamento (CE) n.º 1774/2002.</a:t>
            </a:r>
          </a:p>
          <a:p>
            <a:pPr algn="just">
              <a:spcBef>
                <a:spcPts val="1200"/>
              </a:spcBef>
            </a:pPr>
            <a:r>
              <a:rPr lang="es-ES" dirty="0">
                <a:latin typeface="+mj-lt"/>
              </a:rPr>
              <a:t>No se incluyen en esta excepción, y por tanto se regularán por esta ley, los subproductos animales y sus productos derivados, cuando se destinen a la incineración, a los vertederos o sean utilizados en una planta de digestión anaerobia, de compostaje </a:t>
            </a:r>
            <a:r>
              <a:rPr lang="es-ES" b="1" i="1" u="sng" dirty="0">
                <a:latin typeface="+mj-lt"/>
              </a:rPr>
              <a:t>o de obtención de combustibles, o se destinen a tratamientos intermedios previos a las operaciones anteriores.</a:t>
            </a:r>
            <a:endParaRPr lang="es-ES" sz="2000" b="1" i="1" u="sng" dirty="0">
              <a:latin typeface="+mj-lt"/>
            </a:endParaRPr>
          </a:p>
        </p:txBody>
      </p:sp>
      <p:pic>
        <p:nvPicPr>
          <p:cNvPr id="2" name="Imagen 1">
            <a:extLst>
              <a:ext uri="{FF2B5EF4-FFF2-40B4-BE49-F238E27FC236}">
                <a16:creationId xmlns:a16="http://schemas.microsoft.com/office/drawing/2014/main" id="{3D391062-07E8-5BE2-7045-EB3A10EC79E4}"/>
              </a:ext>
            </a:extLst>
          </p:cNvPr>
          <p:cNvPicPr>
            <a:picLocks noChangeAspect="1"/>
          </p:cNvPicPr>
          <p:nvPr/>
        </p:nvPicPr>
        <p:blipFill>
          <a:blip r:embed="rId2"/>
          <a:stretch>
            <a:fillRect/>
          </a:stretch>
        </p:blipFill>
        <p:spPr>
          <a:xfrm>
            <a:off x="431203" y="140564"/>
            <a:ext cx="1477496" cy="660157"/>
          </a:xfrm>
          <a:prstGeom prst="rect">
            <a:avLst/>
          </a:prstGeom>
        </p:spPr>
      </p:pic>
      <p:sp>
        <p:nvSpPr>
          <p:cNvPr id="3" name="Rectángulo 2">
            <a:extLst>
              <a:ext uri="{FF2B5EF4-FFF2-40B4-BE49-F238E27FC236}">
                <a16:creationId xmlns:a16="http://schemas.microsoft.com/office/drawing/2014/main" id="{01E65D58-6458-6E8D-4ED7-9ECD59D9FBDA}"/>
              </a:ext>
            </a:extLst>
          </p:cNvPr>
          <p:cNvSpPr/>
          <p:nvPr/>
        </p:nvSpPr>
        <p:spPr>
          <a:xfrm>
            <a:off x="2215615" y="185948"/>
            <a:ext cx="5072952" cy="400110"/>
          </a:xfrm>
          <a:prstGeom prst="rect">
            <a:avLst/>
          </a:prstGeom>
        </p:spPr>
        <p:txBody>
          <a:bodyPr wrap="square">
            <a:spAutoFit/>
          </a:bodyPr>
          <a:lstStyle/>
          <a:p>
            <a:r>
              <a:rPr lang="es-ES" sz="1000" dirty="0">
                <a:solidFill>
                  <a:schemeClr val="bg1"/>
                </a:solidFill>
              </a:rPr>
              <a:t>Dirección General de Medio Ambiente</a:t>
            </a:r>
          </a:p>
          <a:p>
            <a:r>
              <a:rPr lang="es-ES" sz="1000" dirty="0">
                <a:solidFill>
                  <a:schemeClr val="bg1"/>
                </a:solidFill>
              </a:rPr>
              <a:t>Consejería de Medio Ambiente, Mar Menor, Universidades e Investigación</a:t>
            </a:r>
            <a:endParaRPr lang="es-ES" sz="1100" dirty="0">
              <a:solidFill>
                <a:schemeClr val="bg1"/>
              </a:solidFill>
            </a:endParaRPr>
          </a:p>
        </p:txBody>
      </p:sp>
    </p:spTree>
    <p:extLst>
      <p:ext uri="{BB962C8B-B14F-4D97-AF65-F5344CB8AC3E}">
        <p14:creationId xmlns:p14="http://schemas.microsoft.com/office/powerpoint/2010/main" val="769994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A00727B-2481-5B12-2F1C-9154B00072CD}"/>
              </a:ext>
            </a:extLst>
          </p:cNvPr>
          <p:cNvPicPr>
            <a:picLocks noChangeAspect="1"/>
          </p:cNvPicPr>
          <p:nvPr/>
        </p:nvPicPr>
        <p:blipFill>
          <a:blip r:embed="rId3"/>
          <a:stretch>
            <a:fillRect/>
          </a:stretch>
        </p:blipFill>
        <p:spPr>
          <a:xfrm>
            <a:off x="431203" y="140564"/>
            <a:ext cx="1477496" cy="660157"/>
          </a:xfrm>
          <a:prstGeom prst="rect">
            <a:avLst/>
          </a:prstGeom>
        </p:spPr>
      </p:pic>
      <p:sp>
        <p:nvSpPr>
          <p:cNvPr id="4" name="Rectángulo 3">
            <a:extLst>
              <a:ext uri="{FF2B5EF4-FFF2-40B4-BE49-F238E27FC236}">
                <a16:creationId xmlns:a16="http://schemas.microsoft.com/office/drawing/2014/main" id="{7B508156-331A-FE10-25A5-6A64770125C3}"/>
              </a:ext>
            </a:extLst>
          </p:cNvPr>
          <p:cNvSpPr/>
          <p:nvPr/>
        </p:nvSpPr>
        <p:spPr>
          <a:xfrm>
            <a:off x="2215615" y="185948"/>
            <a:ext cx="5072952" cy="400110"/>
          </a:xfrm>
          <a:prstGeom prst="rect">
            <a:avLst/>
          </a:prstGeom>
        </p:spPr>
        <p:txBody>
          <a:bodyPr wrap="square">
            <a:spAutoFit/>
          </a:bodyPr>
          <a:lstStyle/>
          <a:p>
            <a:r>
              <a:rPr lang="es-ES" sz="1000" dirty="0"/>
              <a:t>Dirección General de Medio Ambiente</a:t>
            </a:r>
          </a:p>
          <a:p>
            <a:r>
              <a:rPr lang="es-ES" sz="1000" dirty="0"/>
              <a:t>Consejería de Medio Ambiente, Mar Menor, Universidades e Investigación</a:t>
            </a:r>
            <a:endParaRPr lang="es-ES" sz="1100" dirty="0"/>
          </a:p>
        </p:txBody>
      </p:sp>
      <p:pic>
        <p:nvPicPr>
          <p:cNvPr id="5" name="Imagen 4">
            <a:extLst>
              <a:ext uri="{FF2B5EF4-FFF2-40B4-BE49-F238E27FC236}">
                <a16:creationId xmlns:a16="http://schemas.microsoft.com/office/drawing/2014/main" id="{5FC3D4BD-FE7E-5FC9-89F6-6CDE1EF7C2B2}"/>
              </a:ext>
            </a:extLst>
          </p:cNvPr>
          <p:cNvPicPr>
            <a:picLocks noChangeAspect="1"/>
          </p:cNvPicPr>
          <p:nvPr/>
        </p:nvPicPr>
        <p:blipFill>
          <a:blip r:embed="rId4"/>
          <a:stretch>
            <a:fillRect/>
          </a:stretch>
        </p:blipFill>
        <p:spPr>
          <a:xfrm>
            <a:off x="1671175" y="1674146"/>
            <a:ext cx="8715699" cy="4497141"/>
          </a:xfrm>
          <a:prstGeom prst="rect">
            <a:avLst/>
          </a:prstGeom>
        </p:spPr>
      </p:pic>
      <p:sp>
        <p:nvSpPr>
          <p:cNvPr id="7" name="Rectángulo 6">
            <a:extLst>
              <a:ext uri="{FF2B5EF4-FFF2-40B4-BE49-F238E27FC236}">
                <a16:creationId xmlns:a16="http://schemas.microsoft.com/office/drawing/2014/main" id="{3C9E3358-EAE7-1A44-A3B9-C2C76E4FA5EC}"/>
              </a:ext>
            </a:extLst>
          </p:cNvPr>
          <p:cNvSpPr/>
          <p:nvPr/>
        </p:nvSpPr>
        <p:spPr>
          <a:xfrm>
            <a:off x="768254" y="945436"/>
            <a:ext cx="10655492" cy="369332"/>
          </a:xfrm>
          <a:prstGeom prst="rect">
            <a:avLst/>
          </a:prstGeom>
        </p:spPr>
        <p:txBody>
          <a:bodyPr wrap="square">
            <a:spAutoFit/>
          </a:bodyPr>
          <a:lstStyle/>
          <a:p>
            <a:pPr algn="ctr"/>
            <a:r>
              <a:rPr lang="es-ES" b="1" i="0" dirty="0">
                <a:solidFill>
                  <a:srgbClr val="002060"/>
                </a:solidFill>
                <a:effectLst/>
                <a:latin typeface="verdana" panose="020B0604030504040204" pitchFamily="34" charset="0"/>
              </a:rPr>
              <a:t>Requisitos de los traslados de residuos</a:t>
            </a:r>
          </a:p>
        </p:txBody>
      </p:sp>
    </p:spTree>
    <p:extLst>
      <p:ext uri="{BB962C8B-B14F-4D97-AF65-F5344CB8AC3E}">
        <p14:creationId xmlns:p14="http://schemas.microsoft.com/office/powerpoint/2010/main" val="4086024138"/>
      </p:ext>
    </p:extLst>
  </p:cSld>
  <p:clrMapOvr>
    <a:overrideClrMapping bg1="lt1" tx1="dk1" bg2="lt2" tx2="dk2" accent1="accent1" accent2="accent2" accent3="accent3" accent4="accent4" accent5="accent5" accent6="accent6" hlink="hlink" folHlink="folHlink"/>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A00727B-2481-5B12-2F1C-9154B00072CD}"/>
              </a:ext>
            </a:extLst>
          </p:cNvPr>
          <p:cNvPicPr>
            <a:picLocks noChangeAspect="1"/>
          </p:cNvPicPr>
          <p:nvPr/>
        </p:nvPicPr>
        <p:blipFill>
          <a:blip r:embed="rId3"/>
          <a:stretch>
            <a:fillRect/>
          </a:stretch>
        </p:blipFill>
        <p:spPr>
          <a:xfrm>
            <a:off x="431203" y="140564"/>
            <a:ext cx="1477496" cy="660157"/>
          </a:xfrm>
          <a:prstGeom prst="rect">
            <a:avLst/>
          </a:prstGeom>
        </p:spPr>
      </p:pic>
      <p:sp>
        <p:nvSpPr>
          <p:cNvPr id="4" name="Rectángulo 3">
            <a:extLst>
              <a:ext uri="{FF2B5EF4-FFF2-40B4-BE49-F238E27FC236}">
                <a16:creationId xmlns:a16="http://schemas.microsoft.com/office/drawing/2014/main" id="{7B508156-331A-FE10-25A5-6A64770125C3}"/>
              </a:ext>
            </a:extLst>
          </p:cNvPr>
          <p:cNvSpPr/>
          <p:nvPr/>
        </p:nvSpPr>
        <p:spPr>
          <a:xfrm>
            <a:off x="2215615" y="185948"/>
            <a:ext cx="5072952" cy="400110"/>
          </a:xfrm>
          <a:prstGeom prst="rect">
            <a:avLst/>
          </a:prstGeom>
        </p:spPr>
        <p:txBody>
          <a:bodyPr wrap="square">
            <a:spAutoFit/>
          </a:bodyPr>
          <a:lstStyle/>
          <a:p>
            <a:r>
              <a:rPr lang="es-ES" sz="1000" dirty="0"/>
              <a:t>Dirección General de Medio Ambiente</a:t>
            </a:r>
          </a:p>
          <a:p>
            <a:r>
              <a:rPr lang="es-ES" sz="1000" dirty="0"/>
              <a:t>Consejería de Medio Ambiente, Mar Menor, Universidades e Investigación</a:t>
            </a:r>
            <a:endParaRPr lang="es-ES" sz="1100" dirty="0"/>
          </a:p>
        </p:txBody>
      </p:sp>
      <p:sp>
        <p:nvSpPr>
          <p:cNvPr id="7" name="Rectángulo 6">
            <a:extLst>
              <a:ext uri="{FF2B5EF4-FFF2-40B4-BE49-F238E27FC236}">
                <a16:creationId xmlns:a16="http://schemas.microsoft.com/office/drawing/2014/main" id="{3C9E3358-EAE7-1A44-A3B9-C2C76E4FA5EC}"/>
              </a:ext>
            </a:extLst>
          </p:cNvPr>
          <p:cNvSpPr/>
          <p:nvPr/>
        </p:nvSpPr>
        <p:spPr>
          <a:xfrm>
            <a:off x="768254" y="945436"/>
            <a:ext cx="10655492" cy="369332"/>
          </a:xfrm>
          <a:prstGeom prst="rect">
            <a:avLst/>
          </a:prstGeom>
        </p:spPr>
        <p:txBody>
          <a:bodyPr wrap="square">
            <a:spAutoFit/>
          </a:bodyPr>
          <a:lstStyle/>
          <a:p>
            <a:pPr algn="ctr"/>
            <a:r>
              <a:rPr lang="es-ES" b="1" i="0" dirty="0">
                <a:solidFill>
                  <a:srgbClr val="002060"/>
                </a:solidFill>
                <a:effectLst/>
                <a:latin typeface="verdana" panose="020B0604030504040204" pitchFamily="34" charset="0"/>
              </a:rPr>
              <a:t>Requisitos comunes</a:t>
            </a:r>
          </a:p>
        </p:txBody>
      </p:sp>
      <p:pic>
        <p:nvPicPr>
          <p:cNvPr id="6" name="Imagen 5">
            <a:extLst>
              <a:ext uri="{FF2B5EF4-FFF2-40B4-BE49-F238E27FC236}">
                <a16:creationId xmlns:a16="http://schemas.microsoft.com/office/drawing/2014/main" id="{7EA3A8D5-BB7E-15C2-4715-BA8E6D355BB1}"/>
              </a:ext>
            </a:extLst>
          </p:cNvPr>
          <p:cNvPicPr>
            <a:picLocks noChangeAspect="1"/>
          </p:cNvPicPr>
          <p:nvPr/>
        </p:nvPicPr>
        <p:blipFill>
          <a:blip r:embed="rId4"/>
          <a:stretch>
            <a:fillRect/>
          </a:stretch>
        </p:blipFill>
        <p:spPr>
          <a:xfrm>
            <a:off x="1749363" y="1459483"/>
            <a:ext cx="9139361" cy="4692742"/>
          </a:xfrm>
          <a:prstGeom prst="rect">
            <a:avLst/>
          </a:prstGeom>
        </p:spPr>
      </p:pic>
    </p:spTree>
    <p:extLst>
      <p:ext uri="{BB962C8B-B14F-4D97-AF65-F5344CB8AC3E}">
        <p14:creationId xmlns:p14="http://schemas.microsoft.com/office/powerpoint/2010/main" val="2253406558"/>
      </p:ext>
    </p:extLst>
  </p:cSld>
  <p:clrMapOvr>
    <a:overrideClrMapping bg1="lt1" tx1="dk1" bg2="lt2" tx2="dk2" accent1="accent1" accent2="accent2" accent3="accent3" accent4="accent4" accent5="accent5" accent6="accent6" hlink="hlink" folHlink="folHlink"/>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A00727B-2481-5B12-2F1C-9154B00072CD}"/>
              </a:ext>
            </a:extLst>
          </p:cNvPr>
          <p:cNvPicPr>
            <a:picLocks noChangeAspect="1"/>
          </p:cNvPicPr>
          <p:nvPr/>
        </p:nvPicPr>
        <p:blipFill>
          <a:blip r:embed="rId3"/>
          <a:stretch>
            <a:fillRect/>
          </a:stretch>
        </p:blipFill>
        <p:spPr>
          <a:xfrm>
            <a:off x="431203" y="140564"/>
            <a:ext cx="1477496" cy="660157"/>
          </a:xfrm>
          <a:prstGeom prst="rect">
            <a:avLst/>
          </a:prstGeom>
        </p:spPr>
      </p:pic>
      <p:sp>
        <p:nvSpPr>
          <p:cNvPr id="4" name="Rectángulo 3">
            <a:extLst>
              <a:ext uri="{FF2B5EF4-FFF2-40B4-BE49-F238E27FC236}">
                <a16:creationId xmlns:a16="http://schemas.microsoft.com/office/drawing/2014/main" id="{7B508156-331A-FE10-25A5-6A64770125C3}"/>
              </a:ext>
            </a:extLst>
          </p:cNvPr>
          <p:cNvSpPr/>
          <p:nvPr/>
        </p:nvSpPr>
        <p:spPr>
          <a:xfrm>
            <a:off x="2215615" y="185948"/>
            <a:ext cx="5072952" cy="400110"/>
          </a:xfrm>
          <a:prstGeom prst="rect">
            <a:avLst/>
          </a:prstGeom>
        </p:spPr>
        <p:txBody>
          <a:bodyPr wrap="square">
            <a:spAutoFit/>
          </a:bodyPr>
          <a:lstStyle/>
          <a:p>
            <a:r>
              <a:rPr lang="es-ES" sz="1000" dirty="0"/>
              <a:t>Dirección General de Medio Ambiente</a:t>
            </a:r>
          </a:p>
          <a:p>
            <a:r>
              <a:rPr lang="es-ES" sz="1000" dirty="0"/>
              <a:t>Consejería de Medio Ambiente, Mar Menor, Universidades e Investigación</a:t>
            </a:r>
            <a:endParaRPr lang="es-ES" sz="1100" dirty="0"/>
          </a:p>
        </p:txBody>
      </p:sp>
      <p:sp>
        <p:nvSpPr>
          <p:cNvPr id="7" name="Rectángulo 6">
            <a:extLst>
              <a:ext uri="{FF2B5EF4-FFF2-40B4-BE49-F238E27FC236}">
                <a16:creationId xmlns:a16="http://schemas.microsoft.com/office/drawing/2014/main" id="{3C9E3358-EAE7-1A44-A3B9-C2C76E4FA5EC}"/>
              </a:ext>
            </a:extLst>
          </p:cNvPr>
          <p:cNvSpPr/>
          <p:nvPr/>
        </p:nvSpPr>
        <p:spPr>
          <a:xfrm>
            <a:off x="768254" y="945436"/>
            <a:ext cx="10655492" cy="369332"/>
          </a:xfrm>
          <a:prstGeom prst="rect">
            <a:avLst/>
          </a:prstGeom>
        </p:spPr>
        <p:txBody>
          <a:bodyPr wrap="square">
            <a:spAutoFit/>
          </a:bodyPr>
          <a:lstStyle/>
          <a:p>
            <a:pPr algn="ctr"/>
            <a:r>
              <a:rPr lang="es-ES" b="1" dirty="0">
                <a:solidFill>
                  <a:srgbClr val="002060"/>
                </a:solidFill>
                <a:latin typeface="verdana" panose="020B0604030504040204" pitchFamily="34" charset="0"/>
              </a:rPr>
              <a:t>Notificación Previa</a:t>
            </a:r>
            <a:endParaRPr lang="es-ES" b="1" i="0" dirty="0">
              <a:solidFill>
                <a:srgbClr val="002060"/>
              </a:solidFill>
              <a:effectLst/>
              <a:latin typeface="verdana" panose="020B0604030504040204" pitchFamily="34" charset="0"/>
            </a:endParaRPr>
          </a:p>
        </p:txBody>
      </p:sp>
      <p:pic>
        <p:nvPicPr>
          <p:cNvPr id="5" name="Imagen 4">
            <a:extLst>
              <a:ext uri="{FF2B5EF4-FFF2-40B4-BE49-F238E27FC236}">
                <a16:creationId xmlns:a16="http://schemas.microsoft.com/office/drawing/2014/main" id="{611313E7-2A3E-F14F-9CB5-2EA505C45F26}"/>
              </a:ext>
            </a:extLst>
          </p:cNvPr>
          <p:cNvPicPr>
            <a:picLocks noChangeAspect="1"/>
          </p:cNvPicPr>
          <p:nvPr/>
        </p:nvPicPr>
        <p:blipFill>
          <a:blip r:embed="rId4"/>
          <a:stretch>
            <a:fillRect/>
          </a:stretch>
        </p:blipFill>
        <p:spPr>
          <a:xfrm>
            <a:off x="2114965" y="1459483"/>
            <a:ext cx="8405073" cy="4555168"/>
          </a:xfrm>
          <a:prstGeom prst="rect">
            <a:avLst/>
          </a:prstGeom>
        </p:spPr>
      </p:pic>
    </p:spTree>
    <p:extLst>
      <p:ext uri="{BB962C8B-B14F-4D97-AF65-F5344CB8AC3E}">
        <p14:creationId xmlns:p14="http://schemas.microsoft.com/office/powerpoint/2010/main" val="1220622853"/>
      </p:ext>
    </p:extLst>
  </p:cSld>
  <p:clrMapOvr>
    <a:overrideClrMapping bg1="lt1" tx1="dk1" bg2="lt2" tx2="dk2" accent1="accent1" accent2="accent2" accent3="accent3" accent4="accent4" accent5="accent5" accent6="accent6" hlink="hlink" folHlink="folHlink"/>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A00727B-2481-5B12-2F1C-9154B00072CD}"/>
              </a:ext>
            </a:extLst>
          </p:cNvPr>
          <p:cNvPicPr>
            <a:picLocks noChangeAspect="1"/>
          </p:cNvPicPr>
          <p:nvPr/>
        </p:nvPicPr>
        <p:blipFill>
          <a:blip r:embed="rId3"/>
          <a:stretch>
            <a:fillRect/>
          </a:stretch>
        </p:blipFill>
        <p:spPr>
          <a:xfrm>
            <a:off x="431203" y="140564"/>
            <a:ext cx="1477496" cy="660157"/>
          </a:xfrm>
          <a:prstGeom prst="rect">
            <a:avLst/>
          </a:prstGeom>
        </p:spPr>
      </p:pic>
      <p:sp>
        <p:nvSpPr>
          <p:cNvPr id="4" name="Rectángulo 3">
            <a:extLst>
              <a:ext uri="{FF2B5EF4-FFF2-40B4-BE49-F238E27FC236}">
                <a16:creationId xmlns:a16="http://schemas.microsoft.com/office/drawing/2014/main" id="{7B508156-331A-FE10-25A5-6A64770125C3}"/>
              </a:ext>
            </a:extLst>
          </p:cNvPr>
          <p:cNvSpPr/>
          <p:nvPr/>
        </p:nvSpPr>
        <p:spPr>
          <a:xfrm>
            <a:off x="2215615" y="185948"/>
            <a:ext cx="5072952" cy="400110"/>
          </a:xfrm>
          <a:prstGeom prst="rect">
            <a:avLst/>
          </a:prstGeom>
        </p:spPr>
        <p:txBody>
          <a:bodyPr wrap="square">
            <a:spAutoFit/>
          </a:bodyPr>
          <a:lstStyle/>
          <a:p>
            <a:r>
              <a:rPr lang="es-ES" sz="1000" dirty="0"/>
              <a:t>Dirección General de Medio Ambiente</a:t>
            </a:r>
          </a:p>
          <a:p>
            <a:r>
              <a:rPr lang="es-ES" sz="1000" dirty="0"/>
              <a:t>Consejería de Medio Ambiente, Mar Menor, Universidades e Investigación</a:t>
            </a:r>
            <a:endParaRPr lang="es-ES" sz="1100" dirty="0"/>
          </a:p>
        </p:txBody>
      </p:sp>
      <p:sp>
        <p:nvSpPr>
          <p:cNvPr id="7" name="Rectángulo 6">
            <a:extLst>
              <a:ext uri="{FF2B5EF4-FFF2-40B4-BE49-F238E27FC236}">
                <a16:creationId xmlns:a16="http://schemas.microsoft.com/office/drawing/2014/main" id="{3C9E3358-EAE7-1A44-A3B9-C2C76E4FA5EC}"/>
              </a:ext>
            </a:extLst>
          </p:cNvPr>
          <p:cNvSpPr/>
          <p:nvPr/>
        </p:nvSpPr>
        <p:spPr>
          <a:xfrm>
            <a:off x="768254" y="945436"/>
            <a:ext cx="10655492" cy="369332"/>
          </a:xfrm>
          <a:prstGeom prst="rect">
            <a:avLst/>
          </a:prstGeom>
        </p:spPr>
        <p:txBody>
          <a:bodyPr wrap="square">
            <a:spAutoFit/>
          </a:bodyPr>
          <a:lstStyle/>
          <a:p>
            <a:pPr algn="ctr"/>
            <a:r>
              <a:rPr lang="es-ES" b="1" i="0" dirty="0">
                <a:solidFill>
                  <a:srgbClr val="002060"/>
                </a:solidFill>
                <a:effectLst/>
                <a:latin typeface="verdana" panose="020B0604030504040204" pitchFamily="34" charset="0"/>
              </a:rPr>
              <a:t>Op</a:t>
            </a:r>
            <a:r>
              <a:rPr lang="es-ES" b="1" dirty="0">
                <a:solidFill>
                  <a:srgbClr val="002060"/>
                </a:solidFill>
                <a:latin typeface="verdana" panose="020B0604030504040204" pitchFamily="34" charset="0"/>
              </a:rPr>
              <a:t>osición al traslado (CA de origen o CA de destino)</a:t>
            </a:r>
            <a:endParaRPr lang="es-ES" b="1" i="0" dirty="0">
              <a:solidFill>
                <a:srgbClr val="002060"/>
              </a:solidFill>
              <a:effectLst/>
              <a:latin typeface="verdana" panose="020B0604030504040204" pitchFamily="34" charset="0"/>
            </a:endParaRPr>
          </a:p>
        </p:txBody>
      </p:sp>
      <p:sp>
        <p:nvSpPr>
          <p:cNvPr id="2" name="Rectángulo 1">
            <a:extLst>
              <a:ext uri="{FF2B5EF4-FFF2-40B4-BE49-F238E27FC236}">
                <a16:creationId xmlns:a16="http://schemas.microsoft.com/office/drawing/2014/main" id="{65D9B74D-0152-3F59-759C-249F4A49F19A}"/>
              </a:ext>
            </a:extLst>
          </p:cNvPr>
          <p:cNvSpPr/>
          <p:nvPr/>
        </p:nvSpPr>
        <p:spPr>
          <a:xfrm>
            <a:off x="941033" y="1459483"/>
            <a:ext cx="10391194" cy="3323987"/>
          </a:xfrm>
          <a:prstGeom prst="rect">
            <a:avLst/>
          </a:prstGeom>
        </p:spPr>
        <p:txBody>
          <a:bodyPr wrap="square">
            <a:spAutoFit/>
          </a:bodyPr>
          <a:lstStyle/>
          <a:p>
            <a:pPr marL="285750" indent="-285750" algn="just">
              <a:buFontTx/>
              <a:buChar char="-"/>
            </a:pPr>
            <a:r>
              <a:rPr lang="es-ES" sz="1400" dirty="0">
                <a:latin typeface="+mj-lt"/>
              </a:rPr>
              <a:t>El traslado o la eliminación previstos no se ajusten a la normativa vigente en materia de protección del medio ambiente, de orden público, de seguridad pública o de protección de la salud.</a:t>
            </a:r>
          </a:p>
          <a:p>
            <a:pPr marL="285750" indent="-285750" algn="just">
              <a:buFontTx/>
              <a:buChar char="-"/>
            </a:pPr>
            <a:endParaRPr lang="es-ES" sz="1400" dirty="0">
              <a:latin typeface="+mj-lt"/>
            </a:endParaRPr>
          </a:p>
          <a:p>
            <a:pPr marL="285750" indent="-285750" algn="just">
              <a:buFontTx/>
              <a:buChar char="-"/>
            </a:pPr>
            <a:r>
              <a:rPr lang="es-ES" sz="1400" dirty="0">
                <a:latin typeface="+mj-lt"/>
              </a:rPr>
              <a:t>El traslado o la eliminación previstos no se ajusten al principio de autosuficiencia y proximidad, o a los planes y programas de gestión de residuos, teniendo en cuenta las circunstancias geográficas o la necesidad de contar con instalaciones especializadas para determinados tipos de residuos.</a:t>
            </a:r>
          </a:p>
          <a:p>
            <a:pPr marL="285750" indent="-285750" algn="just">
              <a:buFontTx/>
              <a:buChar char="-"/>
            </a:pPr>
            <a:endParaRPr lang="es-ES" sz="1400" dirty="0">
              <a:latin typeface="+mj-lt"/>
            </a:endParaRPr>
          </a:p>
          <a:p>
            <a:pPr marL="285750" indent="-285750" algn="just">
              <a:buFontTx/>
              <a:buChar char="-"/>
            </a:pPr>
            <a:r>
              <a:rPr lang="es-ES" sz="1400" dirty="0">
                <a:latin typeface="+mj-lt"/>
              </a:rPr>
              <a:t>Que los traslados, en caso de producirse, tengan como consecuencia que los residuos producidos en la comunidad autónoma de destino tuvieran que ser eliminados.</a:t>
            </a:r>
          </a:p>
          <a:p>
            <a:pPr marL="285750" indent="-285750" algn="just">
              <a:buFontTx/>
              <a:buChar char="-"/>
            </a:pPr>
            <a:endParaRPr lang="es-ES" sz="1400" dirty="0">
              <a:latin typeface="+mj-lt"/>
            </a:endParaRPr>
          </a:p>
          <a:p>
            <a:pPr marL="285750" indent="-285750" algn="just">
              <a:buFontTx/>
              <a:buChar char="-"/>
            </a:pPr>
            <a:r>
              <a:rPr lang="es-ES" sz="1400" dirty="0">
                <a:latin typeface="+mj-lt"/>
              </a:rPr>
              <a:t>Que los traslados, en caso de producirse, tengan como consecuencia que los residuos de la comunidad autónoma de destino tuvieran que ser tratados de manera que no fuera compatible con sus planes de gestión de residuos.</a:t>
            </a:r>
          </a:p>
          <a:p>
            <a:pPr marL="285750" indent="-285750" algn="just">
              <a:buFontTx/>
              <a:buChar char="-"/>
            </a:pPr>
            <a:endParaRPr lang="es-ES" sz="1400" dirty="0">
              <a:latin typeface="+mj-lt"/>
            </a:endParaRPr>
          </a:p>
          <a:p>
            <a:pPr marL="285750" indent="-285750" algn="just">
              <a:buFontTx/>
              <a:buChar char="-"/>
            </a:pPr>
            <a:r>
              <a:rPr lang="es-ES" sz="1400" b="1" dirty="0" err="1">
                <a:latin typeface="+mj-lt"/>
              </a:rPr>
              <a:t>Etc</a:t>
            </a:r>
            <a:r>
              <a:rPr lang="es-ES" sz="1400" b="1" dirty="0">
                <a:latin typeface="+mj-lt"/>
              </a:rPr>
              <a:t>…..</a:t>
            </a:r>
          </a:p>
          <a:p>
            <a:pPr algn="just"/>
            <a:endParaRPr lang="es-ES" sz="1400" dirty="0">
              <a:latin typeface="+mj-lt"/>
            </a:endParaRPr>
          </a:p>
        </p:txBody>
      </p:sp>
    </p:spTree>
    <p:extLst>
      <p:ext uri="{BB962C8B-B14F-4D97-AF65-F5344CB8AC3E}">
        <p14:creationId xmlns:p14="http://schemas.microsoft.com/office/powerpoint/2010/main" val="4037091291"/>
      </p:ext>
    </p:extLst>
  </p:cSld>
  <p:clrMapOvr>
    <a:overrideClrMapping bg1="lt1" tx1="dk1" bg2="lt2" tx2="dk2" accent1="accent1" accent2="accent2" accent3="accent3" accent4="accent4" accent5="accent5" accent6="accent6" hlink="hlink" folHlink="folHlink"/>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A00727B-2481-5B12-2F1C-9154B00072CD}"/>
              </a:ext>
            </a:extLst>
          </p:cNvPr>
          <p:cNvPicPr>
            <a:picLocks noChangeAspect="1"/>
          </p:cNvPicPr>
          <p:nvPr/>
        </p:nvPicPr>
        <p:blipFill>
          <a:blip r:embed="rId3"/>
          <a:stretch>
            <a:fillRect/>
          </a:stretch>
        </p:blipFill>
        <p:spPr>
          <a:xfrm>
            <a:off x="431203" y="140564"/>
            <a:ext cx="1477496" cy="660157"/>
          </a:xfrm>
          <a:prstGeom prst="rect">
            <a:avLst/>
          </a:prstGeom>
        </p:spPr>
      </p:pic>
      <p:sp>
        <p:nvSpPr>
          <p:cNvPr id="4" name="Rectángulo 3">
            <a:extLst>
              <a:ext uri="{FF2B5EF4-FFF2-40B4-BE49-F238E27FC236}">
                <a16:creationId xmlns:a16="http://schemas.microsoft.com/office/drawing/2014/main" id="{7B508156-331A-FE10-25A5-6A64770125C3}"/>
              </a:ext>
            </a:extLst>
          </p:cNvPr>
          <p:cNvSpPr/>
          <p:nvPr/>
        </p:nvSpPr>
        <p:spPr>
          <a:xfrm>
            <a:off x="2215615" y="185948"/>
            <a:ext cx="5072952" cy="400110"/>
          </a:xfrm>
          <a:prstGeom prst="rect">
            <a:avLst/>
          </a:prstGeom>
        </p:spPr>
        <p:txBody>
          <a:bodyPr wrap="square">
            <a:spAutoFit/>
          </a:bodyPr>
          <a:lstStyle/>
          <a:p>
            <a:r>
              <a:rPr lang="es-ES" sz="1000" dirty="0"/>
              <a:t>Dirección General de Medio Ambiente</a:t>
            </a:r>
          </a:p>
          <a:p>
            <a:r>
              <a:rPr lang="es-ES" sz="1000" dirty="0"/>
              <a:t>Consejería de Medio Ambiente, Mar Menor, Universidades e Investigación</a:t>
            </a:r>
            <a:endParaRPr lang="es-ES" sz="1100" dirty="0"/>
          </a:p>
        </p:txBody>
      </p:sp>
      <p:sp>
        <p:nvSpPr>
          <p:cNvPr id="7" name="Rectángulo 6">
            <a:extLst>
              <a:ext uri="{FF2B5EF4-FFF2-40B4-BE49-F238E27FC236}">
                <a16:creationId xmlns:a16="http://schemas.microsoft.com/office/drawing/2014/main" id="{3C9E3358-EAE7-1A44-A3B9-C2C76E4FA5EC}"/>
              </a:ext>
            </a:extLst>
          </p:cNvPr>
          <p:cNvSpPr/>
          <p:nvPr/>
        </p:nvSpPr>
        <p:spPr>
          <a:xfrm>
            <a:off x="768254" y="945436"/>
            <a:ext cx="10655492" cy="369332"/>
          </a:xfrm>
          <a:prstGeom prst="rect">
            <a:avLst/>
          </a:prstGeom>
        </p:spPr>
        <p:txBody>
          <a:bodyPr wrap="square">
            <a:spAutoFit/>
          </a:bodyPr>
          <a:lstStyle/>
          <a:p>
            <a:pPr algn="ctr"/>
            <a:r>
              <a:rPr lang="es-ES" b="1" i="0" dirty="0">
                <a:solidFill>
                  <a:srgbClr val="002060"/>
                </a:solidFill>
                <a:effectLst/>
                <a:latin typeface="verdana" panose="020B0604030504040204" pitchFamily="34" charset="0"/>
              </a:rPr>
              <a:t>Obligaciones de los productore</a:t>
            </a:r>
            <a:r>
              <a:rPr lang="es-ES" b="1" dirty="0">
                <a:solidFill>
                  <a:srgbClr val="002060"/>
                </a:solidFill>
                <a:latin typeface="verdana" panose="020B0604030504040204" pitchFamily="34" charset="0"/>
              </a:rPr>
              <a:t>s de residuos</a:t>
            </a:r>
            <a:endParaRPr lang="es-ES" b="1" i="0" dirty="0">
              <a:solidFill>
                <a:srgbClr val="002060"/>
              </a:solidFill>
              <a:effectLst/>
              <a:latin typeface="verdana" panose="020B0604030504040204" pitchFamily="34" charset="0"/>
            </a:endParaRPr>
          </a:p>
        </p:txBody>
      </p:sp>
      <p:pic>
        <p:nvPicPr>
          <p:cNvPr id="6" name="Imagen 5">
            <a:extLst>
              <a:ext uri="{FF2B5EF4-FFF2-40B4-BE49-F238E27FC236}">
                <a16:creationId xmlns:a16="http://schemas.microsoft.com/office/drawing/2014/main" id="{DBFFD7CF-47FB-5BF4-0A22-923BBB21A16F}"/>
              </a:ext>
            </a:extLst>
          </p:cNvPr>
          <p:cNvPicPr>
            <a:picLocks noChangeAspect="1"/>
          </p:cNvPicPr>
          <p:nvPr/>
        </p:nvPicPr>
        <p:blipFill>
          <a:blip r:embed="rId4"/>
          <a:stretch>
            <a:fillRect/>
          </a:stretch>
        </p:blipFill>
        <p:spPr>
          <a:xfrm>
            <a:off x="2101418" y="1459483"/>
            <a:ext cx="7989163" cy="4354749"/>
          </a:xfrm>
          <a:prstGeom prst="rect">
            <a:avLst/>
          </a:prstGeom>
        </p:spPr>
      </p:pic>
    </p:spTree>
    <p:extLst>
      <p:ext uri="{BB962C8B-B14F-4D97-AF65-F5344CB8AC3E}">
        <p14:creationId xmlns:p14="http://schemas.microsoft.com/office/powerpoint/2010/main" val="1752706458"/>
      </p:ext>
    </p:extLst>
  </p:cSld>
  <p:clrMapOvr>
    <a:overrideClrMapping bg1="lt1" tx1="dk1" bg2="lt2" tx2="dk2" accent1="accent1" accent2="accent2" accent3="accent3" accent4="accent4" accent5="accent5" accent6="accent6" hlink="hlink" folHlink="folHlink"/>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A00727B-2481-5B12-2F1C-9154B00072CD}"/>
              </a:ext>
            </a:extLst>
          </p:cNvPr>
          <p:cNvPicPr>
            <a:picLocks noChangeAspect="1"/>
          </p:cNvPicPr>
          <p:nvPr/>
        </p:nvPicPr>
        <p:blipFill>
          <a:blip r:embed="rId3"/>
          <a:stretch>
            <a:fillRect/>
          </a:stretch>
        </p:blipFill>
        <p:spPr>
          <a:xfrm>
            <a:off x="431203" y="140564"/>
            <a:ext cx="1477496" cy="660157"/>
          </a:xfrm>
          <a:prstGeom prst="rect">
            <a:avLst/>
          </a:prstGeom>
        </p:spPr>
      </p:pic>
      <p:sp>
        <p:nvSpPr>
          <p:cNvPr id="4" name="Rectángulo 3">
            <a:extLst>
              <a:ext uri="{FF2B5EF4-FFF2-40B4-BE49-F238E27FC236}">
                <a16:creationId xmlns:a16="http://schemas.microsoft.com/office/drawing/2014/main" id="{7B508156-331A-FE10-25A5-6A64770125C3}"/>
              </a:ext>
            </a:extLst>
          </p:cNvPr>
          <p:cNvSpPr/>
          <p:nvPr/>
        </p:nvSpPr>
        <p:spPr>
          <a:xfrm>
            <a:off x="2215615" y="185948"/>
            <a:ext cx="5072952" cy="400110"/>
          </a:xfrm>
          <a:prstGeom prst="rect">
            <a:avLst/>
          </a:prstGeom>
        </p:spPr>
        <p:txBody>
          <a:bodyPr wrap="square">
            <a:spAutoFit/>
          </a:bodyPr>
          <a:lstStyle/>
          <a:p>
            <a:r>
              <a:rPr lang="es-ES" sz="1000" dirty="0"/>
              <a:t>Dirección General de Medio Ambiente</a:t>
            </a:r>
          </a:p>
          <a:p>
            <a:r>
              <a:rPr lang="es-ES" sz="1000" dirty="0"/>
              <a:t>Consejería de Medio Ambiente, Mar Menor, Universidades e Investigación</a:t>
            </a:r>
            <a:endParaRPr lang="es-ES" sz="1100" dirty="0"/>
          </a:p>
        </p:txBody>
      </p:sp>
      <p:sp>
        <p:nvSpPr>
          <p:cNvPr id="7" name="Rectángulo 6">
            <a:extLst>
              <a:ext uri="{FF2B5EF4-FFF2-40B4-BE49-F238E27FC236}">
                <a16:creationId xmlns:a16="http://schemas.microsoft.com/office/drawing/2014/main" id="{3C9E3358-EAE7-1A44-A3B9-C2C76E4FA5EC}"/>
              </a:ext>
            </a:extLst>
          </p:cNvPr>
          <p:cNvSpPr/>
          <p:nvPr/>
        </p:nvSpPr>
        <p:spPr>
          <a:xfrm>
            <a:off x="768254" y="945436"/>
            <a:ext cx="10655492" cy="369332"/>
          </a:xfrm>
          <a:prstGeom prst="rect">
            <a:avLst/>
          </a:prstGeom>
        </p:spPr>
        <p:txBody>
          <a:bodyPr wrap="square">
            <a:spAutoFit/>
          </a:bodyPr>
          <a:lstStyle/>
          <a:p>
            <a:pPr algn="ctr"/>
            <a:r>
              <a:rPr lang="es-ES" b="1" i="0" dirty="0">
                <a:solidFill>
                  <a:srgbClr val="002060"/>
                </a:solidFill>
                <a:effectLst/>
                <a:latin typeface="verdana" panose="020B0604030504040204" pitchFamily="34" charset="0"/>
              </a:rPr>
              <a:t>Obligaciones de los productore</a:t>
            </a:r>
            <a:r>
              <a:rPr lang="es-ES" b="1" dirty="0">
                <a:solidFill>
                  <a:srgbClr val="002060"/>
                </a:solidFill>
                <a:latin typeface="verdana" panose="020B0604030504040204" pitchFamily="34" charset="0"/>
              </a:rPr>
              <a:t>s de residuos</a:t>
            </a:r>
            <a:endParaRPr lang="es-ES" b="1" i="0" dirty="0">
              <a:solidFill>
                <a:srgbClr val="002060"/>
              </a:solidFill>
              <a:effectLst/>
              <a:latin typeface="verdana" panose="020B0604030504040204" pitchFamily="34" charset="0"/>
            </a:endParaRPr>
          </a:p>
        </p:txBody>
      </p:sp>
      <p:pic>
        <p:nvPicPr>
          <p:cNvPr id="5" name="Imagen 4">
            <a:extLst>
              <a:ext uri="{FF2B5EF4-FFF2-40B4-BE49-F238E27FC236}">
                <a16:creationId xmlns:a16="http://schemas.microsoft.com/office/drawing/2014/main" id="{50C6B1ED-714E-5F90-DE48-D4BED0F30D41}"/>
              </a:ext>
            </a:extLst>
          </p:cNvPr>
          <p:cNvPicPr>
            <a:picLocks noChangeAspect="1"/>
          </p:cNvPicPr>
          <p:nvPr/>
        </p:nvPicPr>
        <p:blipFill>
          <a:blip r:embed="rId4"/>
          <a:stretch>
            <a:fillRect/>
          </a:stretch>
        </p:blipFill>
        <p:spPr>
          <a:xfrm>
            <a:off x="1855433" y="1459482"/>
            <a:ext cx="9286043" cy="5068337"/>
          </a:xfrm>
          <a:prstGeom prst="rect">
            <a:avLst/>
          </a:prstGeom>
        </p:spPr>
      </p:pic>
    </p:spTree>
    <p:extLst>
      <p:ext uri="{BB962C8B-B14F-4D97-AF65-F5344CB8AC3E}">
        <p14:creationId xmlns:p14="http://schemas.microsoft.com/office/powerpoint/2010/main" val="3269865793"/>
      </p:ext>
    </p:extLst>
  </p:cSld>
  <p:clrMapOvr>
    <a:overrideClrMapping bg1="lt1" tx1="dk1" bg2="lt2" tx2="dk2" accent1="accent1" accent2="accent2" accent3="accent3" accent4="accent4" accent5="accent5" accent6="accent6" hlink="hlink" folHlink="folHlink"/>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A00727B-2481-5B12-2F1C-9154B00072CD}"/>
              </a:ext>
            </a:extLst>
          </p:cNvPr>
          <p:cNvPicPr>
            <a:picLocks noChangeAspect="1"/>
          </p:cNvPicPr>
          <p:nvPr/>
        </p:nvPicPr>
        <p:blipFill>
          <a:blip r:embed="rId3"/>
          <a:stretch>
            <a:fillRect/>
          </a:stretch>
        </p:blipFill>
        <p:spPr>
          <a:xfrm>
            <a:off x="431203" y="140564"/>
            <a:ext cx="1477496" cy="660157"/>
          </a:xfrm>
          <a:prstGeom prst="rect">
            <a:avLst/>
          </a:prstGeom>
        </p:spPr>
      </p:pic>
      <p:sp>
        <p:nvSpPr>
          <p:cNvPr id="4" name="Rectángulo 3">
            <a:extLst>
              <a:ext uri="{FF2B5EF4-FFF2-40B4-BE49-F238E27FC236}">
                <a16:creationId xmlns:a16="http://schemas.microsoft.com/office/drawing/2014/main" id="{7B508156-331A-FE10-25A5-6A64770125C3}"/>
              </a:ext>
            </a:extLst>
          </p:cNvPr>
          <p:cNvSpPr/>
          <p:nvPr/>
        </p:nvSpPr>
        <p:spPr>
          <a:xfrm>
            <a:off x="2215615" y="185948"/>
            <a:ext cx="5072952" cy="400110"/>
          </a:xfrm>
          <a:prstGeom prst="rect">
            <a:avLst/>
          </a:prstGeom>
        </p:spPr>
        <p:txBody>
          <a:bodyPr wrap="square">
            <a:spAutoFit/>
          </a:bodyPr>
          <a:lstStyle/>
          <a:p>
            <a:r>
              <a:rPr lang="es-ES" sz="1000" dirty="0"/>
              <a:t>Dirección General de Medio Ambiente</a:t>
            </a:r>
          </a:p>
          <a:p>
            <a:r>
              <a:rPr lang="es-ES" sz="1000" dirty="0"/>
              <a:t>Consejería de Medio Ambiente, Mar Menor, Universidades e Investigación</a:t>
            </a:r>
            <a:endParaRPr lang="es-ES" sz="1100" dirty="0"/>
          </a:p>
        </p:txBody>
      </p:sp>
      <p:sp>
        <p:nvSpPr>
          <p:cNvPr id="7" name="Rectángulo 6">
            <a:extLst>
              <a:ext uri="{FF2B5EF4-FFF2-40B4-BE49-F238E27FC236}">
                <a16:creationId xmlns:a16="http://schemas.microsoft.com/office/drawing/2014/main" id="{3C9E3358-EAE7-1A44-A3B9-C2C76E4FA5EC}"/>
              </a:ext>
            </a:extLst>
          </p:cNvPr>
          <p:cNvSpPr/>
          <p:nvPr/>
        </p:nvSpPr>
        <p:spPr>
          <a:xfrm>
            <a:off x="768254" y="945436"/>
            <a:ext cx="10655492" cy="369332"/>
          </a:xfrm>
          <a:prstGeom prst="rect">
            <a:avLst/>
          </a:prstGeom>
        </p:spPr>
        <p:txBody>
          <a:bodyPr wrap="square">
            <a:spAutoFit/>
          </a:bodyPr>
          <a:lstStyle/>
          <a:p>
            <a:pPr algn="ctr"/>
            <a:r>
              <a:rPr lang="es-ES" b="1" i="0" dirty="0">
                <a:solidFill>
                  <a:srgbClr val="002060"/>
                </a:solidFill>
                <a:effectLst/>
                <a:latin typeface="verdana" panose="020B0604030504040204" pitchFamily="34" charset="0"/>
              </a:rPr>
              <a:t>Obligaciones de los gestores</a:t>
            </a:r>
            <a:r>
              <a:rPr lang="es-ES" b="1" dirty="0">
                <a:solidFill>
                  <a:srgbClr val="002060"/>
                </a:solidFill>
                <a:latin typeface="verdana" panose="020B0604030504040204" pitchFamily="34" charset="0"/>
              </a:rPr>
              <a:t> de residuos</a:t>
            </a:r>
            <a:endParaRPr lang="es-ES" b="1" i="0" dirty="0">
              <a:solidFill>
                <a:srgbClr val="002060"/>
              </a:solidFill>
              <a:effectLst/>
              <a:latin typeface="verdana" panose="020B0604030504040204" pitchFamily="34" charset="0"/>
            </a:endParaRPr>
          </a:p>
        </p:txBody>
      </p:sp>
      <p:pic>
        <p:nvPicPr>
          <p:cNvPr id="6" name="Imagen 5">
            <a:extLst>
              <a:ext uri="{FF2B5EF4-FFF2-40B4-BE49-F238E27FC236}">
                <a16:creationId xmlns:a16="http://schemas.microsoft.com/office/drawing/2014/main" id="{E5854C90-1E58-C7D0-E221-5C48B39ADD96}"/>
              </a:ext>
            </a:extLst>
          </p:cNvPr>
          <p:cNvPicPr>
            <a:picLocks noChangeAspect="1"/>
          </p:cNvPicPr>
          <p:nvPr/>
        </p:nvPicPr>
        <p:blipFill>
          <a:blip r:embed="rId4"/>
          <a:stretch>
            <a:fillRect/>
          </a:stretch>
        </p:blipFill>
        <p:spPr>
          <a:xfrm>
            <a:off x="641082" y="1459483"/>
            <a:ext cx="9878957" cy="4053549"/>
          </a:xfrm>
          <a:prstGeom prst="rect">
            <a:avLst/>
          </a:prstGeom>
        </p:spPr>
      </p:pic>
      <p:pic>
        <p:nvPicPr>
          <p:cNvPr id="9" name="Imagen 8">
            <a:extLst>
              <a:ext uri="{FF2B5EF4-FFF2-40B4-BE49-F238E27FC236}">
                <a16:creationId xmlns:a16="http://schemas.microsoft.com/office/drawing/2014/main" id="{5DD042C0-53F3-C15E-843B-6B5B9F0FCAC8}"/>
              </a:ext>
            </a:extLst>
          </p:cNvPr>
          <p:cNvPicPr>
            <a:picLocks noChangeAspect="1"/>
          </p:cNvPicPr>
          <p:nvPr/>
        </p:nvPicPr>
        <p:blipFill>
          <a:blip r:embed="rId5"/>
          <a:stretch>
            <a:fillRect/>
          </a:stretch>
        </p:blipFill>
        <p:spPr>
          <a:xfrm>
            <a:off x="9044866" y="5513032"/>
            <a:ext cx="1324252" cy="1109061"/>
          </a:xfrm>
          <a:prstGeom prst="rect">
            <a:avLst/>
          </a:prstGeom>
        </p:spPr>
      </p:pic>
    </p:spTree>
    <p:extLst>
      <p:ext uri="{BB962C8B-B14F-4D97-AF65-F5344CB8AC3E}">
        <p14:creationId xmlns:p14="http://schemas.microsoft.com/office/powerpoint/2010/main" val="2105725356"/>
      </p:ext>
    </p:extLst>
  </p:cSld>
  <p:clrMapOvr>
    <a:overrideClrMapping bg1="lt1" tx1="dk1" bg2="lt2" tx2="dk2" accent1="accent1" accent2="accent2" accent3="accent3" accent4="accent4" accent5="accent5" accent6="accent6" hlink="hlink" folHlink="folHlink"/>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A00727B-2481-5B12-2F1C-9154B00072CD}"/>
              </a:ext>
            </a:extLst>
          </p:cNvPr>
          <p:cNvPicPr>
            <a:picLocks noChangeAspect="1"/>
          </p:cNvPicPr>
          <p:nvPr/>
        </p:nvPicPr>
        <p:blipFill>
          <a:blip r:embed="rId3"/>
          <a:stretch>
            <a:fillRect/>
          </a:stretch>
        </p:blipFill>
        <p:spPr>
          <a:xfrm>
            <a:off x="431203" y="140564"/>
            <a:ext cx="1477496" cy="660157"/>
          </a:xfrm>
          <a:prstGeom prst="rect">
            <a:avLst/>
          </a:prstGeom>
        </p:spPr>
      </p:pic>
      <p:sp>
        <p:nvSpPr>
          <p:cNvPr id="4" name="Rectángulo 3">
            <a:extLst>
              <a:ext uri="{FF2B5EF4-FFF2-40B4-BE49-F238E27FC236}">
                <a16:creationId xmlns:a16="http://schemas.microsoft.com/office/drawing/2014/main" id="{7B508156-331A-FE10-25A5-6A64770125C3}"/>
              </a:ext>
            </a:extLst>
          </p:cNvPr>
          <p:cNvSpPr/>
          <p:nvPr/>
        </p:nvSpPr>
        <p:spPr>
          <a:xfrm>
            <a:off x="2215615" y="185948"/>
            <a:ext cx="5072952" cy="400110"/>
          </a:xfrm>
          <a:prstGeom prst="rect">
            <a:avLst/>
          </a:prstGeom>
        </p:spPr>
        <p:txBody>
          <a:bodyPr wrap="square">
            <a:spAutoFit/>
          </a:bodyPr>
          <a:lstStyle/>
          <a:p>
            <a:r>
              <a:rPr lang="es-ES" sz="1000" dirty="0"/>
              <a:t>Dirección General de Medio Ambiente</a:t>
            </a:r>
          </a:p>
          <a:p>
            <a:r>
              <a:rPr lang="es-ES" sz="1000" dirty="0"/>
              <a:t>Consejería de Medio Ambiente, Mar Menor, Universidades e Investigación</a:t>
            </a:r>
            <a:endParaRPr lang="es-ES" sz="1100" dirty="0"/>
          </a:p>
        </p:txBody>
      </p:sp>
      <p:sp>
        <p:nvSpPr>
          <p:cNvPr id="7" name="Rectángulo 6">
            <a:extLst>
              <a:ext uri="{FF2B5EF4-FFF2-40B4-BE49-F238E27FC236}">
                <a16:creationId xmlns:a16="http://schemas.microsoft.com/office/drawing/2014/main" id="{3C9E3358-EAE7-1A44-A3B9-C2C76E4FA5EC}"/>
              </a:ext>
            </a:extLst>
          </p:cNvPr>
          <p:cNvSpPr/>
          <p:nvPr/>
        </p:nvSpPr>
        <p:spPr>
          <a:xfrm>
            <a:off x="768254" y="888283"/>
            <a:ext cx="10655492" cy="369332"/>
          </a:xfrm>
          <a:prstGeom prst="rect">
            <a:avLst/>
          </a:prstGeom>
        </p:spPr>
        <p:txBody>
          <a:bodyPr wrap="square">
            <a:spAutoFit/>
          </a:bodyPr>
          <a:lstStyle/>
          <a:p>
            <a:pPr algn="ctr"/>
            <a:r>
              <a:rPr lang="es-ES" b="1" dirty="0">
                <a:solidFill>
                  <a:srgbClr val="002060"/>
                </a:solidFill>
                <a:latin typeface="verdana" panose="020B0604030504040204" pitchFamily="34" charset="0"/>
              </a:rPr>
              <a:t>Tramitación electrónica de traslados</a:t>
            </a:r>
            <a:endParaRPr lang="es-ES" b="1" i="0" dirty="0">
              <a:solidFill>
                <a:srgbClr val="002060"/>
              </a:solidFill>
              <a:effectLst/>
              <a:latin typeface="verdana" panose="020B0604030504040204" pitchFamily="34" charset="0"/>
            </a:endParaRPr>
          </a:p>
        </p:txBody>
      </p:sp>
      <p:pic>
        <p:nvPicPr>
          <p:cNvPr id="5" name="Imagen 4">
            <a:extLst>
              <a:ext uri="{FF2B5EF4-FFF2-40B4-BE49-F238E27FC236}">
                <a16:creationId xmlns:a16="http://schemas.microsoft.com/office/drawing/2014/main" id="{06CC7AE4-845C-CFF2-1829-9556326663BD}"/>
              </a:ext>
            </a:extLst>
          </p:cNvPr>
          <p:cNvPicPr>
            <a:picLocks noChangeAspect="1"/>
          </p:cNvPicPr>
          <p:nvPr/>
        </p:nvPicPr>
        <p:blipFill>
          <a:blip r:embed="rId4"/>
          <a:stretch>
            <a:fillRect/>
          </a:stretch>
        </p:blipFill>
        <p:spPr>
          <a:xfrm>
            <a:off x="4032311" y="1246803"/>
            <a:ext cx="4019736" cy="5280643"/>
          </a:xfrm>
          <a:prstGeom prst="rect">
            <a:avLst/>
          </a:prstGeom>
        </p:spPr>
      </p:pic>
    </p:spTree>
    <p:extLst>
      <p:ext uri="{BB962C8B-B14F-4D97-AF65-F5344CB8AC3E}">
        <p14:creationId xmlns:p14="http://schemas.microsoft.com/office/powerpoint/2010/main" val="1040215768"/>
      </p:ext>
    </p:extLst>
  </p:cSld>
  <p:clrMapOvr>
    <a:overrideClrMapping bg1="lt1" tx1="dk1" bg2="lt2" tx2="dk2" accent1="accent1" accent2="accent2" accent3="accent3" accent4="accent4" accent5="accent5" accent6="accent6" hlink="hlink" folHlink="folHlink"/>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A00727B-2481-5B12-2F1C-9154B00072CD}"/>
              </a:ext>
            </a:extLst>
          </p:cNvPr>
          <p:cNvPicPr>
            <a:picLocks noChangeAspect="1"/>
          </p:cNvPicPr>
          <p:nvPr/>
        </p:nvPicPr>
        <p:blipFill>
          <a:blip r:embed="rId3"/>
          <a:stretch>
            <a:fillRect/>
          </a:stretch>
        </p:blipFill>
        <p:spPr>
          <a:xfrm>
            <a:off x="431203" y="140564"/>
            <a:ext cx="1477496" cy="660157"/>
          </a:xfrm>
          <a:prstGeom prst="rect">
            <a:avLst/>
          </a:prstGeom>
        </p:spPr>
      </p:pic>
      <p:sp>
        <p:nvSpPr>
          <p:cNvPr id="4" name="Rectángulo 3">
            <a:extLst>
              <a:ext uri="{FF2B5EF4-FFF2-40B4-BE49-F238E27FC236}">
                <a16:creationId xmlns:a16="http://schemas.microsoft.com/office/drawing/2014/main" id="{7B508156-331A-FE10-25A5-6A64770125C3}"/>
              </a:ext>
            </a:extLst>
          </p:cNvPr>
          <p:cNvSpPr/>
          <p:nvPr/>
        </p:nvSpPr>
        <p:spPr>
          <a:xfrm>
            <a:off x="2215615" y="185948"/>
            <a:ext cx="5072952" cy="400110"/>
          </a:xfrm>
          <a:prstGeom prst="rect">
            <a:avLst/>
          </a:prstGeom>
        </p:spPr>
        <p:txBody>
          <a:bodyPr wrap="square">
            <a:spAutoFit/>
          </a:bodyPr>
          <a:lstStyle/>
          <a:p>
            <a:r>
              <a:rPr lang="es-ES" sz="1000" dirty="0"/>
              <a:t>Dirección General de Medio Ambiente</a:t>
            </a:r>
          </a:p>
          <a:p>
            <a:r>
              <a:rPr lang="es-ES" sz="1000" dirty="0"/>
              <a:t>Consejería de Medio Ambiente, Mar Menor, Universidades e Investigación</a:t>
            </a:r>
            <a:endParaRPr lang="es-ES" sz="1100" dirty="0"/>
          </a:p>
        </p:txBody>
      </p:sp>
      <p:sp>
        <p:nvSpPr>
          <p:cNvPr id="7" name="Rectángulo 6">
            <a:extLst>
              <a:ext uri="{FF2B5EF4-FFF2-40B4-BE49-F238E27FC236}">
                <a16:creationId xmlns:a16="http://schemas.microsoft.com/office/drawing/2014/main" id="{3C9E3358-EAE7-1A44-A3B9-C2C76E4FA5EC}"/>
              </a:ext>
            </a:extLst>
          </p:cNvPr>
          <p:cNvSpPr/>
          <p:nvPr/>
        </p:nvSpPr>
        <p:spPr>
          <a:xfrm>
            <a:off x="768254" y="888283"/>
            <a:ext cx="10655492" cy="369332"/>
          </a:xfrm>
          <a:prstGeom prst="rect">
            <a:avLst/>
          </a:prstGeom>
        </p:spPr>
        <p:txBody>
          <a:bodyPr wrap="square">
            <a:spAutoFit/>
          </a:bodyPr>
          <a:lstStyle/>
          <a:p>
            <a:pPr algn="ctr"/>
            <a:r>
              <a:rPr lang="es-ES" b="1" dirty="0">
                <a:solidFill>
                  <a:srgbClr val="002060"/>
                </a:solidFill>
                <a:latin typeface="verdana" panose="020B0604030504040204" pitchFamily="34" charset="0"/>
              </a:rPr>
              <a:t>Tramitación electrónica de traslados</a:t>
            </a:r>
            <a:endParaRPr lang="es-ES" b="1" i="0" dirty="0">
              <a:solidFill>
                <a:srgbClr val="002060"/>
              </a:solidFill>
              <a:effectLst/>
              <a:latin typeface="verdana" panose="020B0604030504040204" pitchFamily="34" charset="0"/>
            </a:endParaRPr>
          </a:p>
        </p:txBody>
      </p:sp>
      <p:pic>
        <p:nvPicPr>
          <p:cNvPr id="6" name="Imagen 5">
            <a:extLst>
              <a:ext uri="{FF2B5EF4-FFF2-40B4-BE49-F238E27FC236}">
                <a16:creationId xmlns:a16="http://schemas.microsoft.com/office/drawing/2014/main" id="{19694F6C-DACD-42EF-3D7A-4CBA87CF570F}"/>
              </a:ext>
            </a:extLst>
          </p:cNvPr>
          <p:cNvPicPr>
            <a:picLocks noChangeAspect="1"/>
          </p:cNvPicPr>
          <p:nvPr/>
        </p:nvPicPr>
        <p:blipFill>
          <a:blip r:embed="rId4"/>
          <a:stretch>
            <a:fillRect/>
          </a:stretch>
        </p:blipFill>
        <p:spPr>
          <a:xfrm>
            <a:off x="1908699" y="1676416"/>
            <a:ext cx="8537221" cy="4541265"/>
          </a:xfrm>
          <a:prstGeom prst="rect">
            <a:avLst/>
          </a:prstGeom>
        </p:spPr>
      </p:pic>
    </p:spTree>
    <p:extLst>
      <p:ext uri="{BB962C8B-B14F-4D97-AF65-F5344CB8AC3E}">
        <p14:creationId xmlns:p14="http://schemas.microsoft.com/office/powerpoint/2010/main" val="3269946244"/>
      </p:ext>
    </p:extLst>
  </p:cSld>
  <p:clrMapOvr>
    <a:overrideClrMapping bg1="lt1" tx1="dk1" bg2="lt2" tx2="dk2" accent1="accent1" accent2="accent2" accent3="accent3" accent4="accent4" accent5="accent5" accent6="accent6" hlink="hlink" folHlink="folHlink"/>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A00727B-2481-5B12-2F1C-9154B00072CD}"/>
              </a:ext>
            </a:extLst>
          </p:cNvPr>
          <p:cNvPicPr>
            <a:picLocks noChangeAspect="1"/>
          </p:cNvPicPr>
          <p:nvPr/>
        </p:nvPicPr>
        <p:blipFill>
          <a:blip r:embed="rId3"/>
          <a:stretch>
            <a:fillRect/>
          </a:stretch>
        </p:blipFill>
        <p:spPr>
          <a:xfrm>
            <a:off x="431203" y="140564"/>
            <a:ext cx="1477496" cy="660157"/>
          </a:xfrm>
          <a:prstGeom prst="rect">
            <a:avLst/>
          </a:prstGeom>
        </p:spPr>
      </p:pic>
      <p:sp>
        <p:nvSpPr>
          <p:cNvPr id="4" name="Rectángulo 3">
            <a:extLst>
              <a:ext uri="{FF2B5EF4-FFF2-40B4-BE49-F238E27FC236}">
                <a16:creationId xmlns:a16="http://schemas.microsoft.com/office/drawing/2014/main" id="{7B508156-331A-FE10-25A5-6A64770125C3}"/>
              </a:ext>
            </a:extLst>
          </p:cNvPr>
          <p:cNvSpPr/>
          <p:nvPr/>
        </p:nvSpPr>
        <p:spPr>
          <a:xfrm>
            <a:off x="2215615" y="185948"/>
            <a:ext cx="5072952" cy="400110"/>
          </a:xfrm>
          <a:prstGeom prst="rect">
            <a:avLst/>
          </a:prstGeom>
        </p:spPr>
        <p:txBody>
          <a:bodyPr wrap="square">
            <a:spAutoFit/>
          </a:bodyPr>
          <a:lstStyle/>
          <a:p>
            <a:r>
              <a:rPr lang="es-ES" sz="1000" dirty="0"/>
              <a:t>Dirección General de Medio Ambiente</a:t>
            </a:r>
          </a:p>
          <a:p>
            <a:r>
              <a:rPr lang="es-ES" sz="1000" dirty="0"/>
              <a:t>Consejería de Medio Ambiente, Mar Menor, Universidades e Investigación</a:t>
            </a:r>
            <a:endParaRPr lang="es-ES" sz="1100" dirty="0"/>
          </a:p>
        </p:txBody>
      </p:sp>
      <p:sp>
        <p:nvSpPr>
          <p:cNvPr id="7" name="Rectángulo 6">
            <a:extLst>
              <a:ext uri="{FF2B5EF4-FFF2-40B4-BE49-F238E27FC236}">
                <a16:creationId xmlns:a16="http://schemas.microsoft.com/office/drawing/2014/main" id="{3C9E3358-EAE7-1A44-A3B9-C2C76E4FA5EC}"/>
              </a:ext>
            </a:extLst>
          </p:cNvPr>
          <p:cNvSpPr/>
          <p:nvPr/>
        </p:nvSpPr>
        <p:spPr>
          <a:xfrm>
            <a:off x="768254" y="888283"/>
            <a:ext cx="10655492" cy="369332"/>
          </a:xfrm>
          <a:prstGeom prst="rect">
            <a:avLst/>
          </a:prstGeom>
        </p:spPr>
        <p:txBody>
          <a:bodyPr wrap="square">
            <a:spAutoFit/>
          </a:bodyPr>
          <a:lstStyle/>
          <a:p>
            <a:pPr algn="ctr"/>
            <a:r>
              <a:rPr lang="es-ES" b="1" dirty="0">
                <a:solidFill>
                  <a:srgbClr val="002060"/>
                </a:solidFill>
                <a:latin typeface="verdana" panose="020B0604030504040204" pitchFamily="34" charset="0"/>
              </a:rPr>
              <a:t>Tramitación electrónica de traslados</a:t>
            </a:r>
            <a:endParaRPr lang="es-ES" b="1" i="0" dirty="0">
              <a:solidFill>
                <a:srgbClr val="002060"/>
              </a:solidFill>
              <a:effectLst/>
              <a:latin typeface="verdana" panose="020B0604030504040204" pitchFamily="34" charset="0"/>
            </a:endParaRPr>
          </a:p>
        </p:txBody>
      </p:sp>
      <p:pic>
        <p:nvPicPr>
          <p:cNvPr id="5" name="Imagen 4">
            <a:extLst>
              <a:ext uri="{FF2B5EF4-FFF2-40B4-BE49-F238E27FC236}">
                <a16:creationId xmlns:a16="http://schemas.microsoft.com/office/drawing/2014/main" id="{A3DE4F4B-376D-BA20-811F-EBC020F9708D}"/>
              </a:ext>
            </a:extLst>
          </p:cNvPr>
          <p:cNvPicPr>
            <a:picLocks noChangeAspect="1"/>
          </p:cNvPicPr>
          <p:nvPr/>
        </p:nvPicPr>
        <p:blipFill>
          <a:blip r:embed="rId4"/>
          <a:stretch>
            <a:fillRect/>
          </a:stretch>
        </p:blipFill>
        <p:spPr>
          <a:xfrm>
            <a:off x="1244963" y="1413491"/>
            <a:ext cx="9053134" cy="4967784"/>
          </a:xfrm>
          <a:prstGeom prst="rect">
            <a:avLst/>
          </a:prstGeom>
        </p:spPr>
      </p:pic>
    </p:spTree>
    <p:extLst>
      <p:ext uri="{BB962C8B-B14F-4D97-AF65-F5344CB8AC3E}">
        <p14:creationId xmlns:p14="http://schemas.microsoft.com/office/powerpoint/2010/main" val="4068733294"/>
      </p:ext>
    </p:extLst>
  </p:cSld>
  <p:clrMapOvr>
    <a:overrideClrMapping bg1="lt1" tx1="dk1" bg2="lt2" tx2="dk2" accent1="accent1" accent2="accent2" accent3="accent3" accent4="accent4" accent5="accent5" accent6="accent6" hlink="hlink" folHlink="folHlink"/>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76735" y="1217092"/>
            <a:ext cx="10655492" cy="4308872"/>
          </a:xfrm>
          <a:prstGeom prst="rect">
            <a:avLst/>
          </a:prstGeom>
        </p:spPr>
        <p:txBody>
          <a:bodyPr wrap="square">
            <a:spAutoFit/>
          </a:bodyPr>
          <a:lstStyle/>
          <a:p>
            <a:pPr algn="l"/>
            <a:r>
              <a:rPr lang="es-ES" b="1" i="0" dirty="0">
                <a:solidFill>
                  <a:srgbClr val="000000"/>
                </a:solidFill>
                <a:effectLst/>
                <a:latin typeface="verdana" panose="020B0604030504040204" pitchFamily="34" charset="0"/>
              </a:rPr>
              <a:t>Ley 7/2022, de 8 de abril, de residuos y suelos contaminados para una economía circular.</a:t>
            </a:r>
          </a:p>
          <a:p>
            <a:pPr algn="just">
              <a:spcBef>
                <a:spcPts val="1200"/>
              </a:spcBef>
            </a:pPr>
            <a:r>
              <a:rPr lang="es-ES" b="1" u="sng" dirty="0">
                <a:latin typeface="+mj-lt"/>
              </a:rPr>
              <a:t>Artículo 18. Medidas de prevención.</a:t>
            </a:r>
          </a:p>
          <a:p>
            <a:pPr algn="just">
              <a:spcBef>
                <a:spcPts val="1200"/>
              </a:spcBef>
            </a:pPr>
            <a:r>
              <a:rPr lang="es-ES" dirty="0">
                <a:latin typeface="+mj-lt"/>
              </a:rPr>
              <a:t>A partir del 1 de julio de 2022, los productores iniciales de residuos peligrosos estarán obligados a disponer de un </a:t>
            </a:r>
            <a:r>
              <a:rPr lang="es-ES" b="1" u="sng" dirty="0">
                <a:latin typeface="+mj-lt"/>
              </a:rPr>
              <a:t>plan de minimización </a:t>
            </a:r>
            <a:r>
              <a:rPr lang="es-ES" dirty="0">
                <a:latin typeface="+mj-lt"/>
              </a:rPr>
              <a:t>que incluya las prácticas que van a adoptar para reducir la cantidad de residuos peligrosos generados y su peligrosidad. El plan estará a disposición de las autoridades competentes, y </a:t>
            </a:r>
            <a:r>
              <a:rPr lang="es-ES" b="1" u="sng" dirty="0">
                <a:latin typeface="+mj-lt"/>
              </a:rPr>
              <a:t>los productores deberán informar de los resultados cada cuatro años a la comunidad autónoma </a:t>
            </a:r>
            <a:r>
              <a:rPr lang="es-ES" dirty="0">
                <a:latin typeface="+mj-lt"/>
              </a:rPr>
              <a:t>donde esté ubicado el centro productor.</a:t>
            </a:r>
          </a:p>
          <a:p>
            <a:pPr algn="just">
              <a:spcBef>
                <a:spcPts val="1200"/>
              </a:spcBef>
            </a:pPr>
            <a:r>
              <a:rPr lang="es-ES" dirty="0">
                <a:latin typeface="+mj-lt"/>
              </a:rPr>
              <a:t>Quedan exentos de esta obligación los productores iniciales de residuos peligrosos que generen </a:t>
            </a:r>
            <a:r>
              <a:rPr lang="es-ES" b="1" u="sng" dirty="0">
                <a:latin typeface="+mj-lt"/>
              </a:rPr>
              <a:t>menos de 10 toneladas al año en cada centro productor</a:t>
            </a:r>
            <a:r>
              <a:rPr lang="es-ES" dirty="0">
                <a:latin typeface="+mj-lt"/>
              </a:rPr>
              <a:t>, las empresas de instalación y mantenimiento, y los productores iniciales que dispongan de certificación «EMAS»</a:t>
            </a:r>
          </a:p>
        </p:txBody>
      </p:sp>
      <p:pic>
        <p:nvPicPr>
          <p:cNvPr id="2" name="Imagen 1">
            <a:extLst>
              <a:ext uri="{FF2B5EF4-FFF2-40B4-BE49-F238E27FC236}">
                <a16:creationId xmlns:a16="http://schemas.microsoft.com/office/drawing/2014/main" id="{184FA227-EC2C-C3A7-405C-471F7C7F75C2}"/>
              </a:ext>
            </a:extLst>
          </p:cNvPr>
          <p:cNvPicPr>
            <a:picLocks noChangeAspect="1"/>
          </p:cNvPicPr>
          <p:nvPr/>
        </p:nvPicPr>
        <p:blipFill>
          <a:blip r:embed="rId2"/>
          <a:stretch>
            <a:fillRect/>
          </a:stretch>
        </p:blipFill>
        <p:spPr>
          <a:xfrm>
            <a:off x="431203" y="140564"/>
            <a:ext cx="1477496" cy="660157"/>
          </a:xfrm>
          <a:prstGeom prst="rect">
            <a:avLst/>
          </a:prstGeom>
        </p:spPr>
      </p:pic>
      <p:sp>
        <p:nvSpPr>
          <p:cNvPr id="3" name="Rectángulo 2">
            <a:extLst>
              <a:ext uri="{FF2B5EF4-FFF2-40B4-BE49-F238E27FC236}">
                <a16:creationId xmlns:a16="http://schemas.microsoft.com/office/drawing/2014/main" id="{A5A66353-4810-4307-96BD-DE2AAA50552E}"/>
              </a:ext>
            </a:extLst>
          </p:cNvPr>
          <p:cNvSpPr/>
          <p:nvPr/>
        </p:nvSpPr>
        <p:spPr>
          <a:xfrm>
            <a:off x="2215615" y="185948"/>
            <a:ext cx="5072952" cy="400110"/>
          </a:xfrm>
          <a:prstGeom prst="rect">
            <a:avLst/>
          </a:prstGeom>
        </p:spPr>
        <p:txBody>
          <a:bodyPr wrap="square">
            <a:spAutoFit/>
          </a:bodyPr>
          <a:lstStyle/>
          <a:p>
            <a:r>
              <a:rPr lang="es-ES" sz="1000" dirty="0">
                <a:solidFill>
                  <a:schemeClr val="bg1"/>
                </a:solidFill>
              </a:rPr>
              <a:t>Dirección General de Medio Ambiente</a:t>
            </a:r>
          </a:p>
          <a:p>
            <a:r>
              <a:rPr lang="es-ES" sz="1000" dirty="0">
                <a:solidFill>
                  <a:schemeClr val="bg1"/>
                </a:solidFill>
              </a:rPr>
              <a:t>Consejería de Medio Ambiente, Mar Menor, Universidades e Investigación</a:t>
            </a:r>
            <a:endParaRPr lang="es-ES" sz="1100" dirty="0">
              <a:solidFill>
                <a:schemeClr val="bg1"/>
              </a:solidFill>
            </a:endParaRPr>
          </a:p>
        </p:txBody>
      </p:sp>
    </p:spTree>
    <p:extLst>
      <p:ext uri="{BB962C8B-B14F-4D97-AF65-F5344CB8AC3E}">
        <p14:creationId xmlns:p14="http://schemas.microsoft.com/office/powerpoint/2010/main" val="2661253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A00727B-2481-5B12-2F1C-9154B00072CD}"/>
              </a:ext>
            </a:extLst>
          </p:cNvPr>
          <p:cNvPicPr>
            <a:picLocks noChangeAspect="1"/>
          </p:cNvPicPr>
          <p:nvPr/>
        </p:nvPicPr>
        <p:blipFill>
          <a:blip r:embed="rId3"/>
          <a:stretch>
            <a:fillRect/>
          </a:stretch>
        </p:blipFill>
        <p:spPr>
          <a:xfrm>
            <a:off x="431203" y="140564"/>
            <a:ext cx="1477496" cy="660157"/>
          </a:xfrm>
          <a:prstGeom prst="rect">
            <a:avLst/>
          </a:prstGeom>
        </p:spPr>
      </p:pic>
      <p:sp>
        <p:nvSpPr>
          <p:cNvPr id="4" name="Rectángulo 3">
            <a:extLst>
              <a:ext uri="{FF2B5EF4-FFF2-40B4-BE49-F238E27FC236}">
                <a16:creationId xmlns:a16="http://schemas.microsoft.com/office/drawing/2014/main" id="{7B508156-331A-FE10-25A5-6A64770125C3}"/>
              </a:ext>
            </a:extLst>
          </p:cNvPr>
          <p:cNvSpPr/>
          <p:nvPr/>
        </p:nvSpPr>
        <p:spPr>
          <a:xfrm>
            <a:off x="2215615" y="185948"/>
            <a:ext cx="5072952" cy="400110"/>
          </a:xfrm>
          <a:prstGeom prst="rect">
            <a:avLst/>
          </a:prstGeom>
        </p:spPr>
        <p:txBody>
          <a:bodyPr wrap="square">
            <a:spAutoFit/>
          </a:bodyPr>
          <a:lstStyle/>
          <a:p>
            <a:r>
              <a:rPr lang="es-ES" sz="1000" dirty="0"/>
              <a:t>Dirección General de Medio Ambiente</a:t>
            </a:r>
          </a:p>
          <a:p>
            <a:r>
              <a:rPr lang="es-ES" sz="1000" dirty="0"/>
              <a:t>Consejería de Medio Ambiente, Mar Menor, Universidades e Investigación</a:t>
            </a:r>
            <a:endParaRPr lang="es-ES" sz="1100" dirty="0"/>
          </a:p>
        </p:txBody>
      </p:sp>
      <p:sp>
        <p:nvSpPr>
          <p:cNvPr id="7" name="Rectángulo 6">
            <a:extLst>
              <a:ext uri="{FF2B5EF4-FFF2-40B4-BE49-F238E27FC236}">
                <a16:creationId xmlns:a16="http://schemas.microsoft.com/office/drawing/2014/main" id="{3C9E3358-EAE7-1A44-A3B9-C2C76E4FA5EC}"/>
              </a:ext>
            </a:extLst>
          </p:cNvPr>
          <p:cNvSpPr/>
          <p:nvPr/>
        </p:nvSpPr>
        <p:spPr>
          <a:xfrm>
            <a:off x="768254" y="888283"/>
            <a:ext cx="10655492" cy="369332"/>
          </a:xfrm>
          <a:prstGeom prst="rect">
            <a:avLst/>
          </a:prstGeom>
        </p:spPr>
        <p:txBody>
          <a:bodyPr wrap="square">
            <a:spAutoFit/>
          </a:bodyPr>
          <a:lstStyle/>
          <a:p>
            <a:pPr algn="ctr"/>
            <a:r>
              <a:rPr lang="es-ES" b="1" dirty="0">
                <a:solidFill>
                  <a:srgbClr val="002060"/>
                </a:solidFill>
                <a:latin typeface="verdana" panose="020B0604030504040204" pitchFamily="34" charset="0"/>
              </a:rPr>
              <a:t>Tramitación electrónica de traslados</a:t>
            </a:r>
            <a:endParaRPr lang="es-ES" b="1" i="0" dirty="0">
              <a:solidFill>
                <a:srgbClr val="002060"/>
              </a:solidFill>
              <a:effectLst/>
              <a:latin typeface="verdana" panose="020B0604030504040204" pitchFamily="34" charset="0"/>
            </a:endParaRPr>
          </a:p>
        </p:txBody>
      </p:sp>
      <p:pic>
        <p:nvPicPr>
          <p:cNvPr id="6" name="Imagen 5">
            <a:extLst>
              <a:ext uri="{FF2B5EF4-FFF2-40B4-BE49-F238E27FC236}">
                <a16:creationId xmlns:a16="http://schemas.microsoft.com/office/drawing/2014/main" id="{BEA9E140-B492-B920-5D23-C50AE89979B2}"/>
              </a:ext>
            </a:extLst>
          </p:cNvPr>
          <p:cNvPicPr>
            <a:picLocks noChangeAspect="1"/>
          </p:cNvPicPr>
          <p:nvPr/>
        </p:nvPicPr>
        <p:blipFill>
          <a:blip r:embed="rId4"/>
          <a:stretch>
            <a:fillRect/>
          </a:stretch>
        </p:blipFill>
        <p:spPr>
          <a:xfrm>
            <a:off x="845599" y="1643964"/>
            <a:ext cx="9914137" cy="4555616"/>
          </a:xfrm>
          <a:prstGeom prst="rect">
            <a:avLst/>
          </a:prstGeom>
        </p:spPr>
      </p:pic>
    </p:spTree>
    <p:extLst>
      <p:ext uri="{BB962C8B-B14F-4D97-AF65-F5344CB8AC3E}">
        <p14:creationId xmlns:p14="http://schemas.microsoft.com/office/powerpoint/2010/main" val="308447596"/>
      </p:ext>
    </p:extLst>
  </p:cSld>
  <p:clrMapOvr>
    <a:overrideClrMapping bg1="lt1" tx1="dk1" bg2="lt2" tx2="dk2" accent1="accent1" accent2="accent2" accent3="accent3" accent4="accent4" accent5="accent5" accent6="accent6" hlink="hlink" folHlink="folHlink"/>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CuadroTexto 1"/>
          <p:cNvSpPr txBox="1"/>
          <p:nvPr/>
        </p:nvSpPr>
        <p:spPr>
          <a:xfrm>
            <a:off x="2063552" y="2420888"/>
            <a:ext cx="7691192" cy="830997"/>
          </a:xfrm>
          <a:prstGeom prst="rect">
            <a:avLst/>
          </a:prstGeom>
          <a:noFill/>
        </p:spPr>
        <p:txBody>
          <a:bodyPr wrap="square" rtlCol="0">
            <a:spAutoFit/>
          </a:bodyPr>
          <a:lstStyle/>
          <a:p>
            <a:pPr algn="ctr"/>
            <a:r>
              <a:rPr lang="es-ES" sz="4800" dirty="0">
                <a:solidFill>
                  <a:schemeClr val="accent6">
                    <a:lumMod val="75000"/>
                  </a:schemeClr>
                </a:solidFill>
                <a:latin typeface="+mj-lt"/>
              </a:rPr>
              <a:t>OTROS TEMAS</a:t>
            </a:r>
          </a:p>
        </p:txBody>
      </p:sp>
      <p:pic>
        <p:nvPicPr>
          <p:cNvPr id="3" name="Imagen 2">
            <a:extLst>
              <a:ext uri="{FF2B5EF4-FFF2-40B4-BE49-F238E27FC236}">
                <a16:creationId xmlns:a16="http://schemas.microsoft.com/office/drawing/2014/main" id="{4F77AE3F-DE94-53A8-572B-1EEAAD79F439}"/>
              </a:ext>
            </a:extLst>
          </p:cNvPr>
          <p:cNvPicPr>
            <a:picLocks noChangeAspect="1"/>
          </p:cNvPicPr>
          <p:nvPr/>
        </p:nvPicPr>
        <p:blipFill>
          <a:blip r:embed="rId3"/>
          <a:stretch>
            <a:fillRect/>
          </a:stretch>
        </p:blipFill>
        <p:spPr>
          <a:xfrm>
            <a:off x="431203" y="140564"/>
            <a:ext cx="1477496" cy="660157"/>
          </a:xfrm>
          <a:prstGeom prst="rect">
            <a:avLst/>
          </a:prstGeom>
        </p:spPr>
      </p:pic>
      <p:sp>
        <p:nvSpPr>
          <p:cNvPr id="4" name="Rectángulo 3">
            <a:extLst>
              <a:ext uri="{FF2B5EF4-FFF2-40B4-BE49-F238E27FC236}">
                <a16:creationId xmlns:a16="http://schemas.microsoft.com/office/drawing/2014/main" id="{1C1297A0-E002-EEA2-CA7F-10A0FCD4F1F0}"/>
              </a:ext>
            </a:extLst>
          </p:cNvPr>
          <p:cNvSpPr/>
          <p:nvPr/>
        </p:nvSpPr>
        <p:spPr>
          <a:xfrm>
            <a:off x="2215615" y="185948"/>
            <a:ext cx="5072952" cy="400110"/>
          </a:xfrm>
          <a:prstGeom prst="rect">
            <a:avLst/>
          </a:prstGeom>
        </p:spPr>
        <p:txBody>
          <a:bodyPr wrap="square">
            <a:spAutoFit/>
          </a:bodyPr>
          <a:lstStyle/>
          <a:p>
            <a:r>
              <a:rPr lang="es-ES" sz="1000" dirty="0">
                <a:solidFill>
                  <a:schemeClr val="bg1"/>
                </a:solidFill>
              </a:rPr>
              <a:t>Dirección General de Medio Ambiente</a:t>
            </a:r>
          </a:p>
          <a:p>
            <a:r>
              <a:rPr lang="es-ES" sz="1000" dirty="0">
                <a:solidFill>
                  <a:schemeClr val="bg1"/>
                </a:solidFill>
              </a:rPr>
              <a:t>Consejería de Medio Ambiente, Mar Menor, Universidades e Investigación</a:t>
            </a:r>
            <a:endParaRPr lang="es-ES" sz="1100" dirty="0">
              <a:solidFill>
                <a:schemeClr val="bg1"/>
              </a:solidFill>
            </a:endParaRPr>
          </a:p>
        </p:txBody>
      </p:sp>
    </p:spTree>
    <p:extLst>
      <p:ext uri="{BB962C8B-B14F-4D97-AF65-F5344CB8AC3E}">
        <p14:creationId xmlns:p14="http://schemas.microsoft.com/office/powerpoint/2010/main" val="130185123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76735" y="1217092"/>
            <a:ext cx="10655492" cy="3477875"/>
          </a:xfrm>
          <a:prstGeom prst="rect">
            <a:avLst/>
          </a:prstGeom>
        </p:spPr>
        <p:txBody>
          <a:bodyPr wrap="square">
            <a:spAutoFit/>
          </a:bodyPr>
          <a:lstStyle/>
          <a:p>
            <a:pPr algn="l"/>
            <a:r>
              <a:rPr lang="es-ES" b="1" i="0" dirty="0">
                <a:solidFill>
                  <a:srgbClr val="000000"/>
                </a:solidFill>
                <a:effectLst/>
                <a:latin typeface="verdana" panose="020B0604030504040204" pitchFamily="34" charset="0"/>
              </a:rPr>
              <a:t>Ley 7/2022, de 8 de abril, de residuos y suelos contaminados para una economía circular.</a:t>
            </a:r>
          </a:p>
          <a:p>
            <a:pPr algn="just">
              <a:spcBef>
                <a:spcPts val="1200"/>
              </a:spcBef>
            </a:pPr>
            <a:r>
              <a:rPr lang="es-ES" b="1" u="sng" dirty="0">
                <a:latin typeface="+mj-lt"/>
              </a:rPr>
              <a:t>Artículo 31. Régimen de los traslados de residuos en el interior del territorio del Estado.</a:t>
            </a:r>
          </a:p>
          <a:p>
            <a:pPr algn="just">
              <a:spcBef>
                <a:spcPts val="1200"/>
              </a:spcBef>
            </a:pPr>
            <a:r>
              <a:rPr lang="es-ES" dirty="0">
                <a:latin typeface="+mj-lt"/>
              </a:rPr>
              <a:t>Los operadores de traslados deberán presentar una notificación previa a la autoridad competente de la comunidad autónoma de origen, que la remitirá a la autoridad competente de la comunidad autónoma de destino siguiendo el procedimiento reglamentariamente establecido, en los casos siguientes:</a:t>
            </a:r>
          </a:p>
          <a:p>
            <a:pPr algn="just">
              <a:spcBef>
                <a:spcPts val="1200"/>
              </a:spcBef>
            </a:pPr>
            <a:r>
              <a:rPr lang="es-ES" dirty="0">
                <a:latin typeface="+mj-lt"/>
              </a:rPr>
              <a:t>a) los traslados de residuos, peligrosos y no peligrosos, destinados </a:t>
            </a:r>
            <a:r>
              <a:rPr lang="es-ES" b="1" u="sng" dirty="0">
                <a:latin typeface="+mj-lt"/>
              </a:rPr>
              <a:t>a eliminación </a:t>
            </a:r>
            <a:r>
              <a:rPr lang="es-ES" dirty="0">
                <a:latin typeface="+mj-lt"/>
              </a:rPr>
              <a:t>y</a:t>
            </a:r>
          </a:p>
          <a:p>
            <a:pPr algn="just">
              <a:spcBef>
                <a:spcPts val="1200"/>
              </a:spcBef>
            </a:pPr>
            <a:r>
              <a:rPr lang="es-ES" dirty="0">
                <a:latin typeface="+mj-lt"/>
              </a:rPr>
              <a:t>b) los traslados </a:t>
            </a:r>
            <a:r>
              <a:rPr lang="es-ES" b="1" u="sng" dirty="0">
                <a:latin typeface="+mj-lt"/>
              </a:rPr>
              <a:t>de residuos peligrosos</a:t>
            </a:r>
            <a:r>
              <a:rPr lang="es-ES" dirty="0">
                <a:latin typeface="+mj-lt"/>
              </a:rPr>
              <a:t>, de </a:t>
            </a:r>
            <a:r>
              <a:rPr lang="es-ES" b="1" u="sng" dirty="0">
                <a:latin typeface="+mj-lt"/>
              </a:rPr>
              <a:t>residuos domésticos mezclados </a:t>
            </a:r>
            <a:r>
              <a:rPr lang="es-ES" dirty="0">
                <a:latin typeface="+mj-lt"/>
              </a:rPr>
              <a:t>identificados con el código LER 200301, y los que reglamentariamente se determinen, destinados a valorización.</a:t>
            </a:r>
          </a:p>
        </p:txBody>
      </p:sp>
      <p:pic>
        <p:nvPicPr>
          <p:cNvPr id="2" name="Imagen 1">
            <a:extLst>
              <a:ext uri="{FF2B5EF4-FFF2-40B4-BE49-F238E27FC236}">
                <a16:creationId xmlns:a16="http://schemas.microsoft.com/office/drawing/2014/main" id="{2FE42E70-2D6C-F84D-73F8-8D7E2495A2E9}"/>
              </a:ext>
            </a:extLst>
          </p:cNvPr>
          <p:cNvPicPr>
            <a:picLocks noChangeAspect="1"/>
          </p:cNvPicPr>
          <p:nvPr/>
        </p:nvPicPr>
        <p:blipFill>
          <a:blip r:embed="rId2"/>
          <a:stretch>
            <a:fillRect/>
          </a:stretch>
        </p:blipFill>
        <p:spPr>
          <a:xfrm>
            <a:off x="431203" y="140564"/>
            <a:ext cx="1477496" cy="660157"/>
          </a:xfrm>
          <a:prstGeom prst="rect">
            <a:avLst/>
          </a:prstGeom>
        </p:spPr>
      </p:pic>
      <p:sp>
        <p:nvSpPr>
          <p:cNvPr id="3" name="Rectángulo 2">
            <a:extLst>
              <a:ext uri="{FF2B5EF4-FFF2-40B4-BE49-F238E27FC236}">
                <a16:creationId xmlns:a16="http://schemas.microsoft.com/office/drawing/2014/main" id="{3127BE07-241B-64BE-95CC-ECE688816784}"/>
              </a:ext>
            </a:extLst>
          </p:cNvPr>
          <p:cNvSpPr/>
          <p:nvPr/>
        </p:nvSpPr>
        <p:spPr>
          <a:xfrm>
            <a:off x="2215615" y="185948"/>
            <a:ext cx="5072952" cy="400110"/>
          </a:xfrm>
          <a:prstGeom prst="rect">
            <a:avLst/>
          </a:prstGeom>
        </p:spPr>
        <p:txBody>
          <a:bodyPr wrap="square">
            <a:spAutoFit/>
          </a:bodyPr>
          <a:lstStyle/>
          <a:p>
            <a:r>
              <a:rPr lang="es-ES" sz="1000" dirty="0">
                <a:solidFill>
                  <a:schemeClr val="bg1"/>
                </a:solidFill>
              </a:rPr>
              <a:t>Dirección General de Medio Ambiente</a:t>
            </a:r>
          </a:p>
          <a:p>
            <a:r>
              <a:rPr lang="es-ES" sz="1000" dirty="0">
                <a:solidFill>
                  <a:schemeClr val="bg1"/>
                </a:solidFill>
              </a:rPr>
              <a:t>Consejería de Medio Ambiente, Mar Menor, Universidades e Investigación</a:t>
            </a:r>
            <a:endParaRPr lang="es-ES" sz="1100" dirty="0">
              <a:solidFill>
                <a:schemeClr val="bg1"/>
              </a:solidFill>
            </a:endParaRPr>
          </a:p>
        </p:txBody>
      </p:sp>
    </p:spTree>
    <p:extLst>
      <p:ext uri="{BB962C8B-B14F-4D97-AF65-F5344CB8AC3E}">
        <p14:creationId xmlns:p14="http://schemas.microsoft.com/office/powerpoint/2010/main" val="3897657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76735" y="1217092"/>
            <a:ext cx="10655492" cy="4462760"/>
          </a:xfrm>
          <a:prstGeom prst="rect">
            <a:avLst/>
          </a:prstGeom>
        </p:spPr>
        <p:txBody>
          <a:bodyPr wrap="square">
            <a:spAutoFit/>
          </a:bodyPr>
          <a:lstStyle/>
          <a:p>
            <a:pPr algn="l"/>
            <a:r>
              <a:rPr lang="es-ES" b="1" i="0" dirty="0">
                <a:solidFill>
                  <a:srgbClr val="000000"/>
                </a:solidFill>
                <a:effectLst/>
                <a:latin typeface="verdana" panose="020B0604030504040204" pitchFamily="34" charset="0"/>
              </a:rPr>
              <a:t>Ley 7/2022, de 8 de abril, de residuos y suelos contaminados para una economía circular.</a:t>
            </a:r>
          </a:p>
          <a:p>
            <a:pPr algn="just">
              <a:spcBef>
                <a:spcPts val="1200"/>
              </a:spcBef>
            </a:pPr>
            <a:r>
              <a:rPr lang="es-ES" b="1" u="sng" dirty="0">
                <a:latin typeface="+mj-lt"/>
              </a:rPr>
              <a:t>Artículo 33. Autorización de las operaciones de recogida y tratamiento de residuos</a:t>
            </a:r>
          </a:p>
          <a:p>
            <a:pPr algn="just">
              <a:spcBef>
                <a:spcPts val="1200"/>
              </a:spcBef>
            </a:pPr>
            <a:r>
              <a:rPr lang="es-ES" b="1" dirty="0">
                <a:latin typeface="+mj-lt"/>
              </a:rPr>
              <a:t>1. </a:t>
            </a:r>
            <a:r>
              <a:rPr lang="es-ES" dirty="0">
                <a:latin typeface="+mj-lt"/>
              </a:rPr>
              <a:t>Quedan sometidas al régimen de autorización por la autoridad competente de la comunidad autónoma donde están ubicadas las siguientes instalaciones, así como su ampliación, modificación sustancial o traslado:</a:t>
            </a:r>
          </a:p>
          <a:p>
            <a:pPr algn="just">
              <a:spcBef>
                <a:spcPts val="1200"/>
              </a:spcBef>
            </a:pPr>
            <a:r>
              <a:rPr lang="es-ES" b="1" u="sng" dirty="0">
                <a:latin typeface="+mj-lt"/>
              </a:rPr>
              <a:t>a) Las instalaciones de almacenamiento en el ámbito de la recogida con carácter profesional, que tendrán la consideración de operación de almacenamiento y</a:t>
            </a:r>
          </a:p>
          <a:p>
            <a:pPr algn="just">
              <a:spcBef>
                <a:spcPts val="1200"/>
              </a:spcBef>
            </a:pPr>
            <a:r>
              <a:rPr lang="es-ES" b="1" u="sng" dirty="0">
                <a:latin typeface="+mj-lt"/>
              </a:rPr>
              <a:t>b) las instalaciones fijas donde vayan a realizarse operaciones de tratamiento de residuos.</a:t>
            </a:r>
          </a:p>
          <a:p>
            <a:pPr algn="just">
              <a:spcBef>
                <a:spcPts val="1200"/>
              </a:spcBef>
            </a:pPr>
            <a:r>
              <a:rPr lang="es-ES" dirty="0">
                <a:latin typeface="+mj-lt"/>
              </a:rPr>
              <a:t>Estas autorizaciones se concederán de conformidad con las operaciones desagregadas incluidas en los anexos II y III. En el caso de operaciones de valorización o eliminación, incluidas en los anexos II y III, que supongan la aplicación de residuos en el suelo se estará a lo dispuesto en el apartado 4.</a:t>
            </a:r>
          </a:p>
        </p:txBody>
      </p:sp>
      <p:pic>
        <p:nvPicPr>
          <p:cNvPr id="2" name="Imagen 1">
            <a:extLst>
              <a:ext uri="{FF2B5EF4-FFF2-40B4-BE49-F238E27FC236}">
                <a16:creationId xmlns:a16="http://schemas.microsoft.com/office/drawing/2014/main" id="{89B03DD1-E7F6-6396-3010-7548E84240D3}"/>
              </a:ext>
            </a:extLst>
          </p:cNvPr>
          <p:cNvPicPr>
            <a:picLocks noChangeAspect="1"/>
          </p:cNvPicPr>
          <p:nvPr/>
        </p:nvPicPr>
        <p:blipFill>
          <a:blip r:embed="rId2"/>
          <a:stretch>
            <a:fillRect/>
          </a:stretch>
        </p:blipFill>
        <p:spPr>
          <a:xfrm>
            <a:off x="431203" y="140564"/>
            <a:ext cx="1477496" cy="660157"/>
          </a:xfrm>
          <a:prstGeom prst="rect">
            <a:avLst/>
          </a:prstGeom>
        </p:spPr>
      </p:pic>
      <p:sp>
        <p:nvSpPr>
          <p:cNvPr id="3" name="Rectángulo 2">
            <a:extLst>
              <a:ext uri="{FF2B5EF4-FFF2-40B4-BE49-F238E27FC236}">
                <a16:creationId xmlns:a16="http://schemas.microsoft.com/office/drawing/2014/main" id="{160AE741-5974-78D6-794A-57317D06379C}"/>
              </a:ext>
            </a:extLst>
          </p:cNvPr>
          <p:cNvSpPr/>
          <p:nvPr/>
        </p:nvSpPr>
        <p:spPr>
          <a:xfrm>
            <a:off x="2215615" y="185948"/>
            <a:ext cx="5072952" cy="400110"/>
          </a:xfrm>
          <a:prstGeom prst="rect">
            <a:avLst/>
          </a:prstGeom>
        </p:spPr>
        <p:txBody>
          <a:bodyPr wrap="square">
            <a:spAutoFit/>
          </a:bodyPr>
          <a:lstStyle/>
          <a:p>
            <a:r>
              <a:rPr lang="es-ES" sz="1000" dirty="0">
                <a:solidFill>
                  <a:schemeClr val="bg1"/>
                </a:solidFill>
              </a:rPr>
              <a:t>Dirección General de Medio Ambiente</a:t>
            </a:r>
          </a:p>
          <a:p>
            <a:r>
              <a:rPr lang="es-ES" sz="1000" dirty="0">
                <a:solidFill>
                  <a:schemeClr val="bg1"/>
                </a:solidFill>
              </a:rPr>
              <a:t>Consejería de Medio Ambiente, Mar Menor, Universidades e Investigación</a:t>
            </a:r>
            <a:endParaRPr lang="es-ES" sz="1100" dirty="0">
              <a:solidFill>
                <a:schemeClr val="bg1"/>
              </a:solidFill>
            </a:endParaRPr>
          </a:p>
        </p:txBody>
      </p:sp>
    </p:spTree>
    <p:extLst>
      <p:ext uri="{BB962C8B-B14F-4D97-AF65-F5344CB8AC3E}">
        <p14:creationId xmlns:p14="http://schemas.microsoft.com/office/powerpoint/2010/main" val="2676968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76735" y="1217092"/>
            <a:ext cx="10655492" cy="6186309"/>
          </a:xfrm>
          <a:prstGeom prst="rect">
            <a:avLst/>
          </a:prstGeom>
        </p:spPr>
        <p:txBody>
          <a:bodyPr wrap="square">
            <a:spAutoFit/>
          </a:bodyPr>
          <a:lstStyle/>
          <a:p>
            <a:pPr algn="l"/>
            <a:r>
              <a:rPr lang="es-ES" b="1" i="0" dirty="0">
                <a:solidFill>
                  <a:srgbClr val="000000"/>
                </a:solidFill>
                <a:effectLst/>
                <a:latin typeface="verdana" panose="020B0604030504040204" pitchFamily="34" charset="0"/>
              </a:rPr>
              <a:t>Ley 7/2022, de 8 de abril, de residuos y suelos contaminados para una economía circular.</a:t>
            </a:r>
          </a:p>
          <a:p>
            <a:pPr algn="just">
              <a:spcBef>
                <a:spcPts val="1200"/>
              </a:spcBef>
            </a:pPr>
            <a:r>
              <a:rPr lang="es-ES" b="1" u="sng" dirty="0">
                <a:latin typeface="+mj-lt"/>
              </a:rPr>
              <a:t>Operaciones desagregadas incluidas en los anexos II y III</a:t>
            </a:r>
          </a:p>
          <a:p>
            <a:pPr algn="just">
              <a:spcBef>
                <a:spcPts val="1200"/>
              </a:spcBef>
            </a:pPr>
            <a:r>
              <a:rPr lang="es-ES" b="1" dirty="0">
                <a:latin typeface="+mj-lt"/>
              </a:rPr>
              <a:t>R03 Reciclado/recuperación de sustancias orgánicas que no se utilizan como disolventes (incluido el compostaje y otros procesos de transformación biológica). </a:t>
            </a:r>
          </a:p>
          <a:p>
            <a:pPr algn="just">
              <a:spcBef>
                <a:spcPts val="1200"/>
              </a:spcBef>
            </a:pPr>
            <a:r>
              <a:rPr lang="es-ES" dirty="0">
                <a:latin typeface="+mj-lt"/>
              </a:rPr>
              <a:t>R0301 Compostaje.	Instalaciones de compostaje de biorresiduos y otros residuos </a:t>
            </a:r>
            <a:r>
              <a:rPr lang="es-ES" dirty="0" err="1">
                <a:latin typeface="+mj-lt"/>
              </a:rPr>
              <a:t>compostables</a:t>
            </a:r>
            <a:r>
              <a:rPr lang="es-ES" dirty="0">
                <a:latin typeface="+mj-lt"/>
              </a:rPr>
              <a:t> recogidos separadamente.</a:t>
            </a:r>
          </a:p>
          <a:p>
            <a:pPr algn="just">
              <a:spcBef>
                <a:spcPts val="1200"/>
              </a:spcBef>
            </a:pPr>
            <a:r>
              <a:rPr lang="es-ES" dirty="0">
                <a:latin typeface="+mj-lt"/>
              </a:rPr>
              <a:t>R0302 Digestión anaerobia.	Instalaciones de digestión anaerobia de biorresiduos y otros residuos digeribles anaeróbicamente recogidos separadamente.	</a:t>
            </a:r>
          </a:p>
          <a:p>
            <a:pPr algn="just">
              <a:spcBef>
                <a:spcPts val="1200"/>
              </a:spcBef>
            </a:pPr>
            <a:r>
              <a:rPr lang="es-ES" dirty="0">
                <a:latin typeface="+mj-lt"/>
              </a:rPr>
              <a:t>R0303 Valorización de aceites de cocina usados, grasas animales y otros aceites vegetales para la producción de biocarburantes.	Instalaciones de producción de biocarburantes a partir de aceites de cocina usados, grasas animales y otros aceites vegetales.</a:t>
            </a:r>
            <a:r>
              <a:rPr lang="es-ES" sz="1800" b="0" i="0" u="none" strike="noStrike" baseline="0" dirty="0">
                <a:solidFill>
                  <a:srgbClr val="000000"/>
                </a:solidFill>
                <a:latin typeface="Arimo"/>
              </a:rPr>
              <a:t>	</a:t>
            </a:r>
          </a:p>
          <a:p>
            <a:pPr algn="just">
              <a:spcBef>
                <a:spcPts val="1200"/>
              </a:spcBef>
            </a:pPr>
            <a:r>
              <a:rPr lang="es-ES" b="1" dirty="0">
                <a:latin typeface="+mj-lt"/>
              </a:rPr>
              <a:t>…………</a:t>
            </a:r>
          </a:p>
          <a:p>
            <a:r>
              <a:rPr lang="es-ES" sz="1800" b="0" i="0" u="none" strike="noStrike" baseline="0" dirty="0">
                <a:solidFill>
                  <a:srgbClr val="000000"/>
                </a:solidFill>
                <a:latin typeface="Arimo"/>
              </a:rPr>
              <a:t>	</a:t>
            </a:r>
          </a:p>
          <a:p>
            <a:pPr algn="just">
              <a:spcBef>
                <a:spcPts val="1200"/>
              </a:spcBef>
            </a:pPr>
            <a:endParaRPr lang="es-ES" b="1" u="sng" dirty="0">
              <a:latin typeface="+mj-lt"/>
            </a:endParaRPr>
          </a:p>
          <a:p>
            <a:pPr algn="just">
              <a:spcBef>
                <a:spcPts val="1200"/>
              </a:spcBef>
            </a:pPr>
            <a:endParaRPr lang="es-ES" b="1" u="sng" dirty="0">
              <a:latin typeface="+mj-lt"/>
            </a:endParaRPr>
          </a:p>
          <a:p>
            <a:pPr algn="just">
              <a:spcBef>
                <a:spcPts val="1200"/>
              </a:spcBef>
            </a:pPr>
            <a:endParaRPr lang="es-ES" b="1" u="sng" dirty="0">
              <a:latin typeface="+mj-lt"/>
            </a:endParaRPr>
          </a:p>
        </p:txBody>
      </p:sp>
      <p:pic>
        <p:nvPicPr>
          <p:cNvPr id="2" name="Imagen 1">
            <a:extLst>
              <a:ext uri="{FF2B5EF4-FFF2-40B4-BE49-F238E27FC236}">
                <a16:creationId xmlns:a16="http://schemas.microsoft.com/office/drawing/2014/main" id="{CAA49E0D-21E8-C5CC-8674-1F4B2BF7B81D}"/>
              </a:ext>
            </a:extLst>
          </p:cNvPr>
          <p:cNvPicPr>
            <a:picLocks noChangeAspect="1"/>
          </p:cNvPicPr>
          <p:nvPr/>
        </p:nvPicPr>
        <p:blipFill>
          <a:blip r:embed="rId2"/>
          <a:stretch>
            <a:fillRect/>
          </a:stretch>
        </p:blipFill>
        <p:spPr>
          <a:xfrm>
            <a:off x="431203" y="140564"/>
            <a:ext cx="1477496" cy="660157"/>
          </a:xfrm>
          <a:prstGeom prst="rect">
            <a:avLst/>
          </a:prstGeom>
        </p:spPr>
      </p:pic>
      <p:sp>
        <p:nvSpPr>
          <p:cNvPr id="3" name="Rectángulo 2">
            <a:extLst>
              <a:ext uri="{FF2B5EF4-FFF2-40B4-BE49-F238E27FC236}">
                <a16:creationId xmlns:a16="http://schemas.microsoft.com/office/drawing/2014/main" id="{9294030F-829C-6911-E164-4F4FDF56A824}"/>
              </a:ext>
            </a:extLst>
          </p:cNvPr>
          <p:cNvSpPr/>
          <p:nvPr/>
        </p:nvSpPr>
        <p:spPr>
          <a:xfrm>
            <a:off x="2215615" y="185948"/>
            <a:ext cx="5072952" cy="400110"/>
          </a:xfrm>
          <a:prstGeom prst="rect">
            <a:avLst/>
          </a:prstGeom>
        </p:spPr>
        <p:txBody>
          <a:bodyPr wrap="square">
            <a:spAutoFit/>
          </a:bodyPr>
          <a:lstStyle/>
          <a:p>
            <a:r>
              <a:rPr lang="es-ES" sz="1000" dirty="0">
                <a:solidFill>
                  <a:schemeClr val="bg1"/>
                </a:solidFill>
              </a:rPr>
              <a:t>Dirección General de Medio Ambiente</a:t>
            </a:r>
          </a:p>
          <a:p>
            <a:r>
              <a:rPr lang="es-ES" sz="1000" dirty="0">
                <a:solidFill>
                  <a:schemeClr val="bg1"/>
                </a:solidFill>
              </a:rPr>
              <a:t>Consejería de Medio Ambiente, Mar Menor, Universidades e Investigación</a:t>
            </a:r>
            <a:endParaRPr lang="es-ES" sz="1100" dirty="0">
              <a:solidFill>
                <a:schemeClr val="bg1"/>
              </a:solidFill>
            </a:endParaRPr>
          </a:p>
        </p:txBody>
      </p:sp>
    </p:spTree>
    <p:extLst>
      <p:ext uri="{BB962C8B-B14F-4D97-AF65-F5344CB8AC3E}">
        <p14:creationId xmlns:p14="http://schemas.microsoft.com/office/powerpoint/2010/main" val="3345849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76735" y="1217092"/>
            <a:ext cx="10655492" cy="3046988"/>
          </a:xfrm>
          <a:prstGeom prst="rect">
            <a:avLst/>
          </a:prstGeom>
        </p:spPr>
        <p:txBody>
          <a:bodyPr wrap="square">
            <a:spAutoFit/>
          </a:bodyPr>
          <a:lstStyle/>
          <a:p>
            <a:pPr algn="l"/>
            <a:r>
              <a:rPr lang="es-ES" b="1" i="0" dirty="0">
                <a:solidFill>
                  <a:srgbClr val="000000"/>
                </a:solidFill>
                <a:effectLst/>
                <a:latin typeface="verdana" panose="020B0604030504040204" pitchFamily="34" charset="0"/>
              </a:rPr>
              <a:t>Ley 7/2022, de 8 de abril, de residuos y suelos contaminados para una economía circular.</a:t>
            </a:r>
          </a:p>
          <a:p>
            <a:pPr algn="just">
              <a:spcBef>
                <a:spcPts val="1200"/>
              </a:spcBef>
            </a:pPr>
            <a:r>
              <a:rPr lang="es-ES" b="1" u="sng" dirty="0">
                <a:latin typeface="+mj-lt"/>
              </a:rPr>
              <a:t>Artículo 33. Autorización de las operaciones de recogida y tratamiento de residuos</a:t>
            </a:r>
          </a:p>
          <a:p>
            <a:pPr algn="just">
              <a:spcBef>
                <a:spcPts val="1200"/>
              </a:spcBef>
            </a:pPr>
            <a:r>
              <a:rPr lang="es-ES" b="1" dirty="0">
                <a:latin typeface="+mj-lt"/>
              </a:rPr>
              <a:t>2. </a:t>
            </a:r>
            <a:r>
              <a:rPr lang="es-ES" dirty="0">
                <a:latin typeface="+mj-lt"/>
              </a:rPr>
              <a:t>Asimismo, las </a:t>
            </a:r>
            <a:r>
              <a:rPr lang="es-ES" b="1" u="sng" dirty="0">
                <a:latin typeface="+mj-lt"/>
              </a:rPr>
              <a:t>personas físicas o jurídicas </a:t>
            </a:r>
            <a:r>
              <a:rPr lang="es-ES" dirty="0">
                <a:latin typeface="+mj-lt"/>
              </a:rPr>
              <a:t>deberán obtener autorización para realizar operaciones de recogida con carácter profesional y tratamiento de residuos, de conformidad con las operaciones desagregadas incluidas en los anexos II y III.</a:t>
            </a:r>
          </a:p>
          <a:p>
            <a:pPr algn="just">
              <a:spcBef>
                <a:spcPts val="1200"/>
              </a:spcBef>
            </a:pPr>
            <a:r>
              <a:rPr lang="es-ES" dirty="0">
                <a:latin typeface="+mj-lt"/>
              </a:rPr>
              <a:t>Estas autorizaciones serán concedidas por la autoridad competente de la comunidad autónoma donde tengan su domicilio o sede social los solicitantes y serán válidas para todo el territorio español. </a:t>
            </a:r>
          </a:p>
        </p:txBody>
      </p:sp>
      <p:pic>
        <p:nvPicPr>
          <p:cNvPr id="2" name="Imagen 1">
            <a:extLst>
              <a:ext uri="{FF2B5EF4-FFF2-40B4-BE49-F238E27FC236}">
                <a16:creationId xmlns:a16="http://schemas.microsoft.com/office/drawing/2014/main" id="{F8659A2C-06C4-3CAA-4CFA-595EFF2C2DBF}"/>
              </a:ext>
            </a:extLst>
          </p:cNvPr>
          <p:cNvPicPr>
            <a:picLocks noChangeAspect="1"/>
          </p:cNvPicPr>
          <p:nvPr/>
        </p:nvPicPr>
        <p:blipFill>
          <a:blip r:embed="rId2"/>
          <a:stretch>
            <a:fillRect/>
          </a:stretch>
        </p:blipFill>
        <p:spPr>
          <a:xfrm>
            <a:off x="431203" y="140564"/>
            <a:ext cx="1477496" cy="660157"/>
          </a:xfrm>
          <a:prstGeom prst="rect">
            <a:avLst/>
          </a:prstGeom>
        </p:spPr>
      </p:pic>
      <p:sp>
        <p:nvSpPr>
          <p:cNvPr id="3" name="Rectángulo 2">
            <a:extLst>
              <a:ext uri="{FF2B5EF4-FFF2-40B4-BE49-F238E27FC236}">
                <a16:creationId xmlns:a16="http://schemas.microsoft.com/office/drawing/2014/main" id="{10D47466-FBD1-389A-359F-83358FD5439A}"/>
              </a:ext>
            </a:extLst>
          </p:cNvPr>
          <p:cNvSpPr/>
          <p:nvPr/>
        </p:nvSpPr>
        <p:spPr>
          <a:xfrm>
            <a:off x="2215615" y="185948"/>
            <a:ext cx="5072952" cy="400110"/>
          </a:xfrm>
          <a:prstGeom prst="rect">
            <a:avLst/>
          </a:prstGeom>
        </p:spPr>
        <p:txBody>
          <a:bodyPr wrap="square">
            <a:spAutoFit/>
          </a:bodyPr>
          <a:lstStyle/>
          <a:p>
            <a:r>
              <a:rPr lang="es-ES" sz="1000" dirty="0">
                <a:solidFill>
                  <a:schemeClr val="bg1"/>
                </a:solidFill>
              </a:rPr>
              <a:t>Dirección General de Medio Ambiente</a:t>
            </a:r>
          </a:p>
          <a:p>
            <a:r>
              <a:rPr lang="es-ES" sz="1000" dirty="0">
                <a:solidFill>
                  <a:schemeClr val="bg1"/>
                </a:solidFill>
              </a:rPr>
              <a:t>Consejería de Medio Ambiente, Mar Menor, Universidades e Investigación</a:t>
            </a:r>
            <a:endParaRPr lang="es-ES" sz="1100" dirty="0">
              <a:solidFill>
                <a:schemeClr val="bg1"/>
              </a:solidFill>
            </a:endParaRPr>
          </a:p>
        </p:txBody>
      </p:sp>
    </p:spTree>
    <p:extLst>
      <p:ext uri="{BB962C8B-B14F-4D97-AF65-F5344CB8AC3E}">
        <p14:creationId xmlns:p14="http://schemas.microsoft.com/office/powerpoint/2010/main" val="2331370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76735" y="1217092"/>
            <a:ext cx="10655492" cy="4154984"/>
          </a:xfrm>
          <a:prstGeom prst="rect">
            <a:avLst/>
          </a:prstGeom>
        </p:spPr>
        <p:txBody>
          <a:bodyPr wrap="square">
            <a:spAutoFit/>
          </a:bodyPr>
          <a:lstStyle/>
          <a:p>
            <a:pPr algn="l"/>
            <a:r>
              <a:rPr lang="es-ES" b="1" i="0" dirty="0">
                <a:solidFill>
                  <a:srgbClr val="000000"/>
                </a:solidFill>
                <a:effectLst/>
                <a:latin typeface="verdana" panose="020B0604030504040204" pitchFamily="34" charset="0"/>
              </a:rPr>
              <a:t>Ley 7/2022, de 8 de abril, de residuos y suelos contaminados para una economía circular.</a:t>
            </a:r>
          </a:p>
          <a:p>
            <a:pPr algn="just">
              <a:spcBef>
                <a:spcPts val="1200"/>
              </a:spcBef>
            </a:pPr>
            <a:r>
              <a:rPr lang="es-ES" b="1" u="sng" dirty="0">
                <a:latin typeface="+mj-lt"/>
              </a:rPr>
              <a:t>Artículo 33. Autorización de las operaciones de recogida y tratamiento de residuos</a:t>
            </a:r>
          </a:p>
          <a:p>
            <a:pPr algn="just">
              <a:spcBef>
                <a:spcPts val="1200"/>
              </a:spcBef>
            </a:pPr>
            <a:r>
              <a:rPr lang="es-ES" b="1" dirty="0">
                <a:latin typeface="+mj-lt"/>
              </a:rPr>
              <a:t>4. </a:t>
            </a:r>
            <a:r>
              <a:rPr lang="es-ES" dirty="0">
                <a:latin typeface="+mj-lt"/>
              </a:rPr>
              <a:t>La </a:t>
            </a:r>
            <a:r>
              <a:rPr lang="es-ES" b="1" u="sng" dirty="0">
                <a:latin typeface="+mj-lt"/>
              </a:rPr>
              <a:t>persona física o jurídica </a:t>
            </a:r>
            <a:r>
              <a:rPr lang="es-ES" dirty="0">
                <a:latin typeface="+mj-lt"/>
              </a:rPr>
              <a:t>que tenga intención de llevar a cabo una operación de valorización o eliminación de residuos </a:t>
            </a:r>
            <a:r>
              <a:rPr lang="es-ES" b="1" u="sng" dirty="0">
                <a:latin typeface="+mj-lt"/>
              </a:rPr>
              <a:t>sin instalación </a:t>
            </a:r>
            <a:r>
              <a:rPr lang="es-ES" dirty="0">
                <a:latin typeface="+mj-lt"/>
              </a:rPr>
              <a:t>(relleno, tratamiento de los suelos, entre otros) deberá solicitar la autorización contemplada en el apartado 2 y deberá realizar una comunicación previa a la comunidad autónoma donde vaya a realizar la operación.</a:t>
            </a:r>
            <a:r>
              <a:rPr lang="es-ES" u="sng" dirty="0">
                <a:latin typeface="+mj-lt"/>
              </a:rPr>
              <a:t> El contenido de la comunicación será desarrollado reglamentariamente.</a:t>
            </a:r>
          </a:p>
          <a:p>
            <a:pPr algn="just">
              <a:spcBef>
                <a:spcPts val="1200"/>
              </a:spcBef>
            </a:pPr>
            <a:r>
              <a:rPr lang="es-ES" b="1" dirty="0">
                <a:latin typeface="+mj-lt"/>
              </a:rPr>
              <a:t>5. </a:t>
            </a:r>
            <a:r>
              <a:rPr lang="es-ES" dirty="0">
                <a:latin typeface="+mj-lt"/>
              </a:rPr>
              <a:t>Las </a:t>
            </a:r>
            <a:r>
              <a:rPr lang="es-ES" b="1" u="sng" dirty="0">
                <a:latin typeface="+mj-lt"/>
              </a:rPr>
              <a:t>instalaciones móviles de tratamiento de residuos</a:t>
            </a:r>
            <a:r>
              <a:rPr lang="es-ES" dirty="0">
                <a:latin typeface="+mj-lt"/>
              </a:rPr>
              <a:t> serán autorizadas por la comunidad autónoma donde tenga la sede social la persona física o jurídica propietaria de dichas instalaciones. El gestor que opere dicha instalación deberá realizar una comunicación previa en cada comunidad autónoma donde vaya a realizarse la operación de tratamiento de residuos.</a:t>
            </a:r>
          </a:p>
        </p:txBody>
      </p:sp>
      <p:pic>
        <p:nvPicPr>
          <p:cNvPr id="2" name="Imagen 1">
            <a:extLst>
              <a:ext uri="{FF2B5EF4-FFF2-40B4-BE49-F238E27FC236}">
                <a16:creationId xmlns:a16="http://schemas.microsoft.com/office/drawing/2014/main" id="{516CF5F5-6CC7-4165-4B84-B7F1CFA46CFE}"/>
              </a:ext>
            </a:extLst>
          </p:cNvPr>
          <p:cNvPicPr>
            <a:picLocks noChangeAspect="1"/>
          </p:cNvPicPr>
          <p:nvPr/>
        </p:nvPicPr>
        <p:blipFill>
          <a:blip r:embed="rId2"/>
          <a:stretch>
            <a:fillRect/>
          </a:stretch>
        </p:blipFill>
        <p:spPr>
          <a:xfrm>
            <a:off x="431203" y="140564"/>
            <a:ext cx="1477496" cy="660157"/>
          </a:xfrm>
          <a:prstGeom prst="rect">
            <a:avLst/>
          </a:prstGeom>
        </p:spPr>
      </p:pic>
      <p:sp>
        <p:nvSpPr>
          <p:cNvPr id="3" name="Rectángulo 2">
            <a:extLst>
              <a:ext uri="{FF2B5EF4-FFF2-40B4-BE49-F238E27FC236}">
                <a16:creationId xmlns:a16="http://schemas.microsoft.com/office/drawing/2014/main" id="{D8B0127A-100F-7F23-FDB1-97D07F022A43}"/>
              </a:ext>
            </a:extLst>
          </p:cNvPr>
          <p:cNvSpPr/>
          <p:nvPr/>
        </p:nvSpPr>
        <p:spPr>
          <a:xfrm>
            <a:off x="2215615" y="185948"/>
            <a:ext cx="5072952" cy="400110"/>
          </a:xfrm>
          <a:prstGeom prst="rect">
            <a:avLst/>
          </a:prstGeom>
        </p:spPr>
        <p:txBody>
          <a:bodyPr wrap="square">
            <a:spAutoFit/>
          </a:bodyPr>
          <a:lstStyle/>
          <a:p>
            <a:r>
              <a:rPr lang="es-ES" sz="1000" dirty="0">
                <a:solidFill>
                  <a:schemeClr val="bg1"/>
                </a:solidFill>
              </a:rPr>
              <a:t>Dirección General de Medio Ambiente</a:t>
            </a:r>
          </a:p>
          <a:p>
            <a:r>
              <a:rPr lang="es-ES" sz="1000" dirty="0">
                <a:solidFill>
                  <a:schemeClr val="bg1"/>
                </a:solidFill>
              </a:rPr>
              <a:t>Consejería de Medio Ambiente, Mar Menor, Universidades e Investigación</a:t>
            </a:r>
            <a:endParaRPr lang="es-ES" sz="1100" dirty="0">
              <a:solidFill>
                <a:schemeClr val="bg1"/>
              </a:solidFill>
            </a:endParaRPr>
          </a:p>
        </p:txBody>
      </p:sp>
    </p:spTree>
    <p:extLst>
      <p:ext uri="{BB962C8B-B14F-4D97-AF65-F5344CB8AC3E}">
        <p14:creationId xmlns:p14="http://schemas.microsoft.com/office/powerpoint/2010/main" val="1337091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676735" y="1217092"/>
            <a:ext cx="10655492" cy="3200876"/>
          </a:xfrm>
          <a:prstGeom prst="rect">
            <a:avLst/>
          </a:prstGeom>
        </p:spPr>
        <p:txBody>
          <a:bodyPr wrap="square">
            <a:spAutoFit/>
          </a:bodyPr>
          <a:lstStyle/>
          <a:p>
            <a:pPr algn="l"/>
            <a:r>
              <a:rPr lang="es-ES" b="1" i="0" dirty="0">
                <a:solidFill>
                  <a:srgbClr val="000000"/>
                </a:solidFill>
                <a:effectLst/>
                <a:latin typeface="verdana" panose="020B0604030504040204" pitchFamily="34" charset="0"/>
              </a:rPr>
              <a:t>Ley 7/2022, de 8 de abril, de residuos y suelos contaminados para una economía circular.</a:t>
            </a:r>
          </a:p>
          <a:p>
            <a:pPr algn="just">
              <a:spcBef>
                <a:spcPts val="1200"/>
              </a:spcBef>
            </a:pPr>
            <a:r>
              <a:rPr lang="es-ES" b="1" u="sng" dirty="0">
                <a:latin typeface="+mj-lt"/>
              </a:rPr>
              <a:t>Artículo 33. Autorización de las operaciones de recogida y tratamiento de residuos</a:t>
            </a:r>
          </a:p>
          <a:p>
            <a:pPr algn="just">
              <a:spcBef>
                <a:spcPts val="1200"/>
              </a:spcBef>
            </a:pPr>
            <a:endParaRPr lang="es-ES" dirty="0">
              <a:latin typeface="+mj-lt"/>
            </a:endParaRPr>
          </a:p>
          <a:p>
            <a:pPr algn="just">
              <a:spcBef>
                <a:spcPts val="1200"/>
              </a:spcBef>
            </a:pPr>
            <a:r>
              <a:rPr lang="es-ES" dirty="0">
                <a:latin typeface="+mj-lt"/>
              </a:rPr>
              <a:t>La autorización prevista en el </a:t>
            </a:r>
            <a:r>
              <a:rPr lang="es-ES" b="1" dirty="0">
                <a:latin typeface="+mj-lt"/>
              </a:rPr>
              <a:t>apartado 1 </a:t>
            </a:r>
            <a:r>
              <a:rPr lang="es-ES" dirty="0">
                <a:latin typeface="+mj-lt"/>
              </a:rPr>
              <a:t>para las </a:t>
            </a:r>
            <a:r>
              <a:rPr lang="es-ES" b="1" u="sng" dirty="0">
                <a:latin typeface="+mj-lt"/>
              </a:rPr>
              <a:t>instalaciones de tratamiento de residuos </a:t>
            </a:r>
            <a:r>
              <a:rPr lang="es-ES" dirty="0">
                <a:latin typeface="+mj-lt"/>
              </a:rPr>
              <a:t>quedará incorporada en la autorización ambiental integrada concedida conforme al Real Decreto Legislativo 1/2016, de 16 de diciembre, por el que se aprueba el texto refundido de la Ley de prevención y control integrados de la contaminación.</a:t>
            </a:r>
          </a:p>
          <a:p>
            <a:pPr algn="just">
              <a:spcBef>
                <a:spcPts val="1200"/>
              </a:spcBef>
            </a:pPr>
            <a:endParaRPr lang="es-ES" dirty="0">
              <a:latin typeface="+mj-lt"/>
            </a:endParaRPr>
          </a:p>
        </p:txBody>
      </p:sp>
      <p:pic>
        <p:nvPicPr>
          <p:cNvPr id="2" name="Imagen 1">
            <a:extLst>
              <a:ext uri="{FF2B5EF4-FFF2-40B4-BE49-F238E27FC236}">
                <a16:creationId xmlns:a16="http://schemas.microsoft.com/office/drawing/2014/main" id="{516CF5F5-6CC7-4165-4B84-B7F1CFA46CFE}"/>
              </a:ext>
            </a:extLst>
          </p:cNvPr>
          <p:cNvPicPr>
            <a:picLocks noChangeAspect="1"/>
          </p:cNvPicPr>
          <p:nvPr/>
        </p:nvPicPr>
        <p:blipFill>
          <a:blip r:embed="rId2"/>
          <a:stretch>
            <a:fillRect/>
          </a:stretch>
        </p:blipFill>
        <p:spPr>
          <a:xfrm>
            <a:off x="431203" y="140564"/>
            <a:ext cx="1477496" cy="660157"/>
          </a:xfrm>
          <a:prstGeom prst="rect">
            <a:avLst/>
          </a:prstGeom>
        </p:spPr>
      </p:pic>
      <p:sp>
        <p:nvSpPr>
          <p:cNvPr id="3" name="Rectángulo 2">
            <a:extLst>
              <a:ext uri="{FF2B5EF4-FFF2-40B4-BE49-F238E27FC236}">
                <a16:creationId xmlns:a16="http://schemas.microsoft.com/office/drawing/2014/main" id="{D8B0127A-100F-7F23-FDB1-97D07F022A43}"/>
              </a:ext>
            </a:extLst>
          </p:cNvPr>
          <p:cNvSpPr/>
          <p:nvPr/>
        </p:nvSpPr>
        <p:spPr>
          <a:xfrm>
            <a:off x="2215615" y="185948"/>
            <a:ext cx="5072952" cy="400110"/>
          </a:xfrm>
          <a:prstGeom prst="rect">
            <a:avLst/>
          </a:prstGeom>
        </p:spPr>
        <p:txBody>
          <a:bodyPr wrap="square">
            <a:spAutoFit/>
          </a:bodyPr>
          <a:lstStyle/>
          <a:p>
            <a:r>
              <a:rPr lang="es-ES" sz="1000" dirty="0">
                <a:solidFill>
                  <a:schemeClr val="bg1"/>
                </a:solidFill>
              </a:rPr>
              <a:t>Dirección General de Medio Ambiente</a:t>
            </a:r>
          </a:p>
          <a:p>
            <a:r>
              <a:rPr lang="es-ES" sz="1000" dirty="0">
                <a:solidFill>
                  <a:schemeClr val="bg1"/>
                </a:solidFill>
              </a:rPr>
              <a:t>Consejería de Medio Ambiente, Mar Menor, Universidades e Investigación</a:t>
            </a:r>
            <a:endParaRPr lang="es-ES" sz="1100" dirty="0">
              <a:solidFill>
                <a:schemeClr val="bg1"/>
              </a:solidFill>
            </a:endParaRPr>
          </a:p>
        </p:txBody>
      </p:sp>
    </p:spTree>
    <p:extLst>
      <p:ext uri="{BB962C8B-B14F-4D97-AF65-F5344CB8AC3E}">
        <p14:creationId xmlns:p14="http://schemas.microsoft.com/office/powerpoint/2010/main" val="77813765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ecto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Presentación1">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F49100"/>
    </a:hlink>
    <a:folHlink>
      <a:srgbClr val="85DFD0"/>
    </a:folHlink>
  </a:clrScheme>
</a:themeOverride>
</file>

<file path=ppt/theme/themeOverride10.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3.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4.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5.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6.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7.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2.xml><?xml version="1.0" encoding="utf-8"?>
<a:themeOverride xmlns:a="http://schemas.openxmlformats.org/drawingml/2006/main">
  <a:clrScheme name="">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F49100"/>
    </a:hlink>
    <a:folHlink>
      <a:srgbClr val="85DFD0"/>
    </a:folHlink>
  </a:clrScheme>
</a:themeOverride>
</file>

<file path=ppt/theme/themeOverride3.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4.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5.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6.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7.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8.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9.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1170</TotalTime>
  <Words>2926</Words>
  <Application>Microsoft Office PowerPoint</Application>
  <PresentationFormat>Panorámica</PresentationFormat>
  <Paragraphs>182</Paragraphs>
  <Slides>31</Slides>
  <Notes>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31</vt:i4>
      </vt:variant>
    </vt:vector>
  </HeadingPairs>
  <TitlesOfParts>
    <vt:vector size="41" baseType="lpstr">
      <vt:lpstr>Arial</vt:lpstr>
      <vt:lpstr>Arimo</vt:lpstr>
      <vt:lpstr>Calibri</vt:lpstr>
      <vt:lpstr>Century Gothic</vt:lpstr>
      <vt:lpstr>Constantia</vt:lpstr>
      <vt:lpstr>verdana</vt:lpstr>
      <vt:lpstr>Wingdings 2</vt:lpstr>
      <vt:lpstr>Wingdings 3</vt:lpstr>
      <vt:lpstr>Sector</vt:lpstr>
      <vt:lpstr>Presentación1</vt:lpstr>
      <vt:lpstr>NORMATIVA DE RESIDUOS Y RESIDUOS DE ENVASES PARA UNA ECONOMÍA CIRCULAR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Periodo de revisión y actualización de AAIs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IBERNON FERNANDEZ, JORGE</cp:lastModifiedBy>
  <cp:revision>82</cp:revision>
  <cp:lastPrinted>2022-11-23T18:57:06Z</cp:lastPrinted>
  <dcterms:created xsi:type="dcterms:W3CDTF">2021-04-15T17:49:24Z</dcterms:created>
  <dcterms:modified xsi:type="dcterms:W3CDTF">2023-03-26T17:45:49Z</dcterms:modified>
</cp:coreProperties>
</file>