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4" r:id="rId2"/>
    <p:sldId id="345" r:id="rId3"/>
    <p:sldId id="424" r:id="rId4"/>
    <p:sldId id="423" r:id="rId5"/>
    <p:sldId id="428" r:id="rId6"/>
    <p:sldId id="425" r:id="rId7"/>
    <p:sldId id="426" r:id="rId8"/>
    <p:sldId id="429" r:id="rId9"/>
    <p:sldId id="430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344" r:id="rId19"/>
  </p:sldIdLst>
  <p:sldSz cx="6858000" cy="5143500"/>
  <p:notesSz cx="6735763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1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3E3"/>
    <a:srgbClr val="1F88A9"/>
    <a:srgbClr val="CF453A"/>
    <a:srgbClr val="86B54F"/>
    <a:srgbClr val="E2E2E2"/>
    <a:srgbClr val="1E86A6"/>
    <a:srgbClr val="155E75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7487" autoAdjust="0"/>
  </p:normalViewPr>
  <p:slideViewPr>
    <p:cSldViewPr>
      <p:cViewPr varScale="1">
        <p:scale>
          <a:sx n="90" d="100"/>
          <a:sy n="90" d="100"/>
        </p:scale>
        <p:origin x="636" y="78"/>
      </p:cViewPr>
      <p:guideLst>
        <p:guide orient="horz" pos="577"/>
        <p:guide pos="1020"/>
      </p:guideLst>
    </p:cSldViewPr>
  </p:slideViewPr>
  <p:outlineViewPr>
    <p:cViewPr>
      <p:scale>
        <a:sx n="33" d="100"/>
        <a:sy n="33" d="100"/>
      </p:scale>
      <p:origin x="0" y="10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notesViewPr>
    <p:cSldViewPr>
      <p:cViewPr varScale="1">
        <p:scale>
          <a:sx n="59" d="100"/>
          <a:sy n="59" d="100"/>
        </p:scale>
        <p:origin x="-276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0FA750-0F11-4C3B-A9CD-14E6AF546129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F225E9-7645-4B9B-9BAA-237B9105540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122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D2CA3B-F247-4FDE-A743-48F54472259F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390201-DCBE-417D-A645-E1FAFFF4A06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578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90201-DCBE-417D-A645-E1FAFFF4A06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94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90201-DCBE-417D-A645-E1FAFFF4A06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5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12"/>
          <p:cNvSpPr/>
          <p:nvPr userDrawn="1"/>
        </p:nvSpPr>
        <p:spPr>
          <a:xfrm rot="2700000" flipH="1">
            <a:off x="176412" y="349450"/>
            <a:ext cx="141287" cy="105965"/>
          </a:xfrm>
          <a:prstGeom prst="halfFrame">
            <a:avLst>
              <a:gd name="adj1" fmla="val 11439"/>
              <a:gd name="adj2" fmla="val 1157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" name="Straight Connector 17"/>
          <p:cNvCxnSpPr/>
          <p:nvPr userDrawn="1"/>
        </p:nvCxnSpPr>
        <p:spPr>
          <a:xfrm>
            <a:off x="321469" y="4832350"/>
            <a:ext cx="6185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 userDrawn="1"/>
        </p:nvCxnSpPr>
        <p:spPr>
          <a:xfrm>
            <a:off x="321469" y="5105400"/>
            <a:ext cx="6185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34000"/>
            <a:ext cx="4517100" cy="349200"/>
          </a:xfrm>
        </p:spPr>
        <p:txBody>
          <a:bodyPr>
            <a:no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fr-FR" sz="1200" b="0" kern="1200" dirty="0">
                <a:solidFill>
                  <a:srgbClr val="5FC3E3"/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Haga clic para modificar el estilo de título del patrón</a:t>
            </a:r>
            <a:endParaRPr lang="fr-F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1469" y="4833939"/>
            <a:ext cx="7310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1719" y="4833939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7685" y="4827589"/>
            <a:ext cx="28217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6EFB21-D874-4AFD-AD16-3B6379A39A7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9961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1" y="2512532"/>
            <a:ext cx="5998397" cy="788825"/>
          </a:xfrm>
        </p:spPr>
        <p:txBody>
          <a:bodyPr anchor="t">
            <a:no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fr-FR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fr-FR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idx="1"/>
          </p:nvPr>
        </p:nvSpPr>
        <p:spPr>
          <a:xfrm>
            <a:off x="406003" y="3343277"/>
            <a:ext cx="5993327" cy="290863"/>
          </a:xfr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1125" kern="1200" dirty="0" smtClean="0">
                <a:solidFill>
                  <a:schemeClr val="bg1"/>
                </a:solidFill>
                <a:latin typeface="TradeGothic" pitchFamily="34" charset="0"/>
                <a:ea typeface="Open Sans" pitchFamily="34" charset="0"/>
                <a:cs typeface="Open Sans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786218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21"/>
          <p:cNvSpPr/>
          <p:nvPr userDrawn="1"/>
        </p:nvSpPr>
        <p:spPr>
          <a:xfrm rot="2700000" flipH="1">
            <a:off x="176412" y="349450"/>
            <a:ext cx="141287" cy="105965"/>
          </a:xfrm>
          <a:prstGeom prst="halfFrame">
            <a:avLst>
              <a:gd name="adj1" fmla="val 11439"/>
              <a:gd name="adj2" fmla="val 1157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Straight Connector 25"/>
          <p:cNvCxnSpPr/>
          <p:nvPr userDrawn="1"/>
        </p:nvCxnSpPr>
        <p:spPr>
          <a:xfrm>
            <a:off x="321469" y="4832350"/>
            <a:ext cx="6185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6"/>
          <p:cNvCxnSpPr/>
          <p:nvPr userDrawn="1"/>
        </p:nvCxnSpPr>
        <p:spPr>
          <a:xfrm>
            <a:off x="321469" y="5105400"/>
            <a:ext cx="6185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 marL="0" indent="0">
              <a:buNone/>
              <a:def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 marL="0" indent="0">
              <a:buNone/>
              <a:def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71475" y="234000"/>
            <a:ext cx="4517100" cy="349200"/>
          </a:xfrm>
        </p:spPr>
        <p:txBody>
          <a:bodyPr>
            <a:noAutofit/>
          </a:bodyPr>
          <a:lstStyle>
            <a:lvl1pPr algn="l">
              <a:defRPr lang="fr-FR" sz="1200" b="0" kern="1200" dirty="0" smtClean="0">
                <a:solidFill>
                  <a:srgbClr val="5FC3E3"/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Haga clic para modificar el estilo de título del patrón</a:t>
            </a:r>
            <a:endParaRPr lang="fr-F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1469" y="4833939"/>
            <a:ext cx="7310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1719" y="4833939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7685" y="4827589"/>
            <a:ext cx="28217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92CDD5-9D07-43A8-8D24-4021AF1BAA7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0213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11"/>
          <p:cNvSpPr/>
          <p:nvPr userDrawn="1"/>
        </p:nvSpPr>
        <p:spPr>
          <a:xfrm rot="2700000" flipH="1">
            <a:off x="176412" y="349450"/>
            <a:ext cx="141287" cy="105965"/>
          </a:xfrm>
          <a:prstGeom prst="halfFrame">
            <a:avLst>
              <a:gd name="adj1" fmla="val 11439"/>
              <a:gd name="adj2" fmla="val 1157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8" name="Straight Connector 15"/>
          <p:cNvCxnSpPr/>
          <p:nvPr userDrawn="1"/>
        </p:nvCxnSpPr>
        <p:spPr>
          <a:xfrm>
            <a:off x="321469" y="4832350"/>
            <a:ext cx="6185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6"/>
          <p:cNvCxnSpPr/>
          <p:nvPr userDrawn="1"/>
        </p:nvCxnSpPr>
        <p:spPr>
          <a:xfrm>
            <a:off x="321469" y="5105400"/>
            <a:ext cx="6185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00" y="234000"/>
            <a:ext cx="4517100" cy="349200"/>
          </a:xfrm>
        </p:spPr>
        <p:txBody>
          <a:bodyPr>
            <a:noAutofit/>
          </a:bodyPr>
          <a:lstStyle>
            <a:lvl1pPr algn="l">
              <a:defRPr lang="fr-FR" sz="1200" b="0" kern="1200" dirty="0">
                <a:solidFill>
                  <a:srgbClr val="5FC3E3"/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Haga clic para modificar el estilo de título del patrón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>
            <a:normAutofit/>
          </a:bodyPr>
          <a:lstStyle>
            <a:lvl1pPr marL="0" indent="0">
              <a:buNone/>
              <a:defRPr sz="1350" b="0">
                <a:latin typeface="Museo 300" pitchFamily="50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95704"/>
            <a:ext cx="3030141" cy="2822508"/>
          </a:xfrm>
        </p:spPr>
        <p:txBody>
          <a:bodyPr/>
          <a:lstStyle>
            <a:lvl1pPr marL="0" indent="0">
              <a:buNone/>
              <a:def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4" y="1151335"/>
            <a:ext cx="3031331" cy="479822"/>
          </a:xfrm>
        </p:spPr>
        <p:txBody>
          <a:bodyPr anchor="b">
            <a:normAutofit/>
          </a:bodyPr>
          <a:lstStyle>
            <a:lvl1pPr marL="0" indent="0">
              <a:buNone/>
              <a:defRPr sz="1350" b="0">
                <a:latin typeface="Museo 300" pitchFamily="50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4" y="1695704"/>
            <a:ext cx="3031331" cy="2822508"/>
          </a:xfrm>
        </p:spPr>
        <p:txBody>
          <a:bodyPr/>
          <a:lstStyle>
            <a:lvl1pPr marL="0" indent="0">
              <a:buNone/>
              <a:def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21469" y="4833939"/>
            <a:ext cx="7310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1719" y="4833939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7685" y="4827589"/>
            <a:ext cx="28217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E11E03-B249-415C-8890-15BA277A301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54751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8"/>
          <p:cNvSpPr/>
          <p:nvPr userDrawn="1"/>
        </p:nvSpPr>
        <p:spPr>
          <a:xfrm rot="2700000" flipH="1">
            <a:off x="176412" y="349450"/>
            <a:ext cx="141287" cy="105965"/>
          </a:xfrm>
          <a:prstGeom prst="halfFrame">
            <a:avLst>
              <a:gd name="adj1" fmla="val 11439"/>
              <a:gd name="adj2" fmla="val 1157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" name="Straight Connector 12"/>
          <p:cNvCxnSpPr/>
          <p:nvPr userDrawn="1"/>
        </p:nvCxnSpPr>
        <p:spPr>
          <a:xfrm>
            <a:off x="321469" y="4832350"/>
            <a:ext cx="6185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>
            <a:off x="321469" y="5105400"/>
            <a:ext cx="6185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72600" y="234000"/>
            <a:ext cx="4698000" cy="349200"/>
          </a:xfrm>
        </p:spPr>
        <p:txBody>
          <a:bodyPr>
            <a:noAutofit/>
          </a:bodyPr>
          <a:lstStyle>
            <a:lvl1pPr algn="l">
              <a:defRPr lang="fr-FR" sz="1200" b="0" kern="1200" dirty="0">
                <a:solidFill>
                  <a:srgbClr val="5FC3E3"/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Haga clic para modificar el estilo de título del patrón</a:t>
            </a:r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1469" y="4833939"/>
            <a:ext cx="7310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1719" y="4833939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7685" y="4827589"/>
            <a:ext cx="28217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7554A4-116F-4F03-9351-8ECC7DF0843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0020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55213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7"/>
          <p:cNvSpPr/>
          <p:nvPr userDrawn="1"/>
        </p:nvSpPr>
        <p:spPr>
          <a:xfrm rot="2700000" flipH="1">
            <a:off x="1164432" y="3770511"/>
            <a:ext cx="142875" cy="105966"/>
          </a:xfrm>
          <a:prstGeom prst="halfFrame">
            <a:avLst>
              <a:gd name="adj1" fmla="val 11439"/>
              <a:gd name="adj2" fmla="val 1157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321469" y="4832350"/>
            <a:ext cx="6185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"/>
          <p:cNvCxnSpPr/>
          <p:nvPr userDrawn="1"/>
        </p:nvCxnSpPr>
        <p:spPr>
          <a:xfrm>
            <a:off x="321469" y="5105400"/>
            <a:ext cx="6185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589693"/>
            <a:ext cx="4114800" cy="425054"/>
          </a:xfrm>
        </p:spPr>
        <p:txBody>
          <a:bodyPr anchor="b">
            <a:normAutofit/>
          </a:bodyPr>
          <a:lstStyle>
            <a:lvl1pPr algn="l">
              <a:defRPr sz="1200" b="0">
                <a:solidFill>
                  <a:srgbClr val="5FC3E3"/>
                </a:solidFill>
                <a:latin typeface="Museo 300" pitchFamily="50" charset="0"/>
              </a:defRPr>
            </a:lvl1pPr>
          </a:lstStyle>
          <a:p>
            <a:r>
              <a:rPr lang="en-US" dirty="0" smtClean="0"/>
              <a:t>Haga clic para modificar el estilo de título del patrón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7"/>
            <a:ext cx="4114800" cy="603647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1469" y="4833939"/>
            <a:ext cx="7310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1719" y="4833939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7685" y="4827589"/>
            <a:ext cx="28217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565D22-5017-446D-A276-DD53E9FF509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90079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21211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6375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Click to edit Master title style</a:t>
            </a:r>
            <a:endParaRPr lang="fr-FR" altLang="es-ES_trad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Click to edit Master text styles</a:t>
            </a:r>
          </a:p>
          <a:p>
            <a:pPr lvl="1"/>
            <a:r>
              <a:rPr lang="en-US" altLang="es-ES_tradnl" smtClean="0"/>
              <a:t>Second level</a:t>
            </a:r>
          </a:p>
          <a:p>
            <a:pPr lvl="2"/>
            <a:r>
              <a:rPr lang="en-US" altLang="es-ES_tradnl" smtClean="0"/>
              <a:t>Third level</a:t>
            </a:r>
          </a:p>
          <a:p>
            <a:pPr lvl="3"/>
            <a:r>
              <a:rPr lang="en-US" altLang="es-ES_tradnl" smtClean="0"/>
              <a:t>Fourth level</a:t>
            </a:r>
          </a:p>
          <a:p>
            <a:pPr lvl="4"/>
            <a:r>
              <a:rPr lang="en-US" altLang="es-ES_tradnl" smtClean="0"/>
              <a:t>Fifth level</a:t>
            </a:r>
            <a:endParaRPr lang="fr-FR" altLang="es-ES_tradnl" smtClean="0"/>
          </a:p>
        </p:txBody>
      </p:sp>
      <p:grpSp>
        <p:nvGrpSpPr>
          <p:cNvPr id="1028" name="Group 3"/>
          <p:cNvGrpSpPr>
            <a:grpSpLocks/>
          </p:cNvGrpSpPr>
          <p:nvPr userDrawn="1"/>
        </p:nvGrpSpPr>
        <p:grpSpPr bwMode="auto">
          <a:xfrm>
            <a:off x="-8335" y="4814888"/>
            <a:ext cx="227410" cy="304800"/>
            <a:chOff x="-11906" y="4815168"/>
            <a:chExt cx="303293" cy="304478"/>
          </a:xfrm>
        </p:grpSpPr>
        <p:sp>
          <p:nvSpPr>
            <p:cNvPr id="5" name="Round Same Side Corner Rectangle 4"/>
            <p:cNvSpPr/>
            <p:nvPr userDrawn="1"/>
          </p:nvSpPr>
          <p:spPr>
            <a:xfrm rot="5400000">
              <a:off x="-12498" y="4815760"/>
              <a:ext cx="304478" cy="303293"/>
            </a:xfrm>
            <a:prstGeom prst="round2SameRect">
              <a:avLst>
                <a:gd name="adj1" fmla="val 9226"/>
                <a:gd name="adj2" fmla="val 0"/>
              </a:avLst>
            </a:prstGeom>
            <a:solidFill>
              <a:srgbClr val="5FC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" name="Half Frame 5"/>
            <p:cNvSpPr/>
            <p:nvPr userDrawn="1"/>
          </p:nvSpPr>
          <p:spPr>
            <a:xfrm rot="18900000">
              <a:off x="104013" y="4892873"/>
              <a:ext cx="150853" cy="149067"/>
            </a:xfrm>
            <a:prstGeom prst="halfFrame">
              <a:avLst>
                <a:gd name="adj1" fmla="val 11439"/>
                <a:gd name="adj2" fmla="val 1063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hlinkClick r:id="" action="ppaction://hlinkshowjump?jump=previousslide"/>
            </p:cNvPr>
            <p:cNvSpPr/>
            <p:nvPr userDrawn="1"/>
          </p:nvSpPr>
          <p:spPr>
            <a:xfrm flipH="1">
              <a:off x="-5554" y="4819925"/>
              <a:ext cx="293765" cy="299721"/>
            </a:xfrm>
            <a:prstGeom prst="rect">
              <a:avLst/>
            </a:prstGeom>
            <a:solidFill>
              <a:srgbClr val="5795D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1029" name="Group 7"/>
          <p:cNvGrpSpPr>
            <a:grpSpLocks/>
          </p:cNvGrpSpPr>
          <p:nvPr userDrawn="1"/>
        </p:nvGrpSpPr>
        <p:grpSpPr bwMode="auto">
          <a:xfrm>
            <a:off x="6630591" y="4814888"/>
            <a:ext cx="227409" cy="304800"/>
            <a:chOff x="8840706" y="4815168"/>
            <a:chExt cx="303293" cy="304478"/>
          </a:xfrm>
        </p:grpSpPr>
        <p:sp>
          <p:nvSpPr>
            <p:cNvPr id="9" name="Round Same Side Corner Rectangle 8"/>
            <p:cNvSpPr/>
            <p:nvPr userDrawn="1"/>
          </p:nvSpPr>
          <p:spPr>
            <a:xfrm rot="16200000" flipH="1">
              <a:off x="8840114" y="4815760"/>
              <a:ext cx="304478" cy="303293"/>
            </a:xfrm>
            <a:prstGeom prst="round2SameRect">
              <a:avLst>
                <a:gd name="adj1" fmla="val 9226"/>
                <a:gd name="adj2" fmla="val 0"/>
              </a:avLst>
            </a:prstGeom>
            <a:solidFill>
              <a:srgbClr val="5FC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Half Frame 9"/>
            <p:cNvSpPr/>
            <p:nvPr userDrawn="1"/>
          </p:nvSpPr>
          <p:spPr>
            <a:xfrm rot="2700000" flipH="1">
              <a:off x="8877228" y="4892873"/>
              <a:ext cx="150853" cy="149067"/>
            </a:xfrm>
            <a:prstGeom prst="halfFrame">
              <a:avLst>
                <a:gd name="adj1" fmla="val 11439"/>
                <a:gd name="adj2" fmla="val 1063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hlinkClick r:id="" action="ppaction://hlinkshowjump?jump=nextslide"/>
            </p:cNvPr>
            <p:cNvSpPr/>
            <p:nvPr userDrawn="1"/>
          </p:nvSpPr>
          <p:spPr>
            <a:xfrm>
              <a:off x="8843882" y="4819925"/>
              <a:ext cx="293765" cy="299721"/>
            </a:xfrm>
            <a:prstGeom prst="rect">
              <a:avLst/>
            </a:prstGeom>
            <a:solidFill>
              <a:srgbClr val="5795D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9" r:id="rId3"/>
    <p:sldLayoutId id="2147483660" r:id="rId4"/>
    <p:sldLayoutId id="2147483661" r:id="rId5"/>
    <p:sldLayoutId id="2147483656" r:id="rId6"/>
    <p:sldLayoutId id="2147483662" r:id="rId7"/>
    <p:sldLayoutId id="2147483657" r:id="rId8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tt.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culadoranitrogeno.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rlos-pineda.maps.arcgis.com/apps/webappviewer/index.html?id=fbb82d13bad54dc784eecef8c33cac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2" name="Picture 34" descr="IMG_20160516_125139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6" y="0"/>
            <a:ext cx="6856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1541288"/>
            <a:ext cx="7019925" cy="1174478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16632" y="3579863"/>
            <a:ext cx="1188244" cy="1584176"/>
            <a:chOff x="395536" y="165648"/>
            <a:chExt cx="1677363" cy="3339706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95536" y="165648"/>
              <a:ext cx="1677363" cy="3339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fr-FR">
                <a:solidFill>
                  <a:schemeClr val="bg1"/>
                </a:solidFill>
                <a:latin typeface="Sansation" pitchFamily="2" charset="0"/>
                <a:ea typeface="+mj-ea"/>
                <a:cs typeface="+mj-cs"/>
              </a:endParaRPr>
            </a:p>
          </p:txBody>
        </p:sp>
        <p:sp>
          <p:nvSpPr>
            <p:cNvPr id="12310" name="Title 6"/>
            <p:cNvSpPr txBox="1">
              <a:spLocks/>
            </p:cNvSpPr>
            <p:nvPr/>
          </p:nvSpPr>
          <p:spPr bwMode="auto">
            <a:xfrm>
              <a:off x="471780" y="1133180"/>
              <a:ext cx="1601119" cy="30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s-ES" altLang="es-ES_tradnl" sz="750">
                <a:solidFill>
                  <a:schemeClr val="bg1"/>
                </a:solidFill>
                <a:latin typeface="Open Sans" pitchFamily="34" charset="0"/>
                <a:cs typeface="Open Sans" pitchFamily="34" charset="0"/>
              </a:endParaRPr>
            </a:p>
          </p:txBody>
        </p:sp>
        <p:sp>
          <p:nvSpPr>
            <p:cNvPr id="12311" name="Title 6"/>
            <p:cNvSpPr txBox="1">
              <a:spLocks/>
            </p:cNvSpPr>
            <p:nvPr/>
          </p:nvSpPr>
          <p:spPr bwMode="auto">
            <a:xfrm>
              <a:off x="711881" y="722643"/>
              <a:ext cx="1284774" cy="35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es-ES_tradnl" sz="2100" dirty="0" smtClean="0">
                  <a:solidFill>
                    <a:schemeClr val="bg1"/>
                  </a:solidFill>
                  <a:latin typeface="Museo 300"/>
                </a:rPr>
                <a:t>2019</a:t>
              </a:r>
              <a:endParaRPr lang="fr-FR" altLang="es-ES_tradnl" sz="2100" dirty="0">
                <a:solidFill>
                  <a:schemeClr val="bg1"/>
                </a:solidFill>
                <a:latin typeface="Museo 30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6938" y="4490143"/>
            <a:ext cx="12554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s-ES_tradnl" sz="1050" b="1">
                <a:solidFill>
                  <a:schemeClr val="bg1"/>
                </a:solidFill>
                <a:latin typeface="TradeGothic"/>
                <a:cs typeface="Open Sans" pitchFamily="34" charset="0"/>
              </a:rPr>
              <a:t>PRESENTACIÓN</a:t>
            </a:r>
            <a:endParaRPr lang="fr-FR" altLang="es-ES_tradnl" sz="1050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47994" y="105154"/>
            <a:ext cx="7019926" cy="954428"/>
            <a:chOff x="-108521" y="1844658"/>
            <a:chExt cx="9361041" cy="3317711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1" y="1844658"/>
              <a:ext cx="748295" cy="3317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4" name="Title 3"/>
          <p:cNvSpPr>
            <a:spLocks/>
          </p:cNvSpPr>
          <p:nvPr/>
        </p:nvSpPr>
        <p:spPr bwMode="auto">
          <a:xfrm>
            <a:off x="513160" y="1594867"/>
            <a:ext cx="5998369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s-ES_tradnl" sz="2400" b="1" dirty="0" err="1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Programa</a:t>
            </a:r>
            <a:r>
              <a:rPr lang="fr-FR" altLang="es-ES_tradnl" sz="2400" b="1" dirty="0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 de </a:t>
            </a:r>
            <a:r>
              <a:rPr lang="fr-FR" altLang="es-ES_tradnl" sz="2400" b="1" dirty="0" err="1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Transferencia</a:t>
            </a:r>
            <a:r>
              <a:rPr lang="fr-FR" altLang="es-ES_tradnl" sz="2400" b="1" dirty="0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 2019</a:t>
            </a:r>
          </a:p>
          <a:p>
            <a:r>
              <a:rPr lang="fr-FR" altLang="es-ES_tradnl" sz="2400" b="1" dirty="0" err="1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Servicio</a:t>
            </a:r>
            <a:r>
              <a:rPr lang="fr-FR" altLang="es-ES_tradnl" sz="2400" b="1" dirty="0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 de </a:t>
            </a:r>
            <a:r>
              <a:rPr lang="fr-FR" altLang="es-ES_tradnl" sz="2400" b="1" dirty="0" err="1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Formación</a:t>
            </a:r>
            <a:r>
              <a:rPr lang="fr-FR" altLang="es-ES_tradnl" sz="2400" b="1" dirty="0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 y </a:t>
            </a:r>
            <a:r>
              <a:rPr lang="fr-FR" altLang="es-ES_tradnl" sz="2400" b="1" dirty="0" err="1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Transferencia</a:t>
            </a:r>
            <a:r>
              <a:rPr lang="fr-FR" altLang="es-ES_tradnl" sz="2400" b="1" dirty="0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 </a:t>
            </a:r>
            <a:r>
              <a:rPr lang="fr-FR" altLang="es-ES_tradnl" sz="2400" b="1" dirty="0" err="1" smtClean="0">
                <a:solidFill>
                  <a:schemeClr val="bg1"/>
                </a:solidFill>
                <a:latin typeface="Arial" pitchFamily="34" charset="0"/>
                <a:cs typeface="Open Sans" pitchFamily="34" charset="0"/>
              </a:rPr>
              <a:t>Tecnológica</a:t>
            </a:r>
            <a:endParaRPr lang="fr-FR" altLang="es-ES_tradnl" sz="2400" b="1" dirty="0">
              <a:solidFill>
                <a:schemeClr val="bg1"/>
              </a:solidFill>
              <a:latin typeface="Arial" pitchFamily="34" charset="0"/>
              <a:cs typeface="Open Sans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297561" y="151028"/>
            <a:ext cx="5443808" cy="591741"/>
          </a:xfrm>
        </p:spPr>
        <p:txBody>
          <a:bodyPr/>
          <a:lstStyle/>
          <a:p>
            <a:pPr algn="r"/>
            <a:r>
              <a:rPr altLang="es-ES_tradnl" sz="1500" b="1" dirty="0" err="1">
                <a:solidFill>
                  <a:schemeClr val="bg1"/>
                </a:solidFill>
                <a:latin typeface="Museo 300"/>
              </a:rPr>
              <a:t>Servicio</a:t>
            </a:r>
            <a:r>
              <a:rPr altLang="es-ES_tradnl" sz="1500" b="1" dirty="0">
                <a:solidFill>
                  <a:schemeClr val="bg1"/>
                </a:solidFill>
                <a:latin typeface="Museo 300"/>
              </a:rPr>
              <a:t> de </a:t>
            </a:r>
            <a:r>
              <a:rPr altLang="es-ES_tradnl" sz="1500" b="1" dirty="0" err="1">
                <a:solidFill>
                  <a:schemeClr val="bg1"/>
                </a:solidFill>
                <a:latin typeface="Museo 300"/>
              </a:rPr>
              <a:t>Formación</a:t>
            </a:r>
            <a:r>
              <a:rPr altLang="es-ES_tradnl" sz="1500" b="1" dirty="0">
                <a:solidFill>
                  <a:schemeClr val="bg1"/>
                </a:solidFill>
                <a:latin typeface="Museo 300"/>
              </a:rPr>
              <a:t> y </a:t>
            </a:r>
            <a:r>
              <a:rPr altLang="es-ES_tradnl" sz="1500" b="1" dirty="0" err="1">
                <a:solidFill>
                  <a:schemeClr val="bg1"/>
                </a:solidFill>
                <a:latin typeface="Museo 300"/>
              </a:rPr>
              <a:t>Transferencia</a:t>
            </a:r>
            <a:r>
              <a:rPr altLang="es-ES_tradnl" sz="1500" b="1" dirty="0">
                <a:solidFill>
                  <a:schemeClr val="bg1"/>
                </a:solidFill>
                <a:latin typeface="Museo 300"/>
              </a:rPr>
              <a:t> </a:t>
            </a:r>
            <a:r>
              <a:rPr altLang="es-ES_tradnl" sz="1500" b="1" dirty="0" err="1" smtClean="0">
                <a:solidFill>
                  <a:schemeClr val="bg1"/>
                </a:solidFill>
                <a:latin typeface="Museo 300"/>
              </a:rPr>
              <a:t>Tecnológica</a:t>
            </a:r>
            <a:r>
              <a:rPr altLang="es-ES_tradnl" sz="1500" b="1" dirty="0" smtClean="0">
                <a:solidFill>
                  <a:schemeClr val="bg1"/>
                </a:solidFill>
                <a:latin typeface="Museo 300"/>
              </a:rPr>
              <a:t/>
            </a:r>
            <a:br>
              <a:rPr altLang="es-ES_tradnl" sz="1500" b="1" dirty="0" smtClean="0">
                <a:solidFill>
                  <a:schemeClr val="bg1"/>
                </a:solidFill>
                <a:latin typeface="Museo 300"/>
              </a:rPr>
            </a:br>
            <a:r>
              <a:rPr lang="fr-FR" altLang="es-ES_tradnl" sz="900" b="1" dirty="0" err="1" smtClean="0">
                <a:solidFill>
                  <a:schemeClr val="bg1"/>
                </a:solidFill>
                <a:latin typeface="Museo 300"/>
              </a:rPr>
              <a:t>Consejería</a:t>
            </a:r>
            <a:r>
              <a:rPr lang="fr-FR" altLang="es-ES_tradnl" sz="900" b="1" dirty="0" smtClean="0">
                <a:solidFill>
                  <a:schemeClr val="bg1"/>
                </a:solidFill>
                <a:latin typeface="Museo 300"/>
              </a:rPr>
              <a:t> de Agua, Agricultura, </a:t>
            </a:r>
            <a:r>
              <a:rPr lang="fr-FR" altLang="es-ES_tradnl" sz="900" b="1" dirty="0" err="1" smtClean="0">
                <a:solidFill>
                  <a:schemeClr val="bg1"/>
                </a:solidFill>
                <a:latin typeface="Museo 300"/>
              </a:rPr>
              <a:t>Ganadería</a:t>
            </a:r>
            <a:r>
              <a:rPr lang="fr-FR" altLang="es-ES_tradnl" sz="900" b="1" dirty="0" smtClean="0">
                <a:solidFill>
                  <a:schemeClr val="bg1"/>
                </a:solidFill>
                <a:latin typeface="Museo 300"/>
              </a:rPr>
              <a:t> y </a:t>
            </a:r>
            <a:r>
              <a:rPr lang="fr-FR" altLang="es-ES_tradnl" sz="900" b="1" dirty="0" err="1" smtClean="0">
                <a:solidFill>
                  <a:schemeClr val="bg1"/>
                </a:solidFill>
                <a:latin typeface="Museo 300"/>
              </a:rPr>
              <a:t>Pesca</a:t>
            </a:r>
            <a:r>
              <a:rPr lang="fr-FR" altLang="es-ES_tradnl" sz="900" b="1" dirty="0" smtClean="0">
                <a:solidFill>
                  <a:schemeClr val="bg1"/>
                </a:solidFill>
                <a:latin typeface="Museo 300"/>
              </a:rPr>
              <a:t/>
            </a:r>
            <a:br>
              <a:rPr lang="fr-FR" altLang="es-ES_tradnl" sz="900" b="1" dirty="0" smtClean="0">
                <a:solidFill>
                  <a:schemeClr val="bg1"/>
                </a:solidFill>
                <a:latin typeface="Museo 300"/>
              </a:rPr>
            </a:br>
            <a:r>
              <a:rPr lang="fr-FR" altLang="es-ES_tradnl" sz="900" b="1" dirty="0" err="1" smtClean="0">
                <a:solidFill>
                  <a:schemeClr val="bg1"/>
                </a:solidFill>
                <a:latin typeface="Museo 300"/>
              </a:rPr>
              <a:t>Dirección</a:t>
            </a:r>
            <a:r>
              <a:rPr lang="fr-FR" altLang="es-ES_tradnl" sz="900" b="1" dirty="0" smtClean="0">
                <a:solidFill>
                  <a:schemeClr val="bg1"/>
                </a:solidFill>
                <a:latin typeface="Museo 300"/>
              </a:rPr>
              <a:t> General de Agricultura, </a:t>
            </a:r>
            <a:r>
              <a:rPr lang="fr-FR" altLang="es-ES_tradnl" sz="900" b="1" dirty="0" err="1" smtClean="0">
                <a:solidFill>
                  <a:schemeClr val="bg1"/>
                </a:solidFill>
                <a:latin typeface="Museo 300"/>
              </a:rPr>
              <a:t>Ganadería</a:t>
            </a:r>
            <a:r>
              <a:rPr lang="fr-FR" altLang="es-ES_tradnl" sz="900" b="1" dirty="0" smtClean="0">
                <a:solidFill>
                  <a:schemeClr val="bg1"/>
                </a:solidFill>
                <a:latin typeface="Museo 300"/>
              </a:rPr>
              <a:t>, </a:t>
            </a:r>
            <a:r>
              <a:rPr lang="fr-FR" altLang="es-ES_tradnl" sz="900" b="1" dirty="0" err="1" smtClean="0">
                <a:solidFill>
                  <a:schemeClr val="bg1"/>
                </a:solidFill>
                <a:latin typeface="Museo 300"/>
              </a:rPr>
              <a:t>Pesca</a:t>
            </a:r>
            <a:r>
              <a:rPr lang="fr-FR" altLang="es-ES_tradnl" sz="900" b="1" dirty="0" smtClean="0">
                <a:solidFill>
                  <a:schemeClr val="bg1"/>
                </a:solidFill>
                <a:latin typeface="Museo 300"/>
              </a:rPr>
              <a:t> y </a:t>
            </a:r>
            <a:r>
              <a:rPr lang="fr-FR" altLang="es-ES_tradnl" sz="900" b="1" dirty="0" err="1" smtClean="0">
                <a:solidFill>
                  <a:schemeClr val="bg1"/>
                </a:solidFill>
                <a:latin typeface="Museo 300"/>
              </a:rPr>
              <a:t>Acuiciltura</a:t>
            </a:r>
            <a:endParaRPr altLang="es-ES_tradnl" sz="900" b="1" dirty="0">
              <a:solidFill>
                <a:schemeClr val="bg1"/>
              </a:solidFill>
              <a:latin typeface="Museo 30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" y="183701"/>
            <a:ext cx="324520" cy="6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4801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</a:rPr>
              <a:t>2</a:t>
            </a:r>
            <a:r>
              <a:rPr lang="es-ES" sz="1500" b="1" dirty="0" smtClean="0">
                <a:solidFill>
                  <a:schemeClr val="bg1"/>
                </a:solidFill>
              </a:rPr>
              <a:t>. Transferencia Tecnológica 2019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595695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endParaRPr lang="es-ES_tradnl" sz="1600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476672" y="113334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tx2"/>
                </a:solidFill>
                <a:latin typeface="+mn-lt"/>
              </a:rPr>
              <a:t>Dónde consultar</a:t>
            </a:r>
            <a:endParaRPr lang="es-ES_tradnl" sz="2100" b="1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s-ES" sz="2800" dirty="0" smtClean="0">
              <a:hlinkClick r:id="rId3"/>
            </a:endParaRPr>
          </a:p>
          <a:p>
            <a:pPr algn="ctr"/>
            <a:r>
              <a:rPr lang="es-ES" sz="2800" dirty="0" smtClean="0">
                <a:hlinkClick r:id="rId3"/>
              </a:rPr>
              <a:t>www.sftt.es</a:t>
            </a:r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r>
              <a:rPr lang="es-ES" sz="2100" dirty="0">
                <a:solidFill>
                  <a:schemeClr val="tx2"/>
                </a:solidFill>
                <a:latin typeface="+mn-lt"/>
              </a:rPr>
              <a:t>Área de Transferencia Tecnológica</a:t>
            </a:r>
          </a:p>
          <a:p>
            <a:pPr algn="ctr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17848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4801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</a:rPr>
              <a:t>2</a:t>
            </a:r>
            <a:r>
              <a:rPr lang="es-ES" sz="1500" b="1" dirty="0" smtClean="0">
                <a:solidFill>
                  <a:schemeClr val="bg1"/>
                </a:solidFill>
              </a:rPr>
              <a:t>. Transferencia tecnológica 2019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79691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Programas de transferencia tecnológica aprobados</a:t>
            </a:r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SFTT. Servicios Centrales </a:t>
            </a:r>
            <a:endParaRPr lang="es-ES" sz="2100" dirty="0" smtClean="0"/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CDA La Maestra</a:t>
            </a:r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CDA Las Nogueras de Arriba</a:t>
            </a:r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CDA Lomo de las Suertes</a:t>
            </a:r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CDA Lorca</a:t>
            </a:r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CDA </a:t>
            </a:r>
            <a:r>
              <a:rPr lang="es-ES_tradnl" sz="2100" dirty="0" err="1" smtClean="0"/>
              <a:t>Purias</a:t>
            </a:r>
            <a:endParaRPr lang="es-ES_tradnl" sz="2100" dirty="0" smtClean="0"/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CDA Torre Pacheco</a:t>
            </a:r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OCA Alto Guadalentín</a:t>
            </a:r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OCA Cartagena-Oeste</a:t>
            </a:r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OCA Huerta de Murcia</a:t>
            </a:r>
          </a:p>
          <a:p>
            <a:pPr lvl="1" algn="just">
              <a:buFont typeface="+mj-lt"/>
              <a:buAutoNum type="arabicPeriod"/>
            </a:pPr>
            <a:r>
              <a:rPr lang="es-ES_tradnl" sz="2100" dirty="0" smtClean="0"/>
              <a:t>OCA Vega Media</a:t>
            </a: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595695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endParaRPr lang="es-ES_tradnl" sz="1600" dirty="0" smtClean="0"/>
          </a:p>
        </p:txBody>
      </p:sp>
    </p:spTree>
    <p:extLst>
      <p:ext uri="{BB962C8B-B14F-4D97-AF65-F5344CB8AC3E}">
        <p14:creationId xmlns:p14="http://schemas.microsoft.com/office/powerpoint/2010/main" val="801574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4801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</a:rPr>
              <a:t>2</a:t>
            </a:r>
            <a:r>
              <a:rPr lang="es-ES" sz="1500" b="1" dirty="0" smtClean="0">
                <a:solidFill>
                  <a:schemeClr val="bg1"/>
                </a:solidFill>
              </a:rPr>
              <a:t>. Transferencia tecnológica 2019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79691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Proyectos de transferencia tecnológica</a:t>
            </a:r>
          </a:p>
          <a:p>
            <a:pPr algn="just"/>
            <a:r>
              <a:rPr lang="es-ES_tradnl" sz="2100" dirty="0"/>
              <a:t>Un total de 44 proyectos </a:t>
            </a:r>
            <a:r>
              <a:rPr lang="es-ES_tradnl" sz="2100" dirty="0" smtClean="0"/>
              <a:t>aprobados</a:t>
            </a:r>
          </a:p>
          <a:p>
            <a:pPr algn="just"/>
            <a:r>
              <a:rPr lang="es-ES_tradnl" sz="2100" dirty="0" smtClean="0"/>
              <a:t>Una financiación de 266.000 euros del PDR</a:t>
            </a:r>
          </a:p>
          <a:p>
            <a:pPr algn="just"/>
            <a:r>
              <a:rPr lang="es-ES" sz="2100" dirty="0"/>
              <a:t>El objetivo de dichos proyectos es </a:t>
            </a:r>
            <a:r>
              <a:rPr lang="es-ES" sz="2100" b="1" dirty="0"/>
              <a:t>informar y transferir </a:t>
            </a:r>
            <a:r>
              <a:rPr lang="es-ES" sz="2100" b="1" dirty="0" smtClean="0"/>
              <a:t>conocimientos</a:t>
            </a:r>
            <a:r>
              <a:rPr lang="es-ES" sz="2100" dirty="0" smtClean="0"/>
              <a:t> </a:t>
            </a:r>
            <a:r>
              <a:rPr lang="es-ES" sz="2100" dirty="0"/>
              <a:t>obtenidos como fruto de los resultados obtenidos por parte los diferentes organismos de investigación dando solución a diferentes problemáticas detectadas en el sector productivo y </a:t>
            </a:r>
            <a:r>
              <a:rPr lang="es-ES" sz="2100" b="1" dirty="0"/>
              <a:t>promoviendo la innovación </a:t>
            </a:r>
            <a:r>
              <a:rPr lang="es-ES" sz="2100" dirty="0"/>
              <a:t>en dicho sector a través de la implantación de nuevas tecnologías o de nuevos cultivos o variedades.</a:t>
            </a:r>
            <a:endParaRPr lang="es-ES_tradnl" sz="2100" dirty="0" smtClean="0"/>
          </a:p>
          <a:p>
            <a:pPr algn="just"/>
            <a:endParaRPr lang="es-ES_tradnl" sz="2100" dirty="0"/>
          </a:p>
          <a:p>
            <a:pPr marL="0" indent="0" algn="just">
              <a:buNone/>
            </a:pPr>
            <a:endParaRPr lang="es-ES_tradnl" sz="2100" b="1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595695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endParaRPr lang="es-ES_tradnl" sz="1600" dirty="0" smtClean="0"/>
          </a:p>
        </p:txBody>
      </p:sp>
    </p:spTree>
    <p:extLst>
      <p:ext uri="{BB962C8B-B14F-4D97-AF65-F5344CB8AC3E}">
        <p14:creationId xmlns:p14="http://schemas.microsoft.com/office/powerpoint/2010/main" val="2517436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4801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</a:rPr>
              <a:t>2</a:t>
            </a:r>
            <a:r>
              <a:rPr lang="es-ES" sz="1500" b="1" dirty="0" smtClean="0">
                <a:solidFill>
                  <a:schemeClr val="bg1"/>
                </a:solidFill>
              </a:rPr>
              <a:t>. Transferencia tecnológica 2019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79691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Contaminación por nitratos. Ley 1/2018</a:t>
            </a:r>
          </a:p>
          <a:p>
            <a:pPr algn="just"/>
            <a:r>
              <a:rPr lang="es-ES_tradnl" sz="2100" dirty="0" smtClean="0"/>
              <a:t>Visor SIG. En proceso</a:t>
            </a:r>
          </a:p>
          <a:p>
            <a:pPr algn="just"/>
            <a:r>
              <a:rPr lang="es-ES_tradnl" sz="2100" dirty="0" smtClean="0"/>
              <a:t>Calculadora de Nitrógeno</a:t>
            </a:r>
          </a:p>
          <a:p>
            <a:pPr marL="0" lvl="1" indent="0" algn="just">
              <a:buNone/>
            </a:pPr>
            <a:r>
              <a:rPr lang="es-ES_tradnl" sz="2100" dirty="0" smtClean="0"/>
              <a:t> </a:t>
            </a:r>
            <a:r>
              <a:rPr lang="es-ES_tradnl" sz="2100" dirty="0" smtClean="0">
                <a:hlinkClick r:id="rId3"/>
              </a:rPr>
              <a:t>www.calculadoranitrogeno.es</a:t>
            </a:r>
            <a:endParaRPr lang="es-ES_tradnl" sz="2100" dirty="0" smtClean="0"/>
          </a:p>
          <a:p>
            <a:pPr marL="0" indent="0" algn="just">
              <a:buNone/>
            </a:pPr>
            <a:endParaRPr lang="es-ES_tradnl" sz="2100" dirty="0" smtClean="0"/>
          </a:p>
          <a:p>
            <a:pPr algn="just"/>
            <a:r>
              <a:rPr lang="es-ES_tradnl" sz="2100" dirty="0" smtClean="0"/>
              <a:t>Guía de aplicación Ley 1/2018</a:t>
            </a:r>
          </a:p>
          <a:p>
            <a:pPr algn="just"/>
            <a:r>
              <a:rPr lang="es-ES_tradnl" sz="2100" dirty="0" smtClean="0"/>
              <a:t>Jornadas Ley 1/2018</a:t>
            </a:r>
          </a:p>
          <a:p>
            <a:pPr algn="just"/>
            <a:r>
              <a:rPr lang="es-ES_tradnl" sz="2100" dirty="0" smtClean="0"/>
              <a:t>Proyectos de optimización </a:t>
            </a:r>
            <a:r>
              <a:rPr lang="es-ES_tradnl" sz="2100" dirty="0"/>
              <a:t>de la </a:t>
            </a:r>
            <a:r>
              <a:rPr lang="es-ES_tradnl" sz="2100" dirty="0" err="1"/>
              <a:t>fertirrigación</a:t>
            </a:r>
            <a:r>
              <a:rPr lang="es-ES_tradnl" sz="2100" dirty="0"/>
              <a:t> en el campo de Cartagena, la implantación de una parcela demostrativa de las Estructuras Vegetales de Conservación (ECV</a:t>
            </a:r>
            <a:r>
              <a:rPr lang="es-ES_tradnl" sz="2100" dirty="0" smtClean="0"/>
              <a:t>)</a:t>
            </a:r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marL="0" indent="0" algn="just">
              <a:buNone/>
            </a:pPr>
            <a:endParaRPr lang="es-ES_tradnl" sz="2100" dirty="0" smtClean="0"/>
          </a:p>
          <a:p>
            <a:pPr algn="just"/>
            <a:endParaRPr lang="es-ES_tradnl" sz="2100" dirty="0"/>
          </a:p>
          <a:p>
            <a:pPr marL="0" indent="0" algn="just">
              <a:buNone/>
            </a:pPr>
            <a:endParaRPr lang="es-ES_tradnl" sz="2100" b="1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595695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endParaRPr lang="es-ES_tradnl" sz="1600" dirty="0" smtClean="0"/>
          </a:p>
        </p:txBody>
      </p:sp>
    </p:spTree>
    <p:extLst>
      <p:ext uri="{BB962C8B-B14F-4D97-AF65-F5344CB8AC3E}">
        <p14:creationId xmlns:p14="http://schemas.microsoft.com/office/powerpoint/2010/main" val="71304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4801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</a:rPr>
              <a:t>2</a:t>
            </a:r>
            <a:r>
              <a:rPr lang="es-ES" sz="1500" b="1" dirty="0" smtClean="0">
                <a:solidFill>
                  <a:schemeClr val="bg1"/>
                </a:solidFill>
              </a:rPr>
              <a:t>. Transferencia tecnológica 2019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79691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Alternativas de cultivo</a:t>
            </a:r>
          </a:p>
          <a:p>
            <a:pPr algn="just"/>
            <a:r>
              <a:rPr lang="es-ES_tradnl" sz="2400" dirty="0" smtClean="0"/>
              <a:t>Producción </a:t>
            </a:r>
            <a:r>
              <a:rPr lang="es-ES_tradnl" sz="2400" dirty="0"/>
              <a:t>de </a:t>
            </a:r>
            <a:r>
              <a:rPr lang="es-ES_tradnl" sz="2400" b="1" dirty="0"/>
              <a:t>trufa negra y blanca </a:t>
            </a:r>
            <a:r>
              <a:rPr lang="es-ES_tradnl" sz="2400" dirty="0"/>
              <a:t>en las Comarcas del Altiplano, Valle del Guadalentín y </a:t>
            </a:r>
            <a:r>
              <a:rPr lang="es-ES_tradnl" sz="2400" dirty="0" smtClean="0"/>
              <a:t>Noroeste</a:t>
            </a:r>
          </a:p>
          <a:p>
            <a:pPr algn="just"/>
            <a:r>
              <a:rPr lang="es-ES_tradnl" sz="2400" dirty="0" smtClean="0"/>
              <a:t>Implantación </a:t>
            </a:r>
            <a:r>
              <a:rPr lang="es-ES_tradnl" sz="2400" dirty="0"/>
              <a:t>del cultivo de </a:t>
            </a:r>
            <a:r>
              <a:rPr lang="es-ES_tradnl" sz="2400" b="1" dirty="0"/>
              <a:t>cerezo</a:t>
            </a:r>
            <a:r>
              <a:rPr lang="es-ES_tradnl" sz="2400" dirty="0"/>
              <a:t> en la Comarca del Noroeste y Valle de Guadalentín (en total 2 </a:t>
            </a:r>
            <a:r>
              <a:rPr lang="es-ES_tradnl" sz="2400" dirty="0" smtClean="0"/>
              <a:t>proyectos)</a:t>
            </a:r>
          </a:p>
          <a:p>
            <a:pPr algn="just"/>
            <a:r>
              <a:rPr lang="es-ES_tradnl" sz="2400" dirty="0" smtClean="0"/>
              <a:t>La </a:t>
            </a:r>
            <a:r>
              <a:rPr lang="es-ES_tradnl" sz="2400" dirty="0"/>
              <a:t>adaptación del </a:t>
            </a:r>
            <a:r>
              <a:rPr lang="es-ES_tradnl" sz="2400" b="1" dirty="0"/>
              <a:t>albaricoquero</a:t>
            </a:r>
            <a:r>
              <a:rPr lang="es-ES_tradnl" sz="2400" dirty="0"/>
              <a:t> temprano en la Comarca del Campo de Cartagena (1 proyecto), </a:t>
            </a:r>
            <a:endParaRPr lang="es-ES_tradnl" sz="2100" dirty="0"/>
          </a:p>
          <a:p>
            <a:pPr marL="0" indent="0" algn="just">
              <a:buNone/>
            </a:pPr>
            <a:endParaRPr lang="es-ES_tradnl" sz="2100" b="1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595695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endParaRPr lang="es-ES_tradnl" sz="1600" dirty="0" smtClean="0"/>
          </a:p>
        </p:txBody>
      </p:sp>
    </p:spTree>
    <p:extLst>
      <p:ext uri="{BB962C8B-B14F-4D97-AF65-F5344CB8AC3E}">
        <p14:creationId xmlns:p14="http://schemas.microsoft.com/office/powerpoint/2010/main" val="1511936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4801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</a:rPr>
              <a:t>2</a:t>
            </a:r>
            <a:r>
              <a:rPr lang="es-ES" sz="1500" b="1" dirty="0" smtClean="0">
                <a:solidFill>
                  <a:schemeClr val="bg1"/>
                </a:solidFill>
              </a:rPr>
              <a:t>. Transferencia tecnológica 2019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79691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Alternativas de cultivo</a:t>
            </a:r>
          </a:p>
          <a:p>
            <a:pPr algn="just"/>
            <a:r>
              <a:rPr lang="es-ES_tradnl" sz="2400" dirty="0" smtClean="0"/>
              <a:t>La </a:t>
            </a:r>
            <a:r>
              <a:rPr lang="es-ES_tradnl" sz="2400" dirty="0"/>
              <a:t>adaptación del </a:t>
            </a:r>
            <a:r>
              <a:rPr lang="es-ES_tradnl" sz="2400" b="1" dirty="0" smtClean="0"/>
              <a:t>caqui</a:t>
            </a:r>
            <a:r>
              <a:rPr lang="es-ES_tradnl" sz="2400" dirty="0" smtClean="0"/>
              <a:t> </a:t>
            </a:r>
            <a:r>
              <a:rPr lang="es-ES_tradnl" sz="2400" dirty="0"/>
              <a:t>en la Comarca del Noroeste y Vega Media (2 </a:t>
            </a:r>
            <a:r>
              <a:rPr lang="es-ES_tradnl" sz="2400" dirty="0" smtClean="0"/>
              <a:t>proyectos)</a:t>
            </a:r>
          </a:p>
          <a:p>
            <a:pPr algn="just"/>
            <a:r>
              <a:rPr lang="es-ES_tradnl" sz="2400" dirty="0" smtClean="0"/>
              <a:t>Diversos </a:t>
            </a:r>
            <a:r>
              <a:rPr lang="es-ES_tradnl" sz="2400" dirty="0"/>
              <a:t>cultivos de </a:t>
            </a:r>
            <a:r>
              <a:rPr lang="es-ES_tradnl" sz="2400" b="1" dirty="0"/>
              <a:t>aromáticas, kiwi, granado, pistacho y manzano </a:t>
            </a:r>
            <a:r>
              <a:rPr lang="es-ES_tradnl" sz="2400" dirty="0"/>
              <a:t>en la Comarca del Noroeste (6 proyectos).</a:t>
            </a:r>
            <a:endParaRPr lang="es-ES" sz="2400" dirty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marL="0" indent="0" algn="just">
              <a:buNone/>
            </a:pPr>
            <a:endParaRPr lang="es-ES_tradnl" sz="2100" dirty="0" smtClean="0"/>
          </a:p>
          <a:p>
            <a:pPr algn="just"/>
            <a:endParaRPr lang="es-ES_tradnl" sz="2100" dirty="0"/>
          </a:p>
          <a:p>
            <a:pPr marL="0" indent="0" algn="just">
              <a:buNone/>
            </a:pPr>
            <a:endParaRPr lang="es-ES_tradnl" sz="2100" b="1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595695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endParaRPr lang="es-ES_tradnl" sz="1600" dirty="0" smtClean="0"/>
          </a:p>
        </p:txBody>
      </p:sp>
    </p:spTree>
    <p:extLst>
      <p:ext uri="{BB962C8B-B14F-4D97-AF65-F5344CB8AC3E}">
        <p14:creationId xmlns:p14="http://schemas.microsoft.com/office/powerpoint/2010/main" val="3514328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4801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</a:rPr>
              <a:t>2</a:t>
            </a:r>
            <a:r>
              <a:rPr lang="es-ES" sz="1500" b="1" dirty="0" smtClean="0">
                <a:solidFill>
                  <a:schemeClr val="bg1"/>
                </a:solidFill>
              </a:rPr>
              <a:t>. Transferencia tecnológica 2019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79691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Otros proyectos</a:t>
            </a:r>
          </a:p>
          <a:p>
            <a:pPr algn="just"/>
            <a:r>
              <a:rPr lang="es-ES_tradnl" sz="2400" dirty="0"/>
              <a:t>Se incorpora al programa de transferencia tecnológica otros proyectos más novedosos como el de la </a:t>
            </a:r>
            <a:r>
              <a:rPr lang="es-ES_tradnl" sz="2400" b="1" dirty="0" err="1"/>
              <a:t>acuaponía</a:t>
            </a:r>
            <a:r>
              <a:rPr lang="es-ES_tradnl" sz="2400" dirty="0"/>
              <a:t> (desarrollado en el Centro de Demostración Agraria de Torre Pacheco), técnica que permite un gran aprovechamiento del agua para la producción simultánea de peces y plantas hortícolas en cultivo hidropónico.</a:t>
            </a:r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algn="just"/>
            <a:endParaRPr lang="es-ES_tradnl" sz="2100" dirty="0" smtClean="0"/>
          </a:p>
          <a:p>
            <a:pPr marL="0" indent="0" algn="just">
              <a:buNone/>
            </a:pPr>
            <a:endParaRPr lang="es-ES_tradnl" sz="2100" dirty="0" smtClean="0"/>
          </a:p>
          <a:p>
            <a:pPr algn="just"/>
            <a:endParaRPr lang="es-ES_tradnl" sz="2100" dirty="0"/>
          </a:p>
          <a:p>
            <a:pPr marL="0" indent="0" algn="just">
              <a:buNone/>
            </a:pPr>
            <a:endParaRPr lang="es-ES_tradnl" sz="2100" b="1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595695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endParaRPr lang="es-ES_tradnl" sz="1600" dirty="0" smtClean="0"/>
          </a:p>
        </p:txBody>
      </p:sp>
    </p:spTree>
    <p:extLst>
      <p:ext uri="{BB962C8B-B14F-4D97-AF65-F5344CB8AC3E}">
        <p14:creationId xmlns:p14="http://schemas.microsoft.com/office/powerpoint/2010/main" val="3975355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4801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</a:rPr>
              <a:t>2</a:t>
            </a:r>
            <a:r>
              <a:rPr lang="es-ES" sz="1500" b="1" dirty="0" smtClean="0">
                <a:solidFill>
                  <a:schemeClr val="bg1"/>
                </a:solidFill>
              </a:rPr>
              <a:t>. Transferencia tecnológica 2019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79691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Otros proyectos</a:t>
            </a:r>
          </a:p>
          <a:p>
            <a:pPr algn="just"/>
            <a:r>
              <a:rPr lang="es-ES_tradnl" sz="2400" dirty="0"/>
              <a:t>También se van a desarrollar un total de 19 proyectos relacionados con el cultivo del </a:t>
            </a:r>
            <a:r>
              <a:rPr lang="es-ES_tradnl" sz="2400" b="1" dirty="0"/>
              <a:t>almendro, nogal, melocotón, uva de mesa, limón y coliflor</a:t>
            </a:r>
            <a:r>
              <a:rPr lang="es-ES_tradnl" sz="2400" dirty="0"/>
              <a:t> en diversos municipios de la Región de Murcia</a:t>
            </a:r>
            <a:r>
              <a:rPr lang="es-ES_tradnl" sz="2400" dirty="0" smtClean="0"/>
              <a:t>.</a:t>
            </a:r>
          </a:p>
          <a:p>
            <a:pPr algn="just"/>
            <a:endParaRPr lang="es-ES_tradnl" sz="2400" dirty="0" smtClean="0"/>
          </a:p>
          <a:p>
            <a:pPr algn="just"/>
            <a:r>
              <a:rPr lang="es-ES_tradnl" sz="2400" dirty="0" smtClean="0"/>
              <a:t>Organización de Jornadas durante 2019</a:t>
            </a:r>
          </a:p>
          <a:p>
            <a:pPr algn="just"/>
            <a:endParaRPr lang="es-ES_tradnl" sz="2400" dirty="0" smtClean="0"/>
          </a:p>
          <a:p>
            <a:pPr algn="just"/>
            <a:r>
              <a:rPr lang="es-ES_tradnl" sz="2400" dirty="0" smtClean="0"/>
              <a:t>Publicaciones 2019</a:t>
            </a:r>
            <a:endParaRPr lang="es-ES" sz="2400" dirty="0"/>
          </a:p>
          <a:p>
            <a:pPr marL="0" indent="0" algn="just">
              <a:buNone/>
            </a:pPr>
            <a:endParaRPr lang="es-ES_tradnl" sz="2100" b="1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595695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endParaRPr lang="es-ES_tradnl" sz="1600" dirty="0" smtClean="0"/>
          </a:p>
        </p:txBody>
      </p:sp>
    </p:spTree>
    <p:extLst>
      <p:ext uri="{BB962C8B-B14F-4D97-AF65-F5344CB8AC3E}">
        <p14:creationId xmlns:p14="http://schemas.microsoft.com/office/powerpoint/2010/main" val="2705447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reeform 42"/>
          <p:cNvSpPr>
            <a:spLocks/>
          </p:cNvSpPr>
          <p:nvPr/>
        </p:nvSpPr>
        <p:spPr bwMode="auto">
          <a:xfrm>
            <a:off x="4077369" y="4294656"/>
            <a:ext cx="269081" cy="269081"/>
          </a:xfrm>
          <a:custGeom>
            <a:avLst/>
            <a:gdLst>
              <a:gd name="T0" fmla="*/ 300592 w 430"/>
              <a:gd name="T1" fmla="*/ 0 h 496"/>
              <a:gd name="T2" fmla="*/ 360040 w 430"/>
              <a:gd name="T3" fmla="*/ 52264 h 496"/>
              <a:gd name="T4" fmla="*/ 360040 w 430"/>
              <a:gd name="T5" fmla="*/ 288177 h 496"/>
              <a:gd name="T6" fmla="*/ 359203 w 430"/>
              <a:gd name="T7" fmla="*/ 288177 h 496"/>
              <a:gd name="T8" fmla="*/ 359203 w 430"/>
              <a:gd name="T9" fmla="*/ 360040 h 496"/>
              <a:gd name="T10" fmla="*/ 275472 w 430"/>
              <a:gd name="T11" fmla="*/ 288177 h 496"/>
              <a:gd name="T12" fmla="*/ 59448 w 430"/>
              <a:gd name="T13" fmla="*/ 288177 h 496"/>
              <a:gd name="T14" fmla="*/ 0 w 430"/>
              <a:gd name="T15" fmla="*/ 235913 h 496"/>
              <a:gd name="T16" fmla="*/ 0 w 430"/>
              <a:gd name="T17" fmla="*/ 0 h 496"/>
              <a:gd name="T18" fmla="*/ 300592 w 430"/>
              <a:gd name="T19" fmla="*/ 0 h 4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0"/>
              <a:gd name="T31" fmla="*/ 0 h 496"/>
              <a:gd name="T32" fmla="*/ 430 w 430"/>
              <a:gd name="T33" fmla="*/ 496 h 4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0" h="496">
                <a:moveTo>
                  <a:pt x="359" y="0"/>
                </a:moveTo>
                <a:cubicBezTo>
                  <a:pt x="398" y="0"/>
                  <a:pt x="430" y="32"/>
                  <a:pt x="430" y="72"/>
                </a:cubicBezTo>
                <a:cubicBezTo>
                  <a:pt x="430" y="397"/>
                  <a:pt x="430" y="397"/>
                  <a:pt x="430" y="397"/>
                </a:cubicBezTo>
                <a:cubicBezTo>
                  <a:pt x="429" y="397"/>
                  <a:pt x="429" y="397"/>
                  <a:pt x="429" y="397"/>
                </a:cubicBezTo>
                <a:cubicBezTo>
                  <a:pt x="429" y="496"/>
                  <a:pt x="429" y="496"/>
                  <a:pt x="429" y="496"/>
                </a:cubicBezTo>
                <a:cubicBezTo>
                  <a:pt x="329" y="397"/>
                  <a:pt x="329" y="397"/>
                  <a:pt x="329" y="397"/>
                </a:cubicBezTo>
                <a:cubicBezTo>
                  <a:pt x="71" y="397"/>
                  <a:pt x="71" y="397"/>
                  <a:pt x="71" y="397"/>
                </a:cubicBezTo>
                <a:cubicBezTo>
                  <a:pt x="32" y="397"/>
                  <a:pt x="0" y="365"/>
                  <a:pt x="0" y="325"/>
                </a:cubicBezTo>
                <a:cubicBezTo>
                  <a:pt x="0" y="0"/>
                  <a:pt x="0" y="0"/>
                  <a:pt x="0" y="0"/>
                </a:cubicBezTo>
                <a:lnTo>
                  <a:pt x="359" y="0"/>
                </a:lnTo>
                <a:close/>
              </a:path>
            </a:pathLst>
          </a:custGeom>
          <a:solidFill>
            <a:srgbClr val="5FC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1428973"/>
            <a:ext cx="7019925" cy="958454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5FC3E3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42887" y="195486"/>
            <a:ext cx="1254005" cy="2191941"/>
            <a:chOff x="395536" y="165648"/>
            <a:chExt cx="1677363" cy="3339706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95536" y="165648"/>
              <a:ext cx="1677363" cy="3339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fr-FR">
                <a:solidFill>
                  <a:schemeClr val="bg1"/>
                </a:solidFill>
                <a:latin typeface="Sansation" pitchFamily="2" charset="0"/>
                <a:ea typeface="+mj-ea"/>
                <a:cs typeface="+mj-cs"/>
              </a:endParaRPr>
            </a:p>
          </p:txBody>
        </p:sp>
        <p:sp>
          <p:nvSpPr>
            <p:cNvPr id="33810" name="Title 6"/>
            <p:cNvSpPr txBox="1">
              <a:spLocks/>
            </p:cNvSpPr>
            <p:nvPr/>
          </p:nvSpPr>
          <p:spPr bwMode="auto">
            <a:xfrm>
              <a:off x="471780" y="1133180"/>
              <a:ext cx="1601119" cy="30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s-ES" altLang="es-ES_tradnl" sz="750">
                <a:solidFill>
                  <a:schemeClr val="bg1"/>
                </a:solidFill>
                <a:latin typeface="Open Sans" pitchFamily="34" charset="0"/>
                <a:cs typeface="Open Sans" pitchFamily="34" charset="0"/>
              </a:endParaRPr>
            </a:p>
          </p:txBody>
        </p:sp>
        <p:sp>
          <p:nvSpPr>
            <p:cNvPr id="33811" name="Title 6"/>
            <p:cNvSpPr txBox="1">
              <a:spLocks/>
            </p:cNvSpPr>
            <p:nvPr/>
          </p:nvSpPr>
          <p:spPr bwMode="auto">
            <a:xfrm>
              <a:off x="711881" y="722643"/>
              <a:ext cx="1284774" cy="35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es-ES_tradnl" sz="2100" dirty="0" smtClean="0">
                  <a:solidFill>
                    <a:schemeClr val="bg1"/>
                  </a:solidFill>
                  <a:latin typeface="Museo 300"/>
                </a:rPr>
                <a:t>2019</a:t>
              </a:r>
              <a:endParaRPr lang="fr-FR" altLang="es-ES_tradnl" sz="2100" dirty="0">
                <a:solidFill>
                  <a:schemeClr val="bg1"/>
                </a:solidFill>
                <a:latin typeface="Museo 30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320" y="1909762"/>
            <a:ext cx="125547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1050" b="1" dirty="0">
                <a:solidFill>
                  <a:schemeClr val="bg1"/>
                </a:solidFill>
                <a:latin typeface="TradeGothic"/>
                <a:cs typeface="Open Sans" pitchFamily="34" charset="0"/>
              </a:rPr>
              <a:t>FIN</a:t>
            </a:r>
          </a:p>
          <a:p>
            <a:pPr algn="ctr"/>
            <a:r>
              <a:rPr lang="fr-FR" altLang="es-ES_tradnl" sz="1050" b="1" dirty="0">
                <a:solidFill>
                  <a:schemeClr val="bg1"/>
                </a:solidFill>
                <a:latin typeface="TradeGothic"/>
                <a:cs typeface="Open Sans" pitchFamily="34" charset="0"/>
              </a:rPr>
              <a:t>PRESENTACIÓN</a:t>
            </a:r>
            <a:endParaRPr lang="fr-FR" altLang="es-ES_tradnl" sz="10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5363" y="1537321"/>
            <a:ext cx="5242322" cy="591740"/>
          </a:xfrm>
        </p:spPr>
        <p:txBody>
          <a:bodyPr/>
          <a:lstStyle/>
          <a:p>
            <a:pPr algn="ctr"/>
            <a:r>
              <a:rPr altLang="es-ES_tradnl" dirty="0" smtClean="0">
                <a:solidFill>
                  <a:srgbClr val="262626"/>
                </a:solidFill>
                <a:latin typeface="Museo 300"/>
              </a:rPr>
              <a:t>    </a:t>
            </a:r>
            <a:r>
              <a:rPr altLang="es-ES_tradnl" sz="3000" b="1" dirty="0" smtClean="0">
                <a:solidFill>
                  <a:schemeClr val="bg1"/>
                </a:solidFill>
                <a:latin typeface="Arial" pitchFamily="34" charset="0"/>
              </a:rPr>
              <a:t>Gracias</a:t>
            </a:r>
            <a:endParaRPr altLang="es-ES_tradnl" sz="3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8" name="Rectangle 2"/>
          <p:cNvSpPr/>
          <p:nvPr/>
        </p:nvSpPr>
        <p:spPr>
          <a:xfrm>
            <a:off x="404291" y="4607790"/>
            <a:ext cx="6265069" cy="19620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s-ES_tradnl" sz="675" dirty="0">
                <a:solidFill>
                  <a:srgbClr val="404040"/>
                </a:solidFill>
                <a:latin typeface="Open Sans" pitchFamily="34" charset="0"/>
                <a:cs typeface="Open Sans" pitchFamily="34" charset="0"/>
              </a:rPr>
              <a:t>Servicio de Formación y Transferencia Tecnológica - Plaza Juan XXIII, s/n Murcia                             </a:t>
            </a:r>
            <a:r>
              <a:rPr lang="es-ES" altLang="es-ES_tradnl" sz="675" dirty="0" err="1">
                <a:solidFill>
                  <a:srgbClr val="404040"/>
                </a:solidFill>
                <a:latin typeface="Open Sans" pitchFamily="34" charset="0"/>
                <a:cs typeface="Open Sans" pitchFamily="34" charset="0"/>
              </a:rPr>
              <a:t>Tlf</a:t>
            </a:r>
            <a:r>
              <a:rPr lang="es-ES" altLang="es-ES_tradnl" sz="675" dirty="0">
                <a:solidFill>
                  <a:srgbClr val="404040"/>
                </a:solidFill>
                <a:latin typeface="Open Sans" pitchFamily="34" charset="0"/>
                <a:cs typeface="Open Sans" pitchFamily="34" charset="0"/>
              </a:rPr>
              <a:t>: </a:t>
            </a:r>
            <a:r>
              <a:rPr lang="en-US" altLang="es-ES_tradnl" sz="675" dirty="0">
                <a:solidFill>
                  <a:srgbClr val="404040"/>
                </a:solidFill>
                <a:latin typeface="Open Sans" pitchFamily="34" charset="0"/>
                <a:cs typeface="Open Sans" pitchFamily="34" charset="0"/>
              </a:rPr>
              <a:t>968 </a:t>
            </a:r>
            <a:r>
              <a:rPr lang="en-US" altLang="es-ES_tradnl" sz="675" dirty="0" smtClean="0">
                <a:solidFill>
                  <a:srgbClr val="404040"/>
                </a:solidFill>
                <a:latin typeface="Open Sans" pitchFamily="34" charset="0"/>
                <a:cs typeface="Open Sans" pitchFamily="34" charset="0"/>
              </a:rPr>
              <a:t>36 27 53 </a:t>
            </a:r>
            <a:r>
              <a:rPr lang="fr-FR" altLang="es-ES_tradnl" sz="675" b="1" dirty="0" smtClean="0">
                <a:solidFill>
                  <a:srgbClr val="404040"/>
                </a:solidFill>
                <a:latin typeface="Open Sans" pitchFamily="34" charset="0"/>
                <a:cs typeface="Open Sans" pitchFamily="34" charset="0"/>
              </a:rPr>
              <a:t>www.carm.es/cagric</a:t>
            </a:r>
            <a:endParaRPr lang="fr-FR" altLang="es-ES_tradnl" sz="675" b="1" dirty="0">
              <a:solidFill>
                <a:srgbClr val="404040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51" name="Freeform 336"/>
          <p:cNvSpPr>
            <a:spLocks noEditPoints="1"/>
          </p:cNvSpPr>
          <p:nvPr/>
        </p:nvSpPr>
        <p:spPr bwMode="auto">
          <a:xfrm>
            <a:off x="4158331" y="4348234"/>
            <a:ext cx="80963" cy="134541"/>
          </a:xfrm>
          <a:custGeom>
            <a:avLst/>
            <a:gdLst>
              <a:gd name="T0" fmla="*/ 68 w 83"/>
              <a:gd name="T1" fmla="*/ 0 h 146"/>
              <a:gd name="T2" fmla="*/ 15 w 83"/>
              <a:gd name="T3" fmla="*/ 0 h 146"/>
              <a:gd name="T4" fmla="*/ 0 w 83"/>
              <a:gd name="T5" fmla="*/ 15 h 146"/>
              <a:gd name="T6" fmla="*/ 0 w 83"/>
              <a:gd name="T7" fmla="*/ 132 h 146"/>
              <a:gd name="T8" fmla="*/ 15 w 83"/>
              <a:gd name="T9" fmla="*/ 146 h 146"/>
              <a:gd name="T10" fmla="*/ 68 w 83"/>
              <a:gd name="T11" fmla="*/ 146 h 146"/>
              <a:gd name="T12" fmla="*/ 83 w 83"/>
              <a:gd name="T13" fmla="*/ 132 h 146"/>
              <a:gd name="T14" fmla="*/ 83 w 83"/>
              <a:gd name="T15" fmla="*/ 15 h 146"/>
              <a:gd name="T16" fmla="*/ 68 w 83"/>
              <a:gd name="T17" fmla="*/ 0 h 146"/>
              <a:gd name="T18" fmla="*/ 36 w 83"/>
              <a:gd name="T19" fmla="*/ 15 h 146"/>
              <a:gd name="T20" fmla="*/ 48 w 83"/>
              <a:gd name="T21" fmla="*/ 15 h 146"/>
              <a:gd name="T22" fmla="*/ 49 w 83"/>
              <a:gd name="T23" fmla="*/ 17 h 146"/>
              <a:gd name="T24" fmla="*/ 48 w 83"/>
              <a:gd name="T25" fmla="*/ 19 h 146"/>
              <a:gd name="T26" fmla="*/ 36 w 83"/>
              <a:gd name="T27" fmla="*/ 19 h 146"/>
              <a:gd name="T28" fmla="*/ 34 w 83"/>
              <a:gd name="T29" fmla="*/ 17 h 146"/>
              <a:gd name="T30" fmla="*/ 36 w 83"/>
              <a:gd name="T31" fmla="*/ 15 h 146"/>
              <a:gd name="T32" fmla="*/ 31 w 83"/>
              <a:gd name="T33" fmla="*/ 128 h 146"/>
              <a:gd name="T34" fmla="*/ 27 w 83"/>
              <a:gd name="T35" fmla="*/ 124 h 146"/>
              <a:gd name="T36" fmla="*/ 31 w 83"/>
              <a:gd name="T37" fmla="*/ 120 h 146"/>
              <a:gd name="T38" fmla="*/ 35 w 83"/>
              <a:gd name="T39" fmla="*/ 124 h 146"/>
              <a:gd name="T40" fmla="*/ 31 w 83"/>
              <a:gd name="T41" fmla="*/ 128 h 146"/>
              <a:gd name="T42" fmla="*/ 42 w 83"/>
              <a:gd name="T43" fmla="*/ 128 h 146"/>
              <a:gd name="T44" fmla="*/ 38 w 83"/>
              <a:gd name="T45" fmla="*/ 124 h 146"/>
              <a:gd name="T46" fmla="*/ 42 w 83"/>
              <a:gd name="T47" fmla="*/ 120 h 146"/>
              <a:gd name="T48" fmla="*/ 46 w 83"/>
              <a:gd name="T49" fmla="*/ 124 h 146"/>
              <a:gd name="T50" fmla="*/ 42 w 83"/>
              <a:gd name="T51" fmla="*/ 128 h 146"/>
              <a:gd name="T52" fmla="*/ 53 w 83"/>
              <a:gd name="T53" fmla="*/ 128 h 146"/>
              <a:gd name="T54" fmla="*/ 49 w 83"/>
              <a:gd name="T55" fmla="*/ 124 h 146"/>
              <a:gd name="T56" fmla="*/ 53 w 83"/>
              <a:gd name="T57" fmla="*/ 120 h 146"/>
              <a:gd name="T58" fmla="*/ 56 w 83"/>
              <a:gd name="T59" fmla="*/ 124 h 146"/>
              <a:gd name="T60" fmla="*/ 53 w 83"/>
              <a:gd name="T61" fmla="*/ 128 h 146"/>
              <a:gd name="T62" fmla="*/ 68 w 83"/>
              <a:gd name="T63" fmla="*/ 110 h 146"/>
              <a:gd name="T64" fmla="*/ 15 w 83"/>
              <a:gd name="T65" fmla="*/ 110 h 146"/>
              <a:gd name="T66" fmla="*/ 15 w 83"/>
              <a:gd name="T67" fmla="*/ 30 h 146"/>
              <a:gd name="T68" fmla="*/ 68 w 83"/>
              <a:gd name="T69" fmla="*/ 30 h 146"/>
              <a:gd name="T70" fmla="*/ 68 w 83"/>
              <a:gd name="T71" fmla="*/ 1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146">
                <a:moveTo>
                  <a:pt x="68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40"/>
                  <a:pt x="7" y="146"/>
                  <a:pt x="15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76" y="146"/>
                  <a:pt x="83" y="140"/>
                  <a:pt x="83" y="132"/>
                </a:cubicBezTo>
                <a:cubicBezTo>
                  <a:pt x="83" y="15"/>
                  <a:pt x="83" y="15"/>
                  <a:pt x="83" y="15"/>
                </a:cubicBezTo>
                <a:cubicBezTo>
                  <a:pt x="83" y="7"/>
                  <a:pt x="76" y="0"/>
                  <a:pt x="68" y="0"/>
                </a:cubicBezTo>
                <a:close/>
                <a:moveTo>
                  <a:pt x="36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49" y="16"/>
                  <a:pt x="49" y="17"/>
                </a:cubicBezTo>
                <a:cubicBezTo>
                  <a:pt x="49" y="18"/>
                  <a:pt x="49" y="19"/>
                  <a:pt x="48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5" y="19"/>
                  <a:pt x="34" y="18"/>
                  <a:pt x="34" y="17"/>
                </a:cubicBezTo>
                <a:cubicBezTo>
                  <a:pt x="34" y="16"/>
                  <a:pt x="35" y="15"/>
                  <a:pt x="36" y="15"/>
                </a:cubicBezTo>
                <a:close/>
                <a:moveTo>
                  <a:pt x="31" y="128"/>
                </a:moveTo>
                <a:cubicBezTo>
                  <a:pt x="29" y="128"/>
                  <a:pt x="27" y="126"/>
                  <a:pt x="27" y="124"/>
                </a:cubicBezTo>
                <a:cubicBezTo>
                  <a:pt x="27" y="122"/>
                  <a:pt x="29" y="120"/>
                  <a:pt x="31" y="120"/>
                </a:cubicBezTo>
                <a:cubicBezTo>
                  <a:pt x="33" y="120"/>
                  <a:pt x="35" y="122"/>
                  <a:pt x="35" y="124"/>
                </a:cubicBezTo>
                <a:cubicBezTo>
                  <a:pt x="35" y="126"/>
                  <a:pt x="33" y="128"/>
                  <a:pt x="31" y="128"/>
                </a:cubicBezTo>
                <a:close/>
                <a:moveTo>
                  <a:pt x="42" y="128"/>
                </a:moveTo>
                <a:cubicBezTo>
                  <a:pt x="39" y="128"/>
                  <a:pt x="38" y="126"/>
                  <a:pt x="38" y="124"/>
                </a:cubicBezTo>
                <a:cubicBezTo>
                  <a:pt x="38" y="122"/>
                  <a:pt x="39" y="120"/>
                  <a:pt x="42" y="120"/>
                </a:cubicBezTo>
                <a:cubicBezTo>
                  <a:pt x="44" y="120"/>
                  <a:pt x="46" y="122"/>
                  <a:pt x="46" y="124"/>
                </a:cubicBezTo>
                <a:cubicBezTo>
                  <a:pt x="46" y="126"/>
                  <a:pt x="44" y="128"/>
                  <a:pt x="42" y="128"/>
                </a:cubicBezTo>
                <a:close/>
                <a:moveTo>
                  <a:pt x="53" y="128"/>
                </a:moveTo>
                <a:cubicBezTo>
                  <a:pt x="50" y="128"/>
                  <a:pt x="49" y="126"/>
                  <a:pt x="49" y="124"/>
                </a:cubicBezTo>
                <a:cubicBezTo>
                  <a:pt x="49" y="122"/>
                  <a:pt x="50" y="120"/>
                  <a:pt x="53" y="120"/>
                </a:cubicBezTo>
                <a:cubicBezTo>
                  <a:pt x="55" y="120"/>
                  <a:pt x="56" y="122"/>
                  <a:pt x="56" y="124"/>
                </a:cubicBezTo>
                <a:cubicBezTo>
                  <a:pt x="56" y="126"/>
                  <a:pt x="55" y="128"/>
                  <a:pt x="53" y="128"/>
                </a:cubicBezTo>
                <a:close/>
                <a:moveTo>
                  <a:pt x="68" y="110"/>
                </a:moveTo>
                <a:cubicBezTo>
                  <a:pt x="15" y="110"/>
                  <a:pt x="15" y="110"/>
                  <a:pt x="15" y="110"/>
                </a:cubicBezTo>
                <a:cubicBezTo>
                  <a:pt x="15" y="30"/>
                  <a:pt x="15" y="30"/>
                  <a:pt x="15" y="30"/>
                </a:cubicBezTo>
                <a:cubicBezTo>
                  <a:pt x="68" y="30"/>
                  <a:pt x="68" y="30"/>
                  <a:pt x="68" y="30"/>
                </a:cubicBezTo>
                <a:lnTo>
                  <a:pt x="68" y="11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33804" name="Freeform 43"/>
          <p:cNvSpPr>
            <a:spLocks noEditPoints="1"/>
          </p:cNvSpPr>
          <p:nvPr/>
        </p:nvSpPr>
        <p:spPr bwMode="auto">
          <a:xfrm>
            <a:off x="675085" y="1491854"/>
            <a:ext cx="323850" cy="307181"/>
          </a:xfrm>
          <a:custGeom>
            <a:avLst/>
            <a:gdLst>
              <a:gd name="T0" fmla="*/ 0 w 146"/>
              <a:gd name="T1" fmla="*/ 203137 h 145"/>
              <a:gd name="T2" fmla="*/ 432048 w 146"/>
              <a:gd name="T3" fmla="*/ 203137 h 145"/>
              <a:gd name="T4" fmla="*/ 38470 w 146"/>
              <a:gd name="T5" fmla="*/ 208780 h 145"/>
              <a:gd name="T6" fmla="*/ 115410 w 146"/>
              <a:gd name="T7" fmla="*/ 284956 h 145"/>
              <a:gd name="T8" fmla="*/ 38470 w 146"/>
              <a:gd name="T9" fmla="*/ 208780 h 145"/>
              <a:gd name="T10" fmla="*/ 221942 w 146"/>
              <a:gd name="T11" fmla="*/ 39499 h 145"/>
              <a:gd name="T12" fmla="*/ 221942 w 146"/>
              <a:gd name="T13" fmla="*/ 110033 h 145"/>
              <a:gd name="T14" fmla="*/ 316638 w 146"/>
              <a:gd name="T15" fmla="*/ 197495 h 145"/>
              <a:gd name="T16" fmla="*/ 221942 w 146"/>
              <a:gd name="T17" fmla="*/ 121318 h 145"/>
              <a:gd name="T18" fmla="*/ 210106 w 146"/>
              <a:gd name="T19" fmla="*/ 110033 h 145"/>
              <a:gd name="T20" fmla="*/ 210106 w 146"/>
              <a:gd name="T21" fmla="*/ 39499 h 145"/>
              <a:gd name="T22" fmla="*/ 210106 w 146"/>
              <a:gd name="T23" fmla="*/ 121318 h 145"/>
              <a:gd name="T24" fmla="*/ 115410 w 146"/>
              <a:gd name="T25" fmla="*/ 197495 h 145"/>
              <a:gd name="T26" fmla="*/ 210106 w 146"/>
              <a:gd name="T27" fmla="*/ 121318 h 145"/>
              <a:gd name="T28" fmla="*/ 38470 w 146"/>
              <a:gd name="T29" fmla="*/ 197495 h 145"/>
              <a:gd name="T30" fmla="*/ 115410 w 146"/>
              <a:gd name="T31" fmla="*/ 121318 h 145"/>
              <a:gd name="T32" fmla="*/ 115410 w 146"/>
              <a:gd name="T33" fmla="*/ 208780 h 145"/>
              <a:gd name="T34" fmla="*/ 210106 w 146"/>
              <a:gd name="T35" fmla="*/ 284956 h 145"/>
              <a:gd name="T36" fmla="*/ 115410 w 146"/>
              <a:gd name="T37" fmla="*/ 208780 h 145"/>
              <a:gd name="T38" fmla="*/ 210106 w 146"/>
              <a:gd name="T39" fmla="*/ 366776 h 145"/>
              <a:gd name="T40" fmla="*/ 210106 w 146"/>
              <a:gd name="T41" fmla="*/ 296242 h 145"/>
              <a:gd name="T42" fmla="*/ 298882 w 146"/>
              <a:gd name="T43" fmla="*/ 296242 h 145"/>
              <a:gd name="T44" fmla="*/ 221942 w 146"/>
              <a:gd name="T45" fmla="*/ 296242 h 145"/>
              <a:gd name="T46" fmla="*/ 221942 w 146"/>
              <a:gd name="T47" fmla="*/ 208780 h 145"/>
              <a:gd name="T48" fmla="*/ 304801 w 146"/>
              <a:gd name="T49" fmla="*/ 284956 h 145"/>
              <a:gd name="T50" fmla="*/ 331434 w 146"/>
              <a:gd name="T51" fmla="*/ 208780 h 145"/>
              <a:gd name="T52" fmla="*/ 372863 w 146"/>
              <a:gd name="T53" fmla="*/ 284956 h 145"/>
              <a:gd name="T54" fmla="*/ 331434 w 146"/>
              <a:gd name="T55" fmla="*/ 208780 h 145"/>
              <a:gd name="T56" fmla="*/ 316638 w 146"/>
              <a:gd name="T57" fmla="*/ 121318 h 145"/>
              <a:gd name="T58" fmla="*/ 393578 w 146"/>
              <a:gd name="T59" fmla="*/ 197495 h 145"/>
              <a:gd name="T60" fmla="*/ 366945 w 146"/>
              <a:gd name="T61" fmla="*/ 110033 h 145"/>
              <a:gd name="T62" fmla="*/ 254494 w 146"/>
              <a:gd name="T63" fmla="*/ 36678 h 145"/>
              <a:gd name="T64" fmla="*/ 177554 w 146"/>
              <a:gd name="T65" fmla="*/ 36678 h 145"/>
              <a:gd name="T66" fmla="*/ 65103 w 146"/>
              <a:gd name="T67" fmla="*/ 110033 h 145"/>
              <a:gd name="T68" fmla="*/ 65103 w 146"/>
              <a:gd name="T69" fmla="*/ 296242 h 145"/>
              <a:gd name="T70" fmla="*/ 177554 w 146"/>
              <a:gd name="T71" fmla="*/ 369597 h 145"/>
              <a:gd name="T72" fmla="*/ 254494 w 146"/>
              <a:gd name="T73" fmla="*/ 369597 h 145"/>
              <a:gd name="T74" fmla="*/ 366945 w 146"/>
              <a:gd name="T75" fmla="*/ 296242 h 14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6"/>
              <a:gd name="T115" fmla="*/ 0 h 145"/>
              <a:gd name="T116" fmla="*/ 146 w 146"/>
              <a:gd name="T117" fmla="*/ 145 h 14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6" h="145">
                <a:moveTo>
                  <a:pt x="73" y="0"/>
                </a:moveTo>
                <a:cubicBezTo>
                  <a:pt x="33" y="0"/>
                  <a:pt x="0" y="32"/>
                  <a:pt x="0" y="72"/>
                </a:cubicBezTo>
                <a:cubicBezTo>
                  <a:pt x="0" y="112"/>
                  <a:pt x="33" y="145"/>
                  <a:pt x="73" y="145"/>
                </a:cubicBezTo>
                <a:cubicBezTo>
                  <a:pt x="113" y="145"/>
                  <a:pt x="146" y="112"/>
                  <a:pt x="146" y="72"/>
                </a:cubicBezTo>
                <a:cubicBezTo>
                  <a:pt x="146" y="32"/>
                  <a:pt x="113" y="0"/>
                  <a:pt x="73" y="0"/>
                </a:cubicBezTo>
                <a:close/>
                <a:moveTo>
                  <a:pt x="13" y="74"/>
                </a:moveTo>
                <a:cubicBezTo>
                  <a:pt x="34" y="74"/>
                  <a:pt x="34" y="74"/>
                  <a:pt x="34" y="74"/>
                </a:cubicBezTo>
                <a:cubicBezTo>
                  <a:pt x="34" y="84"/>
                  <a:pt x="36" y="93"/>
                  <a:pt x="39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15" y="93"/>
                  <a:pt x="13" y="84"/>
                  <a:pt x="13" y="74"/>
                </a:cubicBezTo>
                <a:close/>
                <a:moveTo>
                  <a:pt x="75" y="39"/>
                </a:moveTo>
                <a:cubicBezTo>
                  <a:pt x="75" y="14"/>
                  <a:pt x="75" y="14"/>
                  <a:pt x="75" y="14"/>
                </a:cubicBezTo>
                <a:cubicBezTo>
                  <a:pt x="86" y="15"/>
                  <a:pt x="96" y="25"/>
                  <a:pt x="101" y="39"/>
                </a:cubicBezTo>
                <a:lnTo>
                  <a:pt x="75" y="39"/>
                </a:lnTo>
                <a:close/>
                <a:moveTo>
                  <a:pt x="103" y="43"/>
                </a:moveTo>
                <a:cubicBezTo>
                  <a:pt x="106" y="51"/>
                  <a:pt x="107" y="60"/>
                  <a:pt x="107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5" y="43"/>
                  <a:pt x="75" y="43"/>
                  <a:pt x="75" y="43"/>
                </a:cubicBezTo>
                <a:lnTo>
                  <a:pt x="103" y="43"/>
                </a:lnTo>
                <a:close/>
                <a:moveTo>
                  <a:pt x="71" y="39"/>
                </a:moveTo>
                <a:cubicBezTo>
                  <a:pt x="45" y="39"/>
                  <a:pt x="45" y="39"/>
                  <a:pt x="45" y="39"/>
                </a:cubicBezTo>
                <a:cubicBezTo>
                  <a:pt x="50" y="25"/>
                  <a:pt x="60" y="15"/>
                  <a:pt x="71" y="14"/>
                </a:cubicBezTo>
                <a:lnTo>
                  <a:pt x="71" y="39"/>
                </a:lnTo>
                <a:close/>
                <a:moveTo>
                  <a:pt x="71" y="43"/>
                </a:moveTo>
                <a:cubicBezTo>
                  <a:pt x="71" y="70"/>
                  <a:pt x="71" y="70"/>
                  <a:pt x="71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60"/>
                  <a:pt x="40" y="51"/>
                  <a:pt x="43" y="43"/>
                </a:cubicBezTo>
                <a:lnTo>
                  <a:pt x="71" y="43"/>
                </a:lnTo>
                <a:close/>
                <a:moveTo>
                  <a:pt x="34" y="70"/>
                </a:moveTo>
                <a:cubicBezTo>
                  <a:pt x="13" y="70"/>
                  <a:pt x="13" y="70"/>
                  <a:pt x="13" y="70"/>
                </a:cubicBezTo>
                <a:cubicBezTo>
                  <a:pt x="13" y="60"/>
                  <a:pt x="15" y="51"/>
                  <a:pt x="20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6" y="51"/>
                  <a:pt x="34" y="60"/>
                  <a:pt x="34" y="70"/>
                </a:cubicBezTo>
                <a:close/>
                <a:moveTo>
                  <a:pt x="39" y="74"/>
                </a:moveTo>
                <a:cubicBezTo>
                  <a:pt x="71" y="74"/>
                  <a:pt x="71" y="74"/>
                  <a:pt x="71" y="74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0" y="93"/>
                  <a:pt x="39" y="84"/>
                  <a:pt x="39" y="74"/>
                </a:cubicBezTo>
                <a:close/>
                <a:moveTo>
                  <a:pt x="71" y="105"/>
                </a:moveTo>
                <a:cubicBezTo>
                  <a:pt x="71" y="130"/>
                  <a:pt x="71" y="130"/>
                  <a:pt x="71" y="130"/>
                </a:cubicBezTo>
                <a:cubicBezTo>
                  <a:pt x="60" y="129"/>
                  <a:pt x="50" y="119"/>
                  <a:pt x="45" y="105"/>
                </a:cubicBezTo>
                <a:lnTo>
                  <a:pt x="71" y="105"/>
                </a:lnTo>
                <a:close/>
                <a:moveTo>
                  <a:pt x="75" y="105"/>
                </a:moveTo>
                <a:cubicBezTo>
                  <a:pt x="101" y="105"/>
                  <a:pt x="101" y="105"/>
                  <a:pt x="101" y="105"/>
                </a:cubicBezTo>
                <a:cubicBezTo>
                  <a:pt x="96" y="119"/>
                  <a:pt x="86" y="129"/>
                  <a:pt x="75" y="130"/>
                </a:cubicBezTo>
                <a:lnTo>
                  <a:pt x="75" y="105"/>
                </a:lnTo>
                <a:close/>
                <a:moveTo>
                  <a:pt x="75" y="101"/>
                </a:moveTo>
                <a:cubicBezTo>
                  <a:pt x="75" y="74"/>
                  <a:pt x="75" y="74"/>
                  <a:pt x="75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84"/>
                  <a:pt x="106" y="93"/>
                  <a:pt x="103" y="101"/>
                </a:cubicBezTo>
                <a:lnTo>
                  <a:pt x="75" y="101"/>
                </a:lnTo>
                <a:close/>
                <a:moveTo>
                  <a:pt x="112" y="74"/>
                </a:moveTo>
                <a:cubicBezTo>
                  <a:pt x="133" y="74"/>
                  <a:pt x="133" y="74"/>
                  <a:pt x="133" y="74"/>
                </a:cubicBezTo>
                <a:cubicBezTo>
                  <a:pt x="133" y="84"/>
                  <a:pt x="131" y="93"/>
                  <a:pt x="126" y="101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10" y="93"/>
                  <a:pt x="111" y="84"/>
                  <a:pt x="112" y="74"/>
                </a:cubicBezTo>
                <a:close/>
                <a:moveTo>
                  <a:pt x="112" y="70"/>
                </a:moveTo>
                <a:cubicBezTo>
                  <a:pt x="111" y="60"/>
                  <a:pt x="110" y="51"/>
                  <a:pt x="107" y="43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131" y="51"/>
                  <a:pt x="133" y="60"/>
                  <a:pt x="133" y="70"/>
                </a:cubicBezTo>
                <a:lnTo>
                  <a:pt x="112" y="70"/>
                </a:lnTo>
                <a:close/>
                <a:moveTo>
                  <a:pt x="124" y="39"/>
                </a:moveTo>
                <a:cubicBezTo>
                  <a:pt x="106" y="39"/>
                  <a:pt x="106" y="39"/>
                  <a:pt x="106" y="39"/>
                </a:cubicBezTo>
                <a:cubicBezTo>
                  <a:pt x="101" y="27"/>
                  <a:pt x="94" y="18"/>
                  <a:pt x="86" y="13"/>
                </a:cubicBezTo>
                <a:cubicBezTo>
                  <a:pt x="101" y="16"/>
                  <a:pt x="115" y="26"/>
                  <a:pt x="124" y="39"/>
                </a:cubicBezTo>
                <a:close/>
                <a:moveTo>
                  <a:pt x="60" y="13"/>
                </a:moveTo>
                <a:cubicBezTo>
                  <a:pt x="52" y="18"/>
                  <a:pt x="45" y="27"/>
                  <a:pt x="40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31" y="26"/>
                  <a:pt x="44" y="16"/>
                  <a:pt x="60" y="13"/>
                </a:cubicBezTo>
                <a:close/>
                <a:moveTo>
                  <a:pt x="22" y="105"/>
                </a:moveTo>
                <a:cubicBezTo>
                  <a:pt x="40" y="105"/>
                  <a:pt x="40" y="105"/>
                  <a:pt x="40" y="105"/>
                </a:cubicBezTo>
                <a:cubicBezTo>
                  <a:pt x="45" y="117"/>
                  <a:pt x="52" y="127"/>
                  <a:pt x="60" y="131"/>
                </a:cubicBezTo>
                <a:cubicBezTo>
                  <a:pt x="44" y="128"/>
                  <a:pt x="31" y="118"/>
                  <a:pt x="22" y="105"/>
                </a:cubicBezTo>
                <a:close/>
                <a:moveTo>
                  <a:pt x="86" y="131"/>
                </a:moveTo>
                <a:cubicBezTo>
                  <a:pt x="94" y="127"/>
                  <a:pt x="101" y="117"/>
                  <a:pt x="106" y="105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15" y="118"/>
                  <a:pt x="101" y="128"/>
                  <a:pt x="86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3805" name="Freeform 42"/>
          <p:cNvSpPr>
            <a:spLocks/>
          </p:cNvSpPr>
          <p:nvPr/>
        </p:nvSpPr>
        <p:spPr bwMode="auto">
          <a:xfrm>
            <a:off x="350713" y="4294656"/>
            <a:ext cx="270272" cy="269081"/>
          </a:xfrm>
          <a:custGeom>
            <a:avLst/>
            <a:gdLst>
              <a:gd name="T0" fmla="*/ 300592 w 430"/>
              <a:gd name="T1" fmla="*/ 0 h 496"/>
              <a:gd name="T2" fmla="*/ 360040 w 430"/>
              <a:gd name="T3" fmla="*/ 52264 h 496"/>
              <a:gd name="T4" fmla="*/ 360040 w 430"/>
              <a:gd name="T5" fmla="*/ 288177 h 496"/>
              <a:gd name="T6" fmla="*/ 359203 w 430"/>
              <a:gd name="T7" fmla="*/ 288177 h 496"/>
              <a:gd name="T8" fmla="*/ 359203 w 430"/>
              <a:gd name="T9" fmla="*/ 360040 h 496"/>
              <a:gd name="T10" fmla="*/ 275472 w 430"/>
              <a:gd name="T11" fmla="*/ 288177 h 496"/>
              <a:gd name="T12" fmla="*/ 59448 w 430"/>
              <a:gd name="T13" fmla="*/ 288177 h 496"/>
              <a:gd name="T14" fmla="*/ 0 w 430"/>
              <a:gd name="T15" fmla="*/ 235913 h 496"/>
              <a:gd name="T16" fmla="*/ 0 w 430"/>
              <a:gd name="T17" fmla="*/ 0 h 496"/>
              <a:gd name="T18" fmla="*/ 300592 w 430"/>
              <a:gd name="T19" fmla="*/ 0 h 4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0"/>
              <a:gd name="T31" fmla="*/ 0 h 496"/>
              <a:gd name="T32" fmla="*/ 430 w 430"/>
              <a:gd name="T33" fmla="*/ 496 h 4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0" h="496">
                <a:moveTo>
                  <a:pt x="359" y="0"/>
                </a:moveTo>
                <a:cubicBezTo>
                  <a:pt x="398" y="0"/>
                  <a:pt x="430" y="32"/>
                  <a:pt x="430" y="72"/>
                </a:cubicBezTo>
                <a:cubicBezTo>
                  <a:pt x="430" y="397"/>
                  <a:pt x="430" y="397"/>
                  <a:pt x="430" y="397"/>
                </a:cubicBezTo>
                <a:cubicBezTo>
                  <a:pt x="429" y="397"/>
                  <a:pt x="429" y="397"/>
                  <a:pt x="429" y="397"/>
                </a:cubicBezTo>
                <a:cubicBezTo>
                  <a:pt x="429" y="496"/>
                  <a:pt x="429" y="496"/>
                  <a:pt x="429" y="496"/>
                </a:cubicBezTo>
                <a:cubicBezTo>
                  <a:pt x="329" y="397"/>
                  <a:pt x="329" y="397"/>
                  <a:pt x="329" y="397"/>
                </a:cubicBezTo>
                <a:cubicBezTo>
                  <a:pt x="71" y="397"/>
                  <a:pt x="71" y="397"/>
                  <a:pt x="71" y="397"/>
                </a:cubicBezTo>
                <a:cubicBezTo>
                  <a:pt x="32" y="397"/>
                  <a:pt x="0" y="365"/>
                  <a:pt x="0" y="325"/>
                </a:cubicBezTo>
                <a:cubicBezTo>
                  <a:pt x="0" y="0"/>
                  <a:pt x="0" y="0"/>
                  <a:pt x="0" y="0"/>
                </a:cubicBezTo>
                <a:lnTo>
                  <a:pt x="359" y="0"/>
                </a:lnTo>
                <a:close/>
              </a:path>
            </a:pathLst>
          </a:custGeom>
          <a:solidFill>
            <a:srgbClr val="5FC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0" name="Freeform 55"/>
          <p:cNvSpPr>
            <a:spLocks noEditPoints="1"/>
          </p:cNvSpPr>
          <p:nvPr/>
        </p:nvSpPr>
        <p:spPr bwMode="auto">
          <a:xfrm>
            <a:off x="405481" y="4341090"/>
            <a:ext cx="163116" cy="115491"/>
          </a:xfrm>
          <a:custGeom>
            <a:avLst/>
            <a:gdLst>
              <a:gd name="T0" fmla="*/ 0 w 64"/>
              <a:gd name="T1" fmla="*/ 0 h 45"/>
              <a:gd name="T2" fmla="*/ 0 w 64"/>
              <a:gd name="T3" fmla="*/ 45 h 45"/>
              <a:gd name="T4" fmla="*/ 6 w 64"/>
              <a:gd name="T5" fmla="*/ 45 h 45"/>
              <a:gd name="T6" fmla="*/ 58 w 64"/>
              <a:gd name="T7" fmla="*/ 45 h 45"/>
              <a:gd name="T8" fmla="*/ 64 w 64"/>
              <a:gd name="T9" fmla="*/ 45 h 45"/>
              <a:gd name="T10" fmla="*/ 64 w 64"/>
              <a:gd name="T11" fmla="*/ 0 h 45"/>
              <a:gd name="T12" fmla="*/ 0 w 64"/>
              <a:gd name="T13" fmla="*/ 0 h 45"/>
              <a:gd name="T14" fmla="*/ 25 w 64"/>
              <a:gd name="T15" fmla="*/ 21 h 45"/>
              <a:gd name="T16" fmla="*/ 6 w 64"/>
              <a:gd name="T17" fmla="*/ 37 h 45"/>
              <a:gd name="T18" fmla="*/ 6 w 64"/>
              <a:gd name="T19" fmla="*/ 7 h 45"/>
              <a:gd name="T20" fmla="*/ 25 w 64"/>
              <a:gd name="T21" fmla="*/ 21 h 45"/>
              <a:gd name="T22" fmla="*/ 6 w 64"/>
              <a:gd name="T23" fmla="*/ 5 h 45"/>
              <a:gd name="T24" fmla="*/ 58 w 64"/>
              <a:gd name="T25" fmla="*/ 5 h 45"/>
              <a:gd name="T26" fmla="*/ 32 w 64"/>
              <a:gd name="T27" fmla="*/ 23 h 45"/>
              <a:gd name="T28" fmla="*/ 6 w 64"/>
              <a:gd name="T29" fmla="*/ 5 h 45"/>
              <a:gd name="T30" fmla="*/ 27 w 64"/>
              <a:gd name="T31" fmla="*/ 22 h 45"/>
              <a:gd name="T32" fmla="*/ 32 w 64"/>
              <a:gd name="T33" fmla="*/ 25 h 45"/>
              <a:gd name="T34" fmla="*/ 37 w 64"/>
              <a:gd name="T35" fmla="*/ 22 h 45"/>
              <a:gd name="T36" fmla="*/ 58 w 64"/>
              <a:gd name="T37" fmla="*/ 39 h 45"/>
              <a:gd name="T38" fmla="*/ 6 w 64"/>
              <a:gd name="T39" fmla="*/ 39 h 45"/>
              <a:gd name="T40" fmla="*/ 27 w 64"/>
              <a:gd name="T41" fmla="*/ 22 h 45"/>
              <a:gd name="T42" fmla="*/ 39 w 64"/>
              <a:gd name="T43" fmla="*/ 21 h 45"/>
              <a:gd name="T44" fmla="*/ 58 w 64"/>
              <a:gd name="T45" fmla="*/ 7 h 45"/>
              <a:gd name="T46" fmla="*/ 58 w 64"/>
              <a:gd name="T47" fmla="*/ 37 h 45"/>
              <a:gd name="T48" fmla="*/ 39 w 64"/>
              <a:gd name="T49" fmla="*/ 2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45">
                <a:moveTo>
                  <a:pt x="0" y="0"/>
                </a:moveTo>
                <a:lnTo>
                  <a:pt x="0" y="45"/>
                </a:lnTo>
                <a:lnTo>
                  <a:pt x="6" y="45"/>
                </a:lnTo>
                <a:lnTo>
                  <a:pt x="58" y="45"/>
                </a:lnTo>
                <a:lnTo>
                  <a:pt x="64" y="45"/>
                </a:lnTo>
                <a:lnTo>
                  <a:pt x="64" y="0"/>
                </a:lnTo>
                <a:lnTo>
                  <a:pt x="0" y="0"/>
                </a:lnTo>
                <a:close/>
                <a:moveTo>
                  <a:pt x="25" y="21"/>
                </a:moveTo>
                <a:lnTo>
                  <a:pt x="6" y="37"/>
                </a:lnTo>
                <a:lnTo>
                  <a:pt x="6" y="7"/>
                </a:lnTo>
                <a:lnTo>
                  <a:pt x="25" y="21"/>
                </a:lnTo>
                <a:close/>
                <a:moveTo>
                  <a:pt x="6" y="5"/>
                </a:moveTo>
                <a:lnTo>
                  <a:pt x="58" y="5"/>
                </a:lnTo>
                <a:lnTo>
                  <a:pt x="32" y="23"/>
                </a:lnTo>
                <a:lnTo>
                  <a:pt x="6" y="5"/>
                </a:lnTo>
                <a:close/>
                <a:moveTo>
                  <a:pt x="27" y="22"/>
                </a:moveTo>
                <a:lnTo>
                  <a:pt x="32" y="25"/>
                </a:lnTo>
                <a:lnTo>
                  <a:pt x="37" y="22"/>
                </a:lnTo>
                <a:lnTo>
                  <a:pt x="58" y="39"/>
                </a:lnTo>
                <a:lnTo>
                  <a:pt x="6" y="39"/>
                </a:lnTo>
                <a:lnTo>
                  <a:pt x="27" y="22"/>
                </a:lnTo>
                <a:close/>
                <a:moveTo>
                  <a:pt x="39" y="21"/>
                </a:moveTo>
                <a:lnTo>
                  <a:pt x="58" y="7"/>
                </a:lnTo>
                <a:lnTo>
                  <a:pt x="58" y="37"/>
                </a:lnTo>
                <a:lnTo>
                  <a:pt x="39" y="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21" name="Imagen 20" descr="Logo RM prefer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11" y="239728"/>
            <a:ext cx="2088515" cy="877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animBg="1"/>
      <p:bldP spid="3" grpId="0"/>
      <p:bldP spid="4" grpId="0"/>
      <p:bldP spid="48" grpId="0"/>
      <p:bldP spid="338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Contenido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 bwMode="auto">
          <a:xfrm>
            <a:off x="408948" y="3889591"/>
            <a:ext cx="910134" cy="1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s-ES_tradnl" sz="2100" dirty="0">
                <a:solidFill>
                  <a:schemeClr val="bg1"/>
                </a:solidFill>
                <a:latin typeface="Museo 300"/>
              </a:rPr>
              <a:t>2017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86899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algn="just">
              <a:buAutoNum type="arabicPeriod"/>
            </a:pPr>
            <a:r>
              <a:rPr lang="es-ES_tradnl" sz="2100" dirty="0" smtClean="0"/>
              <a:t>Presentación Servicio de Formación y Transferencia Tecnológica.</a:t>
            </a:r>
          </a:p>
          <a:p>
            <a:pPr marL="0" indent="0" algn="just">
              <a:buNone/>
            </a:pPr>
            <a:endParaRPr lang="es-ES_tradnl" sz="2100" dirty="0" smtClean="0"/>
          </a:p>
          <a:p>
            <a:pPr algn="just">
              <a:buFont typeface="+mj-lt"/>
              <a:buAutoNum type="arabicPeriod" startAt="2"/>
            </a:pPr>
            <a:r>
              <a:rPr lang="es-ES_tradnl" sz="2100" dirty="0"/>
              <a:t>Transferencia Tecnológica 2019</a:t>
            </a:r>
          </a:p>
          <a:p>
            <a:pPr marL="0" indent="0" algn="just">
              <a:buNone/>
            </a:pPr>
            <a:endParaRPr lang="es-ES_tradnl" sz="2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9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1. Presentación del Servicio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 bwMode="auto">
          <a:xfrm>
            <a:off x="408948" y="3889591"/>
            <a:ext cx="910134" cy="1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s-ES_tradnl" sz="2100" dirty="0">
                <a:solidFill>
                  <a:schemeClr val="bg1"/>
                </a:solidFill>
                <a:latin typeface="Museo 300"/>
              </a:rPr>
              <a:t>2017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019841" y="1357229"/>
            <a:ext cx="3672408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dirty="0" smtClean="0"/>
              <a:t>Perteneciente a:</a:t>
            </a:r>
          </a:p>
          <a:p>
            <a:pPr marL="0" indent="0" algn="just">
              <a:buNone/>
            </a:pPr>
            <a:endParaRPr lang="es-ES_tradnl" sz="2100" dirty="0" smtClean="0"/>
          </a:p>
          <a:p>
            <a:pPr marL="0" indent="0" algn="just">
              <a:buNone/>
            </a:pPr>
            <a:r>
              <a:rPr lang="es-ES_tradnl" sz="2100" dirty="0" smtClean="0"/>
              <a:t>Consejería de Agua, Agricultura, Ganadería y Pesca.</a:t>
            </a:r>
          </a:p>
          <a:p>
            <a:pPr marL="0" indent="0" algn="just">
              <a:buNone/>
            </a:pPr>
            <a:r>
              <a:rPr lang="es-ES_tradnl" sz="2100" dirty="0" smtClean="0"/>
              <a:t> </a:t>
            </a:r>
          </a:p>
          <a:p>
            <a:pPr marL="0" indent="0" algn="just">
              <a:buNone/>
            </a:pPr>
            <a:r>
              <a:rPr lang="es-ES_tradnl" sz="2100" dirty="0" smtClean="0"/>
              <a:t>Dirección General de Agricultura, Ganadería, Pesca y Acuicultura.</a:t>
            </a: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492696" y="2733768"/>
            <a:ext cx="6172200" cy="432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algn="just"/>
            <a:endParaRPr lang="es-ES" sz="2100" dirty="0"/>
          </a:p>
        </p:txBody>
      </p:sp>
      <p:pic>
        <p:nvPicPr>
          <p:cNvPr id="1026" name="Picture 2" descr="Resultado de imagen de consejería de agricultura mur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1399127"/>
            <a:ext cx="2816008" cy="31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25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1. Presentación del Servicio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 bwMode="auto">
          <a:xfrm>
            <a:off x="408948" y="3889591"/>
            <a:ext cx="910134" cy="1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s-ES_tradnl" sz="2100" dirty="0">
                <a:solidFill>
                  <a:schemeClr val="bg1"/>
                </a:solidFill>
                <a:latin typeface="Museo 300"/>
              </a:rPr>
              <a:t>2017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86899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endParaRPr lang="es-ES" sz="2100" dirty="0"/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492696" y="2733768"/>
            <a:ext cx="6172200" cy="432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algn="just"/>
            <a:endParaRPr lang="es-ES" sz="2100" dirty="0"/>
          </a:p>
        </p:txBody>
      </p:sp>
      <p:sp>
        <p:nvSpPr>
          <p:cNvPr id="4" name="Rectángulo 3"/>
          <p:cNvSpPr/>
          <p:nvPr/>
        </p:nvSpPr>
        <p:spPr>
          <a:xfrm>
            <a:off x="388344" y="4750665"/>
            <a:ext cx="60616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http://carlos-pineda.maps.arcgis.com/apps/webappviewer/index.html?id=fbb82d13bad54dc784eecef8c33cacdf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8" y="1074270"/>
            <a:ext cx="3210248" cy="3513704"/>
          </a:xfrm>
          <a:prstGeom prst="rect">
            <a:avLst/>
          </a:prstGeom>
        </p:spPr>
      </p:pic>
      <p:sp>
        <p:nvSpPr>
          <p:cNvPr id="18" name="5 Rectángulo redondeado"/>
          <p:cNvSpPr/>
          <p:nvPr/>
        </p:nvSpPr>
        <p:spPr>
          <a:xfrm>
            <a:off x="3645023" y="1200080"/>
            <a:ext cx="3019871" cy="57958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Servicios Centrales</a:t>
            </a:r>
            <a:endParaRPr lang="es-ES" sz="1400" dirty="0"/>
          </a:p>
        </p:txBody>
      </p:sp>
      <p:sp>
        <p:nvSpPr>
          <p:cNvPr id="19" name="5 Rectángulo redondeado"/>
          <p:cNvSpPr/>
          <p:nvPr/>
        </p:nvSpPr>
        <p:spPr>
          <a:xfrm>
            <a:off x="3873014" y="2005447"/>
            <a:ext cx="2657986" cy="579581"/>
          </a:xfrm>
          <a:prstGeom prst="round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2 CRN. Centros de Referencia Nacional</a:t>
            </a:r>
            <a:endParaRPr lang="es-ES" sz="1400" dirty="0"/>
          </a:p>
        </p:txBody>
      </p:sp>
      <p:sp>
        <p:nvSpPr>
          <p:cNvPr id="20" name="5 Rectángulo redondeado"/>
          <p:cNvSpPr/>
          <p:nvPr/>
        </p:nvSpPr>
        <p:spPr>
          <a:xfrm>
            <a:off x="3873013" y="2818751"/>
            <a:ext cx="2657987" cy="861693"/>
          </a:xfrm>
          <a:prstGeom prst="round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4</a:t>
            </a:r>
            <a:r>
              <a:rPr lang="es-ES" sz="1400" dirty="0" smtClean="0"/>
              <a:t> CIFEA. Centros Integrados de Formación y Experiencias Agrarias</a:t>
            </a:r>
            <a:endParaRPr lang="es-ES" sz="1400" dirty="0"/>
          </a:p>
        </p:txBody>
      </p:sp>
      <p:sp>
        <p:nvSpPr>
          <p:cNvPr id="21" name="5 Rectángulo redondeado"/>
          <p:cNvSpPr/>
          <p:nvPr/>
        </p:nvSpPr>
        <p:spPr>
          <a:xfrm>
            <a:off x="3873013" y="3827987"/>
            <a:ext cx="2657987" cy="861693"/>
          </a:xfrm>
          <a:prstGeom prst="round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12 CDA. Centros de Demostración Agraria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59683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  <p:bldP spid="28" grpId="0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1. Presentación del Servicio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 bwMode="auto">
          <a:xfrm>
            <a:off x="408948" y="3889591"/>
            <a:ext cx="910134" cy="1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s-ES_tradnl" sz="2100" dirty="0">
                <a:solidFill>
                  <a:schemeClr val="bg1"/>
                </a:solidFill>
                <a:latin typeface="Museo 300"/>
              </a:rPr>
              <a:t>2017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86899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Servicios Centrales</a:t>
            </a:r>
            <a:r>
              <a:rPr lang="es-ES_tradnl" sz="2100" dirty="0" smtClean="0"/>
              <a:t>. Ubicados en Consejería de Agua, Agricultura, Ganadería y Pesca. Murcia</a:t>
            </a:r>
          </a:p>
          <a:p>
            <a:pPr marL="0" indent="0" algn="just">
              <a:buNone/>
            </a:pPr>
            <a:endParaRPr lang="es-ES_tradnl" sz="2100" dirty="0" smtClean="0"/>
          </a:p>
          <a:p>
            <a:pPr marL="0" indent="0" algn="just">
              <a:buNone/>
            </a:pPr>
            <a:r>
              <a:rPr lang="es-ES_tradnl" sz="2100" b="1" dirty="0" smtClean="0"/>
              <a:t>Centros de Referencia Nacional.</a:t>
            </a:r>
          </a:p>
          <a:p>
            <a:pPr marL="0" indent="0" algn="just">
              <a:buNone/>
            </a:pPr>
            <a:endParaRPr lang="es-ES_tradnl" sz="2100" b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_tradnl" sz="2100" dirty="0" smtClean="0"/>
              <a:t>De conservas vegetales. Ubicado en Molina de Segura.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S_tradnl" sz="21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_tradnl" sz="2100" dirty="0" smtClean="0"/>
              <a:t>De ganadería. Ubicado en Lorca.</a:t>
            </a:r>
            <a:endParaRPr lang="es-ES" sz="2100" dirty="0"/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492696" y="2733768"/>
            <a:ext cx="6172200" cy="432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algn="just"/>
            <a:endParaRPr lang="es-ES" sz="2100" dirty="0"/>
          </a:p>
        </p:txBody>
      </p:sp>
    </p:spTree>
    <p:extLst>
      <p:ext uri="{BB962C8B-B14F-4D97-AF65-F5344CB8AC3E}">
        <p14:creationId xmlns:p14="http://schemas.microsoft.com/office/powerpoint/2010/main" val="1993470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75" y="2037408"/>
            <a:ext cx="1222736" cy="12227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46" y="1974052"/>
            <a:ext cx="1222736" cy="12227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3478585"/>
            <a:ext cx="1222736" cy="1222736"/>
          </a:xfrm>
          <a:prstGeom prst="rect">
            <a:avLst/>
          </a:prstGeom>
        </p:spPr>
      </p:pic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1. Presentación del Servicio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86899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CIFEA</a:t>
            </a:r>
            <a:r>
              <a:rPr lang="es-ES_tradnl" sz="2100" dirty="0" smtClean="0"/>
              <a:t>. Centro Integrado de Formación y Experiencias Agrarias</a:t>
            </a:r>
            <a:endParaRPr lang="es-ES" sz="2100" dirty="0"/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1431445" y="3864226"/>
            <a:ext cx="3160141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1400" b="1" dirty="0" smtClean="0"/>
              <a:t>CIFEA</a:t>
            </a:r>
            <a:r>
              <a:rPr lang="es-ES_tradnl" sz="1400" dirty="0"/>
              <a:t> </a:t>
            </a:r>
            <a:r>
              <a:rPr lang="es-ES_tradnl" sz="1400" dirty="0" smtClean="0"/>
              <a:t>de Molina de Segura</a:t>
            </a:r>
            <a:endParaRPr lang="es-ES" sz="1400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2372707" y="2421003"/>
            <a:ext cx="1511749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1400" b="1" dirty="0" smtClean="0"/>
              <a:t>CIFEA</a:t>
            </a:r>
            <a:r>
              <a:rPr lang="es-ES_tradnl" sz="1400" dirty="0"/>
              <a:t> </a:t>
            </a:r>
            <a:r>
              <a:rPr lang="es-ES_tradnl" sz="1400" dirty="0" smtClean="0"/>
              <a:t>de Jumilla</a:t>
            </a:r>
            <a:endParaRPr lang="es-ES" sz="1400" dirty="0"/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5445643" y="2420221"/>
            <a:ext cx="1511749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1400" b="1" dirty="0" smtClean="0"/>
              <a:t>CIFEA</a:t>
            </a:r>
            <a:r>
              <a:rPr lang="es-ES_tradnl" sz="1400" dirty="0"/>
              <a:t> </a:t>
            </a:r>
            <a:r>
              <a:rPr lang="es-ES_tradnl" sz="1400" dirty="0" smtClean="0"/>
              <a:t>de Lorca</a:t>
            </a:r>
            <a:endParaRPr lang="es-ES" sz="14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89" y="3453709"/>
            <a:ext cx="1515636" cy="1010424"/>
          </a:xfrm>
          <a:prstGeom prst="rect">
            <a:avLst/>
          </a:prstGeom>
        </p:spPr>
      </p:pic>
      <p:sp>
        <p:nvSpPr>
          <p:cNvPr id="29" name="2 Marcador de contenido"/>
          <p:cNvSpPr txBox="1">
            <a:spLocks/>
          </p:cNvSpPr>
          <p:nvPr/>
        </p:nvSpPr>
        <p:spPr>
          <a:xfrm>
            <a:off x="5058218" y="3752930"/>
            <a:ext cx="2079429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1400" b="1" dirty="0" smtClean="0"/>
              <a:t>CIFEA</a:t>
            </a:r>
            <a:r>
              <a:rPr lang="es-ES_tradnl" sz="1400" dirty="0"/>
              <a:t> </a:t>
            </a:r>
            <a:r>
              <a:rPr lang="es-ES_tradnl" sz="1400" dirty="0" smtClean="0"/>
              <a:t>de Torre Pacheco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955123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  <p:bldP spid="20" grpId="0"/>
      <p:bldP spid="21" grpId="0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39" y="1658309"/>
            <a:ext cx="1691300" cy="1219812"/>
          </a:xfrm>
          <a:prstGeom prst="rect">
            <a:avLst/>
          </a:prstGeom>
        </p:spPr>
      </p:pic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1. Presentación del Servicio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86899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CDA</a:t>
            </a:r>
            <a:r>
              <a:rPr lang="es-ES_tradnl" sz="2100" dirty="0" smtClean="0"/>
              <a:t>. Centro de Demostración Agraria</a:t>
            </a:r>
            <a:endParaRPr lang="es-ES" sz="2100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3791053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de Molina de Segura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de Lorca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de Torre Pacheco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La Maestra (Jumilla)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Agua Amarga (Cieza)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</a:t>
            </a:r>
            <a:r>
              <a:rPr lang="es-ES_tradnl" sz="1600" dirty="0" err="1" smtClean="0"/>
              <a:t>Purias</a:t>
            </a:r>
            <a:r>
              <a:rPr lang="es-ES_tradnl" sz="1600" dirty="0" smtClean="0"/>
              <a:t> (Lorca)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La </a:t>
            </a:r>
            <a:r>
              <a:rPr lang="es-ES_tradnl" sz="1600" dirty="0" err="1" smtClean="0"/>
              <a:t>Pilíca</a:t>
            </a:r>
            <a:r>
              <a:rPr lang="es-ES_tradnl" sz="1600" dirty="0" smtClean="0"/>
              <a:t> (Águilas)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Casa Marín (</a:t>
            </a:r>
            <a:r>
              <a:rPr lang="es-ES_tradnl" sz="1600" dirty="0" err="1" smtClean="0"/>
              <a:t>Calasparra</a:t>
            </a:r>
            <a:r>
              <a:rPr lang="es-ES_tradnl" sz="1600" dirty="0" smtClean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El Mirador (San Javier)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Las Nogueras (Caravaca)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Lomo de las Suertes (</a:t>
            </a:r>
            <a:r>
              <a:rPr lang="es-ES_tradnl" sz="1600" dirty="0" err="1" smtClean="0"/>
              <a:t>Totana</a:t>
            </a:r>
            <a:r>
              <a:rPr lang="es-ES_tradnl" sz="1600" dirty="0" smtClean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dirty="0" smtClean="0"/>
              <a:t>CDA La </a:t>
            </a:r>
            <a:r>
              <a:rPr lang="es-ES_tradnl" sz="1600" dirty="0" err="1" smtClean="0"/>
              <a:t>Noría</a:t>
            </a:r>
            <a:r>
              <a:rPr lang="es-ES_tradnl" sz="1600" dirty="0" smtClean="0"/>
              <a:t> (Jumilla)</a:t>
            </a:r>
            <a:endParaRPr lang="es-ES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232" y="2985460"/>
            <a:ext cx="1246162" cy="15792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763" y="3765007"/>
            <a:ext cx="1591034" cy="12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5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1. Presentación del Servicio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79691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Departamentos del Servicio:</a:t>
            </a:r>
            <a:endParaRPr lang="es-ES" sz="2100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595695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s-ES_tradnl" sz="1600" b="1" dirty="0" smtClean="0"/>
              <a:t>Formación.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_tradnl" sz="1600" dirty="0" smtClean="0"/>
              <a:t>Formación profesional específica. Ciclos formativos.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_tradnl" sz="1600" dirty="0" smtClean="0"/>
              <a:t>Formación profesional para el empleo.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2"/>
                </a:solidFill>
              </a:rPr>
              <a:t>Certificados de Profesionalidad</a:t>
            </a:r>
            <a:r>
              <a:rPr lang="es-ES_tradnl" sz="1600" dirty="0" smtClean="0">
                <a:solidFill>
                  <a:schemeClr val="tx2"/>
                </a:solidFill>
              </a:rPr>
              <a:t>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tx2"/>
                </a:solidFill>
              </a:rPr>
              <a:t>Formación con fondos propios CARM.</a:t>
            </a:r>
            <a:endParaRPr lang="es-ES_tradnl" sz="1600" dirty="0">
              <a:solidFill>
                <a:schemeClr val="tx2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2"/>
                </a:solidFill>
              </a:rPr>
              <a:t>Formación a través de la </a:t>
            </a:r>
            <a:r>
              <a:rPr lang="es-ES_tradnl" sz="1600" dirty="0" err="1" smtClean="0">
                <a:solidFill>
                  <a:schemeClr val="tx2"/>
                </a:solidFill>
              </a:rPr>
              <a:t>submedida</a:t>
            </a:r>
            <a:r>
              <a:rPr lang="es-ES_tradnl" sz="1600" dirty="0" smtClean="0">
                <a:solidFill>
                  <a:schemeClr val="tx2"/>
                </a:solidFill>
              </a:rPr>
              <a:t> </a:t>
            </a:r>
            <a:r>
              <a:rPr lang="es-ES_tradnl" sz="1600" dirty="0">
                <a:solidFill>
                  <a:schemeClr val="tx2"/>
                </a:solidFill>
              </a:rPr>
              <a:t>1.1 del Programa de Desarrollo Rural de la Región de Murcia.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b="1" dirty="0" smtClean="0"/>
              <a:t>Transferencia Tecnológica.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_tradnl" sz="1600" dirty="0" smtClean="0"/>
              <a:t>Transferencia con fondos propios CARM.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_tradnl" sz="1600" dirty="0" smtClean="0"/>
              <a:t>Transferencia a través de la </a:t>
            </a:r>
            <a:r>
              <a:rPr lang="es-ES_tradnl" sz="1600" dirty="0" err="1" smtClean="0"/>
              <a:t>submedida</a:t>
            </a:r>
            <a:r>
              <a:rPr lang="es-ES_tradnl" sz="1600" dirty="0" smtClean="0"/>
              <a:t> 1.2 </a:t>
            </a:r>
            <a:r>
              <a:rPr lang="es-ES_tradnl" sz="1600" dirty="0"/>
              <a:t>del Programa de Desarrollo Rural de la Región de </a:t>
            </a:r>
            <a:r>
              <a:rPr lang="es-ES_tradnl" sz="1600" dirty="0" smtClean="0"/>
              <a:t>Murcia.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600" b="1" dirty="0" smtClean="0"/>
              <a:t>Asesoramiento</a:t>
            </a:r>
            <a:r>
              <a:rPr lang="es-ES_tradnl" sz="1600" dirty="0" smtClean="0"/>
              <a:t> a través de la </a:t>
            </a:r>
            <a:r>
              <a:rPr lang="es-ES_tradnl" sz="1600" dirty="0"/>
              <a:t>m</a:t>
            </a:r>
            <a:r>
              <a:rPr lang="es-ES_tradnl" sz="1600" dirty="0" smtClean="0"/>
              <a:t>edida 2 del Programa de Desarrollo Rural de la Región de Murcia.</a:t>
            </a:r>
          </a:p>
        </p:txBody>
      </p:sp>
    </p:spTree>
    <p:extLst>
      <p:ext uri="{BB962C8B-B14F-4D97-AF65-F5344CB8AC3E}">
        <p14:creationId xmlns:p14="http://schemas.microsoft.com/office/powerpoint/2010/main" val="522425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-80963" y="535558"/>
            <a:ext cx="7019925" cy="468083"/>
            <a:chOff x="-108520" y="1844658"/>
            <a:chExt cx="9361040" cy="2185302"/>
          </a:xfrm>
        </p:grpSpPr>
        <p:sp>
          <p:nvSpPr>
            <p:cNvPr id="2" name="Rectangle 52"/>
            <p:cNvSpPr/>
            <p:nvPr/>
          </p:nvSpPr>
          <p:spPr>
            <a:xfrm>
              <a:off x="323333" y="1844658"/>
              <a:ext cx="8929187" cy="2185302"/>
            </a:xfrm>
            <a:prstGeom prst="rect">
              <a:avLst/>
            </a:prstGeom>
            <a:solidFill>
              <a:srgbClr val="5FC3E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-80963" y="57771"/>
            <a:ext cx="7019925" cy="471488"/>
            <a:chOff x="-108520" y="1844658"/>
            <a:chExt cx="9361040" cy="218530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3528" y="1844658"/>
              <a:ext cx="8928992" cy="2185302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8520" y="1844658"/>
              <a:ext cx="431853" cy="2185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Rectangle 2"/>
          <p:cNvSpPr/>
          <p:nvPr/>
        </p:nvSpPr>
        <p:spPr>
          <a:xfrm>
            <a:off x="105966" y="699170"/>
            <a:ext cx="1243013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s-ES_tradnl" sz="900" b="1">
                <a:solidFill>
                  <a:srgbClr val="474747"/>
                </a:solidFill>
                <a:latin typeface="Open Sans" pitchFamily="34" charset="0"/>
                <a:cs typeface="Open Sans" pitchFamily="34" charset="0"/>
              </a:rPr>
              <a:t>Región de Murcia</a:t>
            </a:r>
            <a:endParaRPr lang="fr-FR" altLang="es-ES_tradnl" sz="900">
              <a:solidFill>
                <a:srgbClr val="474747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315" name="Picture 27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1" y="51470"/>
            <a:ext cx="285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91394" y="632495"/>
            <a:ext cx="4801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</a:rPr>
              <a:t>2</a:t>
            </a:r>
            <a:r>
              <a:rPr lang="es-ES" sz="1500" b="1" dirty="0" smtClean="0">
                <a:solidFill>
                  <a:schemeClr val="bg1"/>
                </a:solidFill>
              </a:rPr>
              <a:t>. Transferencia tecnológica 2019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835579" y="144095"/>
            <a:ext cx="599836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300" pitchFamily="50" charset="0"/>
                <a:ea typeface="Open Sans" pitchFamily="34" charset="0"/>
                <a:cs typeface="Open Sans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_tradnl" sz="1200" b="1" dirty="0">
                <a:solidFill>
                  <a:schemeClr val="bg1"/>
                </a:solidFill>
                <a:latin typeface="Museo 300"/>
              </a:rPr>
              <a:t>Servicio de Formación y Transferencia </a:t>
            </a:r>
            <a:r>
              <a:rPr lang="es-ES" altLang="es-ES_tradnl" sz="1200" b="1" dirty="0" smtClean="0">
                <a:solidFill>
                  <a:schemeClr val="bg1"/>
                </a:solidFill>
                <a:latin typeface="Museo 300"/>
              </a:rPr>
              <a:t>Tecnológica</a:t>
            </a:r>
            <a:endParaRPr lang="es-ES" altLang="es-ES_tradnl" sz="1200" b="1" dirty="0">
              <a:solidFill>
                <a:schemeClr val="bg1"/>
              </a:solidFill>
              <a:latin typeface="Museo 30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8800" y="1179691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Financiación. Fondos propios</a:t>
            </a:r>
            <a:endParaRPr lang="es-ES" sz="2100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74050" y="1658309"/>
            <a:ext cx="595695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endParaRPr lang="es-ES_tradnl" sz="1600" dirty="0" smtClean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53144" y="2984393"/>
            <a:ext cx="6172200" cy="451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marL="457200" indent="-457200" defTabSz="914400" eaLnBrk="1" latinLnBrk="0" hangingPunct="1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1pPr>
            <a:lvl2pPr marL="914400" lvl="1" indent="-457200" defTabSz="914400" eaLnBrk="1" latinLnBrk="0" hangingPunct="1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_tradnl" sz="2100" b="1" dirty="0" smtClean="0"/>
              <a:t>Financiación. Programa de Desarrollo Rural</a:t>
            </a:r>
            <a:endParaRPr lang="es-ES" sz="2100" dirty="0"/>
          </a:p>
        </p:txBody>
      </p:sp>
      <p:pic>
        <p:nvPicPr>
          <p:cNvPr id="16" name="Imagen 15" descr="Logo RM preferen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1785409"/>
            <a:ext cx="2088515" cy="87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1" y="3537610"/>
            <a:ext cx="5078288" cy="7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86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20275</TotalTime>
  <Words>937</Words>
  <Application>Microsoft Office PowerPoint</Application>
  <PresentationFormat>Personalizado</PresentationFormat>
  <Paragraphs>184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Museo 300</vt:lpstr>
      <vt:lpstr>Open Sans</vt:lpstr>
      <vt:lpstr>Sansation</vt:lpstr>
      <vt:lpstr>TradeGothic</vt:lpstr>
      <vt:lpstr>Wingdings</vt:lpstr>
      <vt:lpstr>Office Theme</vt:lpstr>
      <vt:lpstr>Servicio de Formación y Transferencia Tecnológica Consejería de Agua, Agricultura, Ganadería y Pesca Dirección General de Agricultura, Ganadería, Pesca y Acuiciltura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Gracias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</dc:creator>
  <cp:lastModifiedBy>ALONSO VIDAL, MARINA</cp:lastModifiedBy>
  <cp:revision>6478</cp:revision>
  <cp:lastPrinted>2018-02-01T09:06:43Z</cp:lastPrinted>
  <dcterms:created xsi:type="dcterms:W3CDTF">2013-02-24T22:15:43Z</dcterms:created>
  <dcterms:modified xsi:type="dcterms:W3CDTF">2019-04-01T10:42:53Z</dcterms:modified>
</cp:coreProperties>
</file>