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70" r:id="rId2"/>
    <p:sldId id="337" r:id="rId3"/>
    <p:sldId id="288" r:id="rId4"/>
    <p:sldId id="289" r:id="rId5"/>
    <p:sldId id="338" r:id="rId6"/>
    <p:sldId id="339" r:id="rId7"/>
    <p:sldId id="340" r:id="rId8"/>
    <p:sldId id="287" r:id="rId9"/>
    <p:sldId id="290" r:id="rId10"/>
    <p:sldId id="316" r:id="rId11"/>
    <p:sldId id="333" r:id="rId12"/>
    <p:sldId id="331" r:id="rId13"/>
    <p:sldId id="291" r:id="rId14"/>
    <p:sldId id="344" r:id="rId15"/>
    <p:sldId id="293" r:id="rId16"/>
    <p:sldId id="295" r:id="rId17"/>
    <p:sldId id="296" r:id="rId18"/>
    <p:sldId id="299" r:id="rId19"/>
    <p:sldId id="300" r:id="rId20"/>
    <p:sldId id="301" r:id="rId21"/>
    <p:sldId id="302" r:id="rId22"/>
    <p:sldId id="304" r:id="rId23"/>
    <p:sldId id="294" r:id="rId24"/>
    <p:sldId id="322" r:id="rId25"/>
    <p:sldId id="326" r:id="rId26"/>
    <p:sldId id="327" r:id="rId27"/>
    <p:sldId id="328" r:id="rId28"/>
    <p:sldId id="329" r:id="rId29"/>
    <p:sldId id="323" r:id="rId30"/>
    <p:sldId id="320" r:id="rId31"/>
    <p:sldId id="321" r:id="rId32"/>
    <p:sldId id="324" r:id="rId33"/>
    <p:sldId id="330" r:id="rId34"/>
    <p:sldId id="343" r:id="rId35"/>
    <p:sldId id="345" r:id="rId36"/>
    <p:sldId id="279" r:id="rId3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EDF9"/>
    <a:srgbClr val="F5F5F5"/>
    <a:srgbClr val="DEEAF6"/>
    <a:srgbClr val="F0F0F0"/>
    <a:srgbClr val="FDFDFD"/>
    <a:srgbClr val="EBFADE"/>
    <a:srgbClr val="519316"/>
    <a:srgbClr val="1EB1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88343" autoAdjust="0"/>
  </p:normalViewPr>
  <p:slideViewPr>
    <p:cSldViewPr snapToGrid="0">
      <p:cViewPr>
        <p:scale>
          <a:sx n="100" d="100"/>
          <a:sy n="100" d="100"/>
        </p:scale>
        <p:origin x="-372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Classeur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epe%20Hernandez\Desktop\PRODUCCI&#211;N%20ESPA&#209;A%20HORTALIZAS_provisional_2021_tcm30-617241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epe%20Hernandez\Documents\CARMEN%20JURADO\Paper%201%20Intercropping\Datos%20tomate%202021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Dropbox\Meeting%20WP5\IONES%20PILICA%20Segunda%20temporada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Dropbox\Meeting%20WP5\IONES%20PILICA%20Segunda%20temporada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Dropbox\Meeting%20WP5\IONES%20PILICA%20Segunda%20temporada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Dropbox\Meeting%20WP5\IONES%20PILICA%20Segunda%20temporad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dirty="0" smtClean="0"/>
              <a:t>Eliminación de </a:t>
            </a:r>
            <a:r>
              <a:rPr lang="es-ES" dirty="0" err="1"/>
              <a:t>NaCl</a:t>
            </a:r>
            <a:r>
              <a:rPr lang="es-ES" dirty="0"/>
              <a:t> </a:t>
            </a:r>
            <a:r>
              <a:rPr lang="es-ES" dirty="0" smtClean="0"/>
              <a:t>estimada </a:t>
            </a:r>
            <a:r>
              <a:rPr lang="es-ES" dirty="0"/>
              <a:t>(T/ha/</a:t>
            </a:r>
            <a:r>
              <a:rPr lang="es-ES" dirty="0" err="1"/>
              <a:t>yr</a:t>
            </a:r>
            <a:r>
              <a:rPr lang="es-ES" dirty="0"/>
              <a:t>)</a:t>
            </a:r>
          </a:p>
        </c:rich>
      </c:tx>
      <c:layout>
        <c:manualLayout>
          <c:xMode val="edge"/>
          <c:yMode val="edge"/>
          <c:x val="0.23684711286089238"/>
          <c:y val="2.777777777777777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1"/>
          <c:order val="0"/>
          <c:tx>
            <c:strRef>
              <c:f>Feuil1!$C$4</c:f>
              <c:strCache>
                <c:ptCount val="1"/>
                <c:pt idx="0">
                  <c:v>Estimated NaCl removal (T/ha/yr)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Feuil1!$A$5:$A$14</c:f>
              <c:strCache>
                <c:ptCount val="10"/>
                <c:pt idx="0">
                  <c:v>Atriplex nummularia</c:v>
                </c:pt>
                <c:pt idx="1">
                  <c:v>Suaeda monoica</c:v>
                </c:pt>
                <c:pt idx="2">
                  <c:v>Sesuvium portulacoides</c:v>
                </c:pt>
                <c:pt idx="3">
                  <c:v>Portulca olearacea</c:v>
                </c:pt>
                <c:pt idx="4">
                  <c:v>Arthrocnemum indicum</c:v>
                </c:pt>
                <c:pt idx="5">
                  <c:v>Suaeda fruticosa</c:v>
                </c:pt>
                <c:pt idx="6">
                  <c:v>Kalidium folium</c:v>
                </c:pt>
                <c:pt idx="7">
                  <c:v>Suaeda salsa</c:v>
                </c:pt>
                <c:pt idx="8">
                  <c:v>Tetragonia tetragonioides</c:v>
                </c:pt>
                <c:pt idx="9">
                  <c:v>Salicornia europea</c:v>
                </c:pt>
              </c:strCache>
            </c:strRef>
          </c:cat>
          <c:val>
            <c:numRef>
              <c:f>Feuil1!$C$5:$C$14</c:f>
              <c:numCache>
                <c:formatCode>General</c:formatCode>
                <c:ptCount val="10"/>
                <c:pt idx="0">
                  <c:v>0.9</c:v>
                </c:pt>
                <c:pt idx="1">
                  <c:v>1.35</c:v>
                </c:pt>
                <c:pt idx="2">
                  <c:v>1.42</c:v>
                </c:pt>
                <c:pt idx="3">
                  <c:v>1.48</c:v>
                </c:pt>
                <c:pt idx="4">
                  <c:v>1.8</c:v>
                </c:pt>
                <c:pt idx="5">
                  <c:v>2</c:v>
                </c:pt>
                <c:pt idx="6">
                  <c:v>2.29</c:v>
                </c:pt>
                <c:pt idx="7">
                  <c:v>3.75</c:v>
                </c:pt>
                <c:pt idx="8">
                  <c:v>4.76</c:v>
                </c:pt>
                <c:pt idx="9">
                  <c:v>4.91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90319616"/>
        <c:axId val="191185664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Feuil1!$B$4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Feuil1!$A$5:$A$14</c15:sqref>
                        </c15:formulaRef>
                      </c:ext>
                    </c:extLst>
                    <c:strCache>
                      <c:ptCount val="10"/>
                      <c:pt idx="0">
                        <c:v>Atriplex nummularia</c:v>
                      </c:pt>
                      <c:pt idx="1">
                        <c:v>Suaeda monoica</c:v>
                      </c:pt>
                      <c:pt idx="2">
                        <c:v>Sesuvium portulacoides</c:v>
                      </c:pt>
                      <c:pt idx="3">
                        <c:v>Portulca olearacea</c:v>
                      </c:pt>
                      <c:pt idx="4">
                        <c:v>Arthrocnemum indicum</c:v>
                      </c:pt>
                      <c:pt idx="5">
                        <c:v>Suaeda fruticosa</c:v>
                      </c:pt>
                      <c:pt idx="6">
                        <c:v>Kalidium folium</c:v>
                      </c:pt>
                      <c:pt idx="7">
                        <c:v>Suaeda salsa</c:v>
                      </c:pt>
                      <c:pt idx="8">
                        <c:v>Tetragonia tetragonioides</c:v>
                      </c:pt>
                      <c:pt idx="9">
                        <c:v>Salicornia europea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Feuil1!$B$5:$B$14</c15:sqref>
                        </c15:formulaRef>
                      </c:ext>
                    </c:extLst>
                    <c:numCache>
                      <c:formatCode>General</c:formatCode>
                      <c:ptCount val="10"/>
                    </c:numCache>
                  </c:numRef>
                </c:val>
              </c15:ser>
            </c15:filteredBarSeries>
          </c:ext>
        </c:extLst>
      </c:barChart>
      <c:catAx>
        <c:axId val="1903196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185664"/>
        <c:crosses val="autoZero"/>
        <c:auto val="1"/>
        <c:lblAlgn val="ctr"/>
        <c:lblOffset val="100"/>
        <c:noMultiLvlLbl val="0"/>
      </c:catAx>
      <c:valAx>
        <c:axId val="191185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319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err="1"/>
              <a:t>Producción</a:t>
            </a:r>
            <a:r>
              <a:rPr lang="en-US" dirty="0"/>
              <a:t> </a:t>
            </a:r>
            <a:r>
              <a:rPr lang="en-US" dirty="0" err="1" smtClean="0"/>
              <a:t>Tomate</a:t>
            </a:r>
            <a:r>
              <a:rPr lang="en-US" dirty="0" smtClean="0"/>
              <a:t> 2021 (</a:t>
            </a:r>
            <a:r>
              <a:rPr lang="en-US" dirty="0" err="1" smtClean="0"/>
              <a:t>Tn</a:t>
            </a:r>
            <a:r>
              <a:rPr lang="en-US" dirty="0"/>
              <a:t>)</a:t>
            </a:r>
          </a:p>
        </c:rich>
      </c:tx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'ANU Tomate Resumen'!$N$4</c:f>
              <c:strCache>
                <c:ptCount val="1"/>
                <c:pt idx="0">
                  <c:v>Producción (Tn)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'ANU Tomate Resumen'!$M$5:$M$14</c:f>
              <c:strCache>
                <c:ptCount val="10"/>
                <c:pt idx="0">
                  <c:v> EXTREMADURA</c:v>
                </c:pt>
                <c:pt idx="1">
                  <c:v> ANDALUCÍA</c:v>
                </c:pt>
                <c:pt idx="2">
                  <c:v> R. DE MURCIA</c:v>
                </c:pt>
                <c:pt idx="3">
                  <c:v> NAVARRA</c:v>
                </c:pt>
                <c:pt idx="4">
                  <c:v> CASTILLA-LA MANCHA</c:v>
                </c:pt>
                <c:pt idx="5">
                  <c:v> GALICIA</c:v>
                </c:pt>
                <c:pt idx="6">
                  <c:v> C. VALENCIANA</c:v>
                </c:pt>
                <c:pt idx="7">
                  <c:v> CANARIAS</c:v>
                </c:pt>
                <c:pt idx="8">
                  <c:v> CATALUÑA</c:v>
                </c:pt>
                <c:pt idx="9">
                  <c:v> ARAGÓN</c:v>
                </c:pt>
              </c:strCache>
            </c:strRef>
          </c:cat>
          <c:val>
            <c:numRef>
              <c:f>'ANU Tomate Resumen'!$N$5:$N$14</c:f>
              <c:numCache>
                <c:formatCode>#,##0__;\–#,##0__;0__;@__</c:formatCode>
                <c:ptCount val="10"/>
                <c:pt idx="0">
                  <c:v>2226633</c:v>
                </c:pt>
                <c:pt idx="1">
                  <c:v>1712073</c:v>
                </c:pt>
                <c:pt idx="2">
                  <c:v>221364</c:v>
                </c:pt>
                <c:pt idx="3">
                  <c:v>180253</c:v>
                </c:pt>
                <c:pt idx="4">
                  <c:v>93612</c:v>
                </c:pt>
                <c:pt idx="5">
                  <c:v>77900</c:v>
                </c:pt>
                <c:pt idx="6">
                  <c:v>69153</c:v>
                </c:pt>
                <c:pt idx="7">
                  <c:v>53768</c:v>
                </c:pt>
                <c:pt idx="8">
                  <c:v>40093</c:v>
                </c:pt>
                <c:pt idx="9">
                  <c:v>40038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1227392"/>
        <c:axId val="191228928"/>
      </c:barChart>
      <c:catAx>
        <c:axId val="191227392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191228928"/>
        <c:crosses val="autoZero"/>
        <c:auto val="1"/>
        <c:lblAlgn val="ctr"/>
        <c:lblOffset val="100"/>
        <c:noMultiLvlLbl val="0"/>
      </c:catAx>
      <c:valAx>
        <c:axId val="191228928"/>
        <c:scaling>
          <c:orientation val="minMax"/>
        </c:scaling>
        <c:delete val="0"/>
        <c:axPos val="b"/>
        <c:numFmt formatCode="#,##0__;\–#,##0__;0__;@__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191227392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S"/>
              <a:t>Producción Tomate (Millones Tns)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spPr>
            <a:solidFill>
              <a:srgbClr val="FFC000"/>
            </a:solidFill>
          </c:spPr>
          <c:explosion val="3"/>
          <c:dPt>
            <c:idx val="1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19379549431321086"/>
                  <c:y val="-8.5063065033537472E-2"/>
                </c:manualLayout>
              </c:layout>
              <c:tx>
                <c:rich>
                  <a:bodyPr/>
                  <a:lstStyle/>
                  <a:p>
                    <a:pPr>
                      <a:defRPr sz="1200" b="1"/>
                    </a:pPr>
                    <a:r>
                      <a:rPr lang="en-US" dirty="0" err="1" smtClean="0"/>
                      <a:t>Resto</a:t>
                    </a:r>
                    <a:r>
                      <a:rPr lang="en-US" dirty="0" smtClean="0"/>
                      <a:t> del </a:t>
                    </a:r>
                    <a:r>
                      <a:rPr lang="en-US" dirty="0" err="1" smtClean="0"/>
                      <a:t>Mundo</a:t>
                    </a:r>
                    <a:r>
                      <a:rPr lang="en-US" dirty="0"/>
                      <a:t>
60%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8782720909886264"/>
                  <c:y val="0.1013659230096238"/>
                </c:manualLayout>
              </c:layout>
              <c:spPr/>
              <c:txPr>
                <a:bodyPr/>
                <a:lstStyle/>
                <a:p>
                  <a:pPr>
                    <a:defRPr sz="1200" b="1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100" b="1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TOTAL!$D$185:$D$186</c:f>
              <c:strCache>
                <c:ptCount val="2"/>
                <c:pt idx="0">
                  <c:v>Producción Mundial</c:v>
                </c:pt>
                <c:pt idx="1">
                  <c:v>Cuenca Mediterránea</c:v>
                </c:pt>
              </c:strCache>
            </c:strRef>
          </c:cat>
          <c:val>
            <c:numRef>
              <c:f>TOTAL!$E$185:$E$186</c:f>
              <c:numCache>
                <c:formatCode>General</c:formatCode>
                <c:ptCount val="2"/>
                <c:pt idx="0">
                  <c:v>60</c:v>
                </c:pt>
                <c:pt idx="1">
                  <c:v>40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Soil Na</a:t>
            </a:r>
            <a:r>
              <a:rPr lang="en-US" baseline="30000" dirty="0"/>
              <a:t>+</a:t>
            </a:r>
            <a:r>
              <a:rPr lang="en-US" dirty="0"/>
              <a:t> (ppm)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Hoja1!$H$4</c:f>
              <c:strCache>
                <c:ptCount val="1"/>
                <c:pt idx="0">
                  <c:v>Soil Na+ (ppm)</c:v>
                </c:pt>
              </c:strCache>
            </c:strRef>
          </c:tx>
          <c:spPr>
            <a:solidFill>
              <a:srgbClr val="CC6600"/>
            </a:solidFill>
            <a:ln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Hoja1!$H$10:$H$13</c:f>
                <c:numCache>
                  <c:formatCode>General</c:formatCode>
                  <c:ptCount val="4"/>
                  <c:pt idx="0">
                    <c:v>785</c:v>
                  </c:pt>
                  <c:pt idx="1">
                    <c:v>327</c:v>
                  </c:pt>
                  <c:pt idx="2">
                    <c:v>587</c:v>
                  </c:pt>
                  <c:pt idx="3">
                    <c:v>413</c:v>
                  </c:pt>
                </c:numCache>
              </c:numRef>
            </c:plus>
            <c:minus>
              <c:numRef>
                <c:f>Hoja1!$H$10:$H$13</c:f>
                <c:numCache>
                  <c:formatCode>General</c:formatCode>
                  <c:ptCount val="4"/>
                  <c:pt idx="0">
                    <c:v>785</c:v>
                  </c:pt>
                  <c:pt idx="1">
                    <c:v>327</c:v>
                  </c:pt>
                  <c:pt idx="2">
                    <c:v>587</c:v>
                  </c:pt>
                  <c:pt idx="3">
                    <c:v>413</c:v>
                  </c:pt>
                </c:numCache>
              </c:numRef>
            </c:minus>
          </c:errBars>
          <c:cat>
            <c:multiLvlStrRef>
              <c:f>Hoja1!$F$5:$G$8</c:f>
              <c:multiLvlStrCache>
                <c:ptCount val="4"/>
                <c:lvl>
                  <c:pt idx="0">
                    <c:v>Initial measure</c:v>
                  </c:pt>
                  <c:pt idx="1">
                    <c:v>TC</c:v>
                  </c:pt>
                  <c:pt idx="2">
                    <c:v>TH</c:v>
                  </c:pt>
                  <c:pt idx="3">
                    <c:v>TR</c:v>
                  </c:pt>
                </c:lvl>
                <c:lvl>
                  <c:pt idx="0">
                    <c:v>nov-21</c:v>
                  </c:pt>
                  <c:pt idx="1">
                    <c:v>dec-21</c:v>
                  </c:pt>
                </c:lvl>
              </c:multiLvlStrCache>
            </c:multiLvlStrRef>
          </c:cat>
          <c:val>
            <c:numRef>
              <c:f>Hoja1!$H$5:$H$8</c:f>
              <c:numCache>
                <c:formatCode>General</c:formatCode>
                <c:ptCount val="4"/>
                <c:pt idx="0">
                  <c:v>3956</c:v>
                </c:pt>
                <c:pt idx="1">
                  <c:v>5927</c:v>
                </c:pt>
                <c:pt idx="2">
                  <c:v>4087</c:v>
                </c:pt>
                <c:pt idx="3">
                  <c:v>5123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1910656"/>
        <c:axId val="191912192"/>
      </c:barChart>
      <c:catAx>
        <c:axId val="19191065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191912192"/>
        <c:crosses val="autoZero"/>
        <c:auto val="1"/>
        <c:lblAlgn val="ctr"/>
        <c:lblOffset val="100"/>
        <c:noMultiLvlLbl val="0"/>
      </c:catAx>
      <c:valAx>
        <c:axId val="191912192"/>
        <c:scaling>
          <c:orientation val="minMax"/>
        </c:scaling>
        <c:delete val="0"/>
        <c:axPos val="l"/>
        <c:numFmt formatCode="General" sourceLinked="1"/>
        <c:majorTickMark val="in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191910656"/>
        <c:crosses val="autoZero"/>
        <c:crossBetween val="between"/>
      </c:valAx>
      <c:spPr>
        <a:ln w="19050">
          <a:solidFill>
            <a:schemeClr val="accent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Soil </a:t>
            </a:r>
            <a:r>
              <a:rPr lang="en-US" dirty="0" err="1"/>
              <a:t>Cl</a:t>
            </a:r>
            <a:r>
              <a:rPr lang="en-US" baseline="30000" dirty="0"/>
              <a:t>-</a:t>
            </a:r>
            <a:r>
              <a:rPr lang="en-US" dirty="0"/>
              <a:t> (mg/L)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Hoja1!$H$17</c:f>
              <c:strCache>
                <c:ptCount val="1"/>
                <c:pt idx="0">
                  <c:v>Soil Cl- (mg/L)</c:v>
                </c:pt>
              </c:strCache>
            </c:strRef>
          </c:tx>
          <c:spPr>
            <a:solidFill>
              <a:srgbClr val="CC6600"/>
            </a:solidFill>
            <a:ln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Hoja1!$H$23:$H$26</c:f>
                <c:numCache>
                  <c:formatCode>General</c:formatCode>
                  <c:ptCount val="4"/>
                  <c:pt idx="0">
                    <c:v>937</c:v>
                  </c:pt>
                  <c:pt idx="1">
                    <c:v>725</c:v>
                  </c:pt>
                  <c:pt idx="2">
                    <c:v>926</c:v>
                  </c:pt>
                  <c:pt idx="3">
                    <c:v>102</c:v>
                  </c:pt>
                </c:numCache>
              </c:numRef>
            </c:plus>
            <c:minus>
              <c:numRef>
                <c:f>Hoja1!$H$23:$H$26</c:f>
                <c:numCache>
                  <c:formatCode>General</c:formatCode>
                  <c:ptCount val="4"/>
                  <c:pt idx="0">
                    <c:v>937</c:v>
                  </c:pt>
                  <c:pt idx="1">
                    <c:v>725</c:v>
                  </c:pt>
                  <c:pt idx="2">
                    <c:v>926</c:v>
                  </c:pt>
                  <c:pt idx="3">
                    <c:v>102</c:v>
                  </c:pt>
                </c:numCache>
              </c:numRef>
            </c:minus>
          </c:errBars>
          <c:cat>
            <c:multiLvlStrRef>
              <c:f>Hoja1!$F$18:$G$21</c:f>
              <c:multiLvlStrCache>
                <c:ptCount val="4"/>
                <c:lvl>
                  <c:pt idx="0">
                    <c:v>Initial measure</c:v>
                  </c:pt>
                  <c:pt idx="1">
                    <c:v>TC</c:v>
                  </c:pt>
                  <c:pt idx="2">
                    <c:v>TH</c:v>
                  </c:pt>
                  <c:pt idx="3">
                    <c:v>TR</c:v>
                  </c:pt>
                </c:lvl>
                <c:lvl>
                  <c:pt idx="0">
                    <c:v>nov-21</c:v>
                  </c:pt>
                  <c:pt idx="1">
                    <c:v>dec-21</c:v>
                  </c:pt>
                </c:lvl>
              </c:multiLvlStrCache>
            </c:multiLvlStrRef>
          </c:cat>
          <c:val>
            <c:numRef>
              <c:f>Hoja1!$H$18:$H$21</c:f>
              <c:numCache>
                <c:formatCode>General</c:formatCode>
                <c:ptCount val="4"/>
                <c:pt idx="0">
                  <c:v>4656</c:v>
                </c:pt>
                <c:pt idx="1">
                  <c:v>9610</c:v>
                </c:pt>
                <c:pt idx="2">
                  <c:v>4676</c:v>
                </c:pt>
                <c:pt idx="3">
                  <c:v>5763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1936768"/>
        <c:axId val="191946752"/>
      </c:barChart>
      <c:catAx>
        <c:axId val="191936768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191946752"/>
        <c:crosses val="autoZero"/>
        <c:auto val="1"/>
        <c:lblAlgn val="ctr"/>
        <c:lblOffset val="100"/>
        <c:noMultiLvlLbl val="0"/>
      </c:catAx>
      <c:valAx>
        <c:axId val="191946752"/>
        <c:scaling>
          <c:orientation val="minMax"/>
        </c:scaling>
        <c:delete val="0"/>
        <c:axPos val="l"/>
        <c:numFmt formatCode="General" sourceLinked="1"/>
        <c:majorTickMark val="in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191936768"/>
        <c:crosses val="autoZero"/>
        <c:crossBetween val="between"/>
      </c:valAx>
      <c:spPr>
        <a:ln w="19050">
          <a:solidFill>
            <a:schemeClr val="accent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Plant</a:t>
            </a:r>
            <a:r>
              <a:rPr lang="en-US" baseline="0" dirty="0" smtClean="0"/>
              <a:t> </a:t>
            </a:r>
            <a:r>
              <a:rPr lang="en-US" dirty="0" smtClean="0"/>
              <a:t>Na</a:t>
            </a:r>
            <a:r>
              <a:rPr lang="en-US" baseline="30000" dirty="0" smtClean="0"/>
              <a:t>+</a:t>
            </a:r>
            <a:r>
              <a:rPr lang="en-US" dirty="0" smtClean="0"/>
              <a:t> </a:t>
            </a:r>
            <a:r>
              <a:rPr lang="en-US" dirty="0"/>
              <a:t>(ppm)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1428108108108107"/>
          <c:y val="0.21119031531531532"/>
          <c:w val="0.84853423423423424"/>
          <c:h val="0.656438063063063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Hoja1!$G$28</c:f>
              <c:strCache>
                <c:ptCount val="1"/>
                <c:pt idx="0">
                  <c:v>Na (ppm)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chemeClr val="tx1"/>
              </a:solidFill>
            </a:ln>
          </c:spPr>
          <c:invertIfNegative val="0"/>
          <c:dPt>
            <c:idx val="1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5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c:spPr>
          </c:dPt>
          <c:errBars>
            <c:errBarType val="both"/>
            <c:errValType val="cust"/>
            <c:noEndCap val="0"/>
            <c:plus>
              <c:numRef>
                <c:f>Hoja1!$G$36:$G$41</c:f>
                <c:numCache>
                  <c:formatCode>General</c:formatCode>
                  <c:ptCount val="6"/>
                  <c:pt idx="0">
                    <c:v>114</c:v>
                  </c:pt>
                  <c:pt idx="1">
                    <c:v>247</c:v>
                  </c:pt>
                  <c:pt idx="2">
                    <c:v>139</c:v>
                  </c:pt>
                  <c:pt idx="3">
                    <c:v>291</c:v>
                  </c:pt>
                  <c:pt idx="4">
                    <c:v>417</c:v>
                  </c:pt>
                  <c:pt idx="5">
                    <c:v>280</c:v>
                  </c:pt>
                </c:numCache>
              </c:numRef>
            </c:plus>
            <c:minus>
              <c:numRef>
                <c:f>Hoja1!$G$36:$G$41</c:f>
                <c:numCache>
                  <c:formatCode>General</c:formatCode>
                  <c:ptCount val="6"/>
                  <c:pt idx="0">
                    <c:v>114</c:v>
                  </c:pt>
                  <c:pt idx="1">
                    <c:v>247</c:v>
                  </c:pt>
                  <c:pt idx="2">
                    <c:v>139</c:v>
                  </c:pt>
                  <c:pt idx="3">
                    <c:v>291</c:v>
                  </c:pt>
                  <c:pt idx="4">
                    <c:v>417</c:v>
                  </c:pt>
                  <c:pt idx="5">
                    <c:v>280</c:v>
                  </c:pt>
                </c:numCache>
              </c:numRef>
            </c:minus>
          </c:errBars>
          <c:cat>
            <c:strRef>
              <c:f>Hoja1!$F$29:$F$34</c:f>
              <c:strCache>
                <c:ptCount val="6"/>
                <c:pt idx="0">
                  <c:v>Leaf-TC</c:v>
                </c:pt>
                <c:pt idx="1">
                  <c:v>Root-TC</c:v>
                </c:pt>
                <c:pt idx="2">
                  <c:v>Leaf-TH</c:v>
                </c:pt>
                <c:pt idx="3">
                  <c:v>Root-TH</c:v>
                </c:pt>
                <c:pt idx="4">
                  <c:v>Leaf-TR</c:v>
                </c:pt>
                <c:pt idx="5">
                  <c:v>Root-TR</c:v>
                </c:pt>
              </c:strCache>
            </c:strRef>
          </c:cat>
          <c:val>
            <c:numRef>
              <c:f>Hoja1!$G$29:$G$34</c:f>
              <c:numCache>
                <c:formatCode>General</c:formatCode>
                <c:ptCount val="6"/>
                <c:pt idx="0">
                  <c:v>3158</c:v>
                </c:pt>
                <c:pt idx="1">
                  <c:v>7267</c:v>
                </c:pt>
                <c:pt idx="2">
                  <c:v>4270</c:v>
                </c:pt>
                <c:pt idx="3">
                  <c:v>5525</c:v>
                </c:pt>
                <c:pt idx="4">
                  <c:v>3379</c:v>
                </c:pt>
                <c:pt idx="5">
                  <c:v>3662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1979904"/>
        <c:axId val="191981440"/>
      </c:barChart>
      <c:catAx>
        <c:axId val="191979904"/>
        <c:scaling>
          <c:orientation val="minMax"/>
        </c:scaling>
        <c:delete val="0"/>
        <c:axPos val="b"/>
        <c:majorTickMark val="in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191981440"/>
        <c:crosses val="autoZero"/>
        <c:auto val="1"/>
        <c:lblAlgn val="ctr"/>
        <c:lblOffset val="100"/>
        <c:noMultiLvlLbl val="0"/>
      </c:catAx>
      <c:valAx>
        <c:axId val="191981440"/>
        <c:scaling>
          <c:orientation val="minMax"/>
        </c:scaling>
        <c:delete val="0"/>
        <c:axPos val="l"/>
        <c:numFmt formatCode="General" sourceLinked="1"/>
        <c:majorTickMark val="in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191979904"/>
        <c:crosses val="autoZero"/>
        <c:crossBetween val="between"/>
      </c:valAx>
      <c:spPr>
        <a:ln w="19050">
          <a:solidFill>
            <a:schemeClr val="accent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Hoja1!$I$28</c:f>
              <c:strCache>
                <c:ptCount val="1"/>
                <c:pt idx="0">
                  <c:v>Cl (mg/L)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</c:spPr>
          </c:dPt>
          <c:dPt>
            <c:idx val="5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c:spPr>
          </c:dPt>
          <c:errBars>
            <c:errBarType val="both"/>
            <c:errValType val="cust"/>
            <c:noEndCap val="0"/>
            <c:plus>
              <c:numRef>
                <c:f>Hoja1!$I$36:$I$41</c:f>
                <c:numCache>
                  <c:formatCode>General</c:formatCode>
                  <c:ptCount val="6"/>
                  <c:pt idx="0">
                    <c:v>70</c:v>
                  </c:pt>
                  <c:pt idx="1">
                    <c:v>26</c:v>
                  </c:pt>
                  <c:pt idx="2">
                    <c:v>127</c:v>
                  </c:pt>
                  <c:pt idx="3">
                    <c:v>15</c:v>
                  </c:pt>
                  <c:pt idx="4">
                    <c:v>136</c:v>
                  </c:pt>
                  <c:pt idx="5">
                    <c:v>12</c:v>
                  </c:pt>
                </c:numCache>
              </c:numRef>
            </c:plus>
            <c:minus>
              <c:numRef>
                <c:f>Hoja1!$I$36:$I$41</c:f>
                <c:numCache>
                  <c:formatCode>General</c:formatCode>
                  <c:ptCount val="6"/>
                  <c:pt idx="0">
                    <c:v>70</c:v>
                  </c:pt>
                  <c:pt idx="1">
                    <c:v>26</c:v>
                  </c:pt>
                  <c:pt idx="2">
                    <c:v>127</c:v>
                  </c:pt>
                  <c:pt idx="3">
                    <c:v>15</c:v>
                  </c:pt>
                  <c:pt idx="4">
                    <c:v>136</c:v>
                  </c:pt>
                  <c:pt idx="5">
                    <c:v>12</c:v>
                  </c:pt>
                </c:numCache>
              </c:numRef>
            </c:minus>
          </c:errBars>
          <c:cat>
            <c:strRef>
              <c:f>Hoja1!$H$29:$H$34</c:f>
              <c:strCache>
                <c:ptCount val="6"/>
                <c:pt idx="0">
                  <c:v>Leaf-TC</c:v>
                </c:pt>
                <c:pt idx="1">
                  <c:v>Root-TC</c:v>
                </c:pt>
                <c:pt idx="2">
                  <c:v>Leaf-TH</c:v>
                </c:pt>
                <c:pt idx="3">
                  <c:v>Root-TH</c:v>
                </c:pt>
                <c:pt idx="4">
                  <c:v>Leaf-TR</c:v>
                </c:pt>
                <c:pt idx="5">
                  <c:v>Root-TR</c:v>
                </c:pt>
              </c:strCache>
            </c:strRef>
          </c:cat>
          <c:val>
            <c:numRef>
              <c:f>Hoja1!$I$29:$I$34</c:f>
              <c:numCache>
                <c:formatCode>General</c:formatCode>
                <c:ptCount val="6"/>
                <c:pt idx="0">
                  <c:v>21275</c:v>
                </c:pt>
                <c:pt idx="1">
                  <c:v>12912</c:v>
                </c:pt>
                <c:pt idx="2">
                  <c:v>23492</c:v>
                </c:pt>
                <c:pt idx="3">
                  <c:v>14370</c:v>
                </c:pt>
                <c:pt idx="4">
                  <c:v>23087</c:v>
                </c:pt>
                <c:pt idx="5">
                  <c:v>10541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2029056"/>
        <c:axId val="192030592"/>
      </c:barChart>
      <c:catAx>
        <c:axId val="192029056"/>
        <c:scaling>
          <c:orientation val="minMax"/>
        </c:scaling>
        <c:delete val="0"/>
        <c:axPos val="b"/>
        <c:majorTickMark val="in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192030592"/>
        <c:crosses val="autoZero"/>
        <c:auto val="1"/>
        <c:lblAlgn val="ctr"/>
        <c:lblOffset val="100"/>
        <c:noMultiLvlLbl val="0"/>
      </c:catAx>
      <c:valAx>
        <c:axId val="192030592"/>
        <c:scaling>
          <c:orientation val="minMax"/>
        </c:scaling>
        <c:delete val="0"/>
        <c:axPos val="l"/>
        <c:numFmt formatCode="General" sourceLinked="1"/>
        <c:majorTickMark val="in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192029056"/>
        <c:crosses val="autoZero"/>
        <c:crossBetween val="between"/>
      </c:valAx>
      <c:spPr>
        <a:ln w="19050">
          <a:solidFill>
            <a:schemeClr val="accent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image" Target="../media/image30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image" Target="../media/image44.emf"/><Relationship Id="rId4" Type="http://schemas.openxmlformats.org/officeDocument/2006/relationships/image" Target="../media/image47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image" Target="../media/image66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image" Target="../media/image69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image" Target="../media/image74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image" Target="../media/image76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image" Target="../media/image78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image" Target="../media/image80.emf"/><Relationship Id="rId4" Type="http://schemas.openxmlformats.org/officeDocument/2006/relationships/image" Target="../media/image8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58114E-9F36-4567-806A-820247CB2820}" type="datetimeFigureOut">
              <a:rPr lang="it-IT" smtClean="0"/>
              <a:t>15/01/2023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D00B1D-8D07-444F-94A7-DA044F61340E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2559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00B1D-8D07-444F-94A7-DA044F61340E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2032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The major challenge of agriculture</a:t>
            </a:r>
            <a:r>
              <a:rPr lang="fr-FR" baseline="0" dirty="0" smtClean="0"/>
              <a:t> in the world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feed</a:t>
            </a:r>
            <a:r>
              <a:rPr lang="fr-FR" baseline="0" dirty="0" smtClean="0"/>
              <a:t> about 9,8 billions of </a:t>
            </a:r>
            <a:r>
              <a:rPr lang="fr-FR" baseline="0" dirty="0" err="1" smtClean="0"/>
              <a:t>indivduals</a:t>
            </a:r>
            <a:r>
              <a:rPr lang="fr-FR" baseline="0" dirty="0" smtClean="0"/>
              <a:t> in 2050 and 11,8 billions in 2100. The situation </a:t>
            </a:r>
            <a:r>
              <a:rPr lang="fr-FR" baseline="0" dirty="0" err="1" smtClean="0"/>
              <a:t>becomes</a:t>
            </a:r>
            <a:r>
              <a:rPr lang="fr-FR" baseline="0" dirty="0" smtClean="0"/>
              <a:t> more </a:t>
            </a:r>
            <a:r>
              <a:rPr lang="fr-FR" baseline="0" dirty="0" err="1" smtClean="0"/>
              <a:t>challenging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today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almost</a:t>
            </a:r>
            <a:r>
              <a:rPr lang="fr-FR" baseline="0" dirty="0" smtClean="0"/>
              <a:t> 800 millions people are </a:t>
            </a:r>
            <a:r>
              <a:rPr lang="fr-FR" baseline="0" dirty="0" err="1" smtClean="0"/>
              <a:t>undernourished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globally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many</a:t>
            </a:r>
            <a:r>
              <a:rPr lang="fr-FR" baseline="0" dirty="0" smtClean="0"/>
              <a:t> reports </a:t>
            </a:r>
            <a:r>
              <a:rPr lang="fr-FR" baseline="0" dirty="0" err="1" smtClean="0"/>
              <a:t>estimate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in 2050, 70 % of the population </a:t>
            </a:r>
            <a:r>
              <a:rPr lang="fr-FR" baseline="0" dirty="0" err="1" smtClean="0"/>
              <a:t>will</a:t>
            </a:r>
            <a:r>
              <a:rPr lang="fr-FR" baseline="0" dirty="0" smtClean="0"/>
              <a:t> live in the city, </a:t>
            </a:r>
            <a:r>
              <a:rPr lang="fr-FR" baseline="0" dirty="0" err="1" smtClean="0"/>
              <a:t>meaning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decreasing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number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farmers</a:t>
            </a:r>
            <a:r>
              <a:rPr lang="fr-FR" baseline="0" dirty="0" smtClean="0"/>
              <a:t> for a </a:t>
            </a:r>
            <a:r>
              <a:rPr lang="fr-FR" baseline="0" dirty="0" err="1" smtClean="0"/>
              <a:t>growing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number</a:t>
            </a:r>
            <a:r>
              <a:rPr lang="fr-FR" baseline="0" dirty="0" smtClean="0"/>
              <a:t> of people to </a:t>
            </a:r>
            <a:r>
              <a:rPr lang="fr-FR" baseline="0" dirty="0" err="1" smtClean="0"/>
              <a:t>feed</a:t>
            </a:r>
            <a:r>
              <a:rPr lang="fr-FR" baseline="0" dirty="0" smtClean="0"/>
              <a:t>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22B09-65FC-433F-AB36-E7523C5002A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3296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LA </a:t>
            </a:r>
            <a:r>
              <a:rPr lang="en-GB" dirty="0" err="1" smtClean="0"/>
              <a:t>cuenca</a:t>
            </a:r>
            <a:r>
              <a:rPr lang="en-GB" dirty="0" smtClean="0"/>
              <a:t> </a:t>
            </a:r>
            <a:r>
              <a:rPr lang="en-GB" dirty="0" err="1" smtClean="0"/>
              <a:t>mediterránea</a:t>
            </a:r>
            <a:r>
              <a:rPr lang="en-GB" dirty="0" smtClean="0"/>
              <a:t> se </a:t>
            </a:r>
            <a:r>
              <a:rPr lang="en-GB" dirty="0" err="1" smtClean="0"/>
              <a:t>enfrenta</a:t>
            </a:r>
            <a:r>
              <a:rPr lang="en-GB" dirty="0" smtClean="0"/>
              <a:t> a </a:t>
            </a:r>
            <a:r>
              <a:rPr lang="en-GB" dirty="0" err="1" smtClean="0"/>
              <a:t>varios</a:t>
            </a:r>
            <a:r>
              <a:rPr lang="en-GB" dirty="0" smtClean="0"/>
              <a:t> </a:t>
            </a:r>
            <a:r>
              <a:rPr lang="en-GB" dirty="0" err="1" smtClean="0"/>
              <a:t>retos</a:t>
            </a:r>
            <a:r>
              <a:rPr lang="en-GB" dirty="0" smtClean="0"/>
              <a:t> </a:t>
            </a:r>
            <a:r>
              <a:rPr lang="en-GB" dirty="0" err="1" smtClean="0"/>
              <a:t>en</a:t>
            </a:r>
            <a:r>
              <a:rPr lang="en-GB" dirty="0" smtClean="0"/>
              <a:t> un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futuro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próximo</a:t>
            </a:r>
            <a:r>
              <a:rPr lang="en-GB" baseline="0" dirty="0" smtClean="0"/>
              <a:t>.  El </a:t>
            </a:r>
            <a:r>
              <a:rPr lang="en-GB" baseline="0" dirty="0" err="1" smtClean="0"/>
              <a:t>aumento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población</a:t>
            </a:r>
            <a:r>
              <a:rPr lang="en-GB" baseline="0" dirty="0" smtClean="0"/>
              <a:t>; La </a:t>
            </a:r>
            <a:r>
              <a:rPr lang="en-GB" baseline="0" dirty="0" err="1" smtClean="0"/>
              <a:t>pérdida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biodiversidad</a:t>
            </a:r>
            <a:r>
              <a:rPr lang="en-GB" baseline="0" dirty="0" smtClean="0"/>
              <a:t>; </a:t>
            </a:r>
            <a:r>
              <a:rPr lang="en-GB" baseline="0" dirty="0" err="1" smtClean="0"/>
              <a:t>ser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una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región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muy</a:t>
            </a:r>
            <a:r>
              <a:rPr lang="en-GB" baseline="0" dirty="0" smtClean="0"/>
              <a:t> sensible al </a:t>
            </a:r>
            <a:r>
              <a:rPr lang="en-GB" baseline="0" dirty="0" err="1" smtClean="0"/>
              <a:t>cambio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climático</a:t>
            </a:r>
            <a:r>
              <a:rPr lang="en-GB" baseline="0" dirty="0" smtClean="0"/>
              <a:t> (Europa </a:t>
            </a:r>
            <a:r>
              <a:rPr lang="en-GB" baseline="0" dirty="0" err="1" smtClean="0"/>
              <a:t>es</a:t>
            </a:r>
            <a:r>
              <a:rPr lang="en-GB" baseline="0" dirty="0" smtClean="0"/>
              <a:t> el </a:t>
            </a:r>
            <a:r>
              <a:rPr lang="en-GB" baseline="0" dirty="0" err="1" smtClean="0"/>
              <a:t>continente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donde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más</a:t>
            </a:r>
            <a:r>
              <a:rPr lang="en-GB" baseline="0" dirty="0" smtClean="0"/>
              <a:t> ha </a:t>
            </a:r>
            <a:r>
              <a:rPr lang="en-GB" baseline="0" dirty="0" err="1" smtClean="0"/>
              <a:t>subido</a:t>
            </a:r>
            <a:r>
              <a:rPr lang="en-GB" baseline="0" dirty="0" smtClean="0"/>
              <a:t> la </a:t>
            </a:r>
            <a:r>
              <a:rPr lang="en-GB" baseline="0" dirty="0" err="1" smtClean="0"/>
              <a:t>temperatura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la </a:t>
            </a:r>
            <a:r>
              <a:rPr lang="en-GB" baseline="0" dirty="0" err="1" smtClean="0"/>
              <a:t>última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década</a:t>
            </a:r>
            <a:r>
              <a:rPr lang="en-GB" baseline="0" dirty="0" smtClean="0"/>
              <a:t>); El </a:t>
            </a:r>
            <a:r>
              <a:rPr lang="en-GB" baseline="0" dirty="0" err="1" smtClean="0"/>
              <a:t>uso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monocultivos</a:t>
            </a:r>
            <a:r>
              <a:rPr lang="en-GB" baseline="0" dirty="0" smtClean="0"/>
              <a:t> y </a:t>
            </a:r>
            <a:r>
              <a:rPr lang="en-GB" baseline="0" dirty="0" err="1" smtClean="0"/>
              <a:t>excesivo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uso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fertilizantes</a:t>
            </a:r>
            <a:r>
              <a:rPr lang="en-GB" baseline="0" dirty="0" smtClean="0"/>
              <a:t>; </a:t>
            </a:r>
            <a:r>
              <a:rPr lang="en-GB" baseline="0" dirty="0" err="1" smtClean="0"/>
              <a:t>Esto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aumenta</a:t>
            </a:r>
            <a:r>
              <a:rPr lang="en-GB" baseline="0" dirty="0" smtClean="0"/>
              <a:t> la </a:t>
            </a:r>
            <a:r>
              <a:rPr lang="en-GB" baseline="0" dirty="0" err="1" smtClean="0"/>
              <a:t>salinidad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los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suelos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Finalmente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todos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estos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factores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afectan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muy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negativamente</a:t>
            </a:r>
            <a:r>
              <a:rPr lang="en-GB" baseline="0" dirty="0" smtClean="0"/>
              <a:t> a la SEGURIDAD ALIMENTARIA. </a:t>
            </a:r>
            <a:r>
              <a:rPr lang="en-GB" baseline="0" dirty="0" err="1" smtClean="0"/>
              <a:t>Por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ello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necesario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promover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una</a:t>
            </a:r>
            <a:r>
              <a:rPr lang="en-GB" baseline="0" dirty="0" smtClean="0"/>
              <a:t> agriculture </a:t>
            </a:r>
            <a:r>
              <a:rPr lang="en-GB" baseline="0" dirty="0" err="1" smtClean="0"/>
              <a:t>sostenible</a:t>
            </a:r>
            <a:r>
              <a:rPr lang="en-GB" baseline="0" dirty="0" smtClean="0"/>
              <a:t> y </a:t>
            </a:r>
            <a:r>
              <a:rPr lang="en-GB" baseline="0" dirty="0" err="1" smtClean="0"/>
              <a:t>respetuosa</a:t>
            </a:r>
            <a:r>
              <a:rPr lang="en-GB" baseline="0" dirty="0" smtClean="0"/>
              <a:t> con el </a:t>
            </a:r>
            <a:r>
              <a:rPr lang="en-GB" baseline="0" dirty="0" err="1" smtClean="0"/>
              <a:t>medio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ambiente</a:t>
            </a:r>
            <a:r>
              <a:rPr lang="en-GB" baseline="0" dirty="0" smtClean="0"/>
              <a:t>, para </a:t>
            </a:r>
            <a:r>
              <a:rPr lang="en-GB" baseline="0" dirty="0" err="1" smtClean="0"/>
              <a:t>mejorar</a:t>
            </a:r>
            <a:r>
              <a:rPr lang="en-GB" baseline="0" dirty="0" smtClean="0"/>
              <a:t> la </a:t>
            </a:r>
            <a:r>
              <a:rPr lang="en-GB" baseline="0" dirty="0" err="1" smtClean="0"/>
              <a:t>productividad</a:t>
            </a:r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D00B1D-8D07-444F-94A7-DA044F61340E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0224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22B09-65FC-433F-AB36-E7523C5002A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7681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D3B52A0-9933-43DC-A6D0-B020E6E58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B2EBB391-A285-4FD6-B0AB-EA6879734B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BD2A985F-3734-46D3-A99C-59510FB14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F3E8B-A218-4424-BE48-A0854FA362BB}" type="datetimeFigureOut">
              <a:rPr lang="it-IT" smtClean="0"/>
              <a:t>15/01/2023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CE70BBAA-A0F1-4466-ADBA-C50842A3D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22467E01-8345-4D6A-9C47-DD4768B97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DEF02-AAEB-4564-8B4F-F9BA54B0BA70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9320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14AB18A-3287-4CFC-8C3F-70FDF65EA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8F566DA7-7492-4A4C-BB04-1E9D387D03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95326ABC-4353-48B9-B91B-24303059B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F3E8B-A218-4424-BE48-A0854FA362BB}" type="datetimeFigureOut">
              <a:rPr lang="it-IT" smtClean="0"/>
              <a:t>15/01/2023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A5EE225F-88D4-4B76-88B7-B7A12642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AD50DF09-FF12-4F5F-8D34-2042EFDCF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DEF02-AAEB-4564-8B4F-F9BA54B0BA70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5582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7D493054-6DAE-4C83-97CE-DF2CEA7BAF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7DDACB24-624F-4352-8558-769B94901E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3B2C1DC0-A668-406D-9279-91EAD85B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F3E8B-A218-4424-BE48-A0854FA362BB}" type="datetimeFigureOut">
              <a:rPr lang="it-IT" smtClean="0"/>
              <a:t>15/01/2023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69454A98-E28C-4094-A93D-18F8DFA4D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B8DC474D-F76D-49AE-9CA8-323747E5C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DEF02-AAEB-4564-8B4F-F9BA54B0BA70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9648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EDAFAE1-5809-4810-BA16-376504DC7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EBE9ACCF-AF74-4673-92A5-E4266D706E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9FD54277-7B61-4A5F-B13D-E1908A191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F3E8B-A218-4424-BE48-A0854FA362BB}" type="datetimeFigureOut">
              <a:rPr lang="it-IT" smtClean="0"/>
              <a:t>15/01/2023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1F2ECEF9-FB01-401F-802C-093CC1FA3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DFE98CA0-5CEF-4EAB-AE40-9697F88B7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DEF02-AAEB-4564-8B4F-F9BA54B0BA70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0920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19707B5-8E61-4B34-9F27-5ABB072E6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6CF5B859-C937-4C8C-8CCD-632B02A17A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260059E8-AEFE-4DD6-9BD4-9622E8FA8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F3E8B-A218-4424-BE48-A0854FA362BB}" type="datetimeFigureOut">
              <a:rPr lang="it-IT" smtClean="0"/>
              <a:t>15/01/2023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FDDE27AF-A971-4714-9016-AFFA0070E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84F9E579-B3F7-4173-A719-6DA7575C2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DEF02-AAEB-4564-8B4F-F9BA54B0BA70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7445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A35BEF4-02D9-439F-A6B2-4BA56B9E6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0BFE9548-AD05-4D83-8BD2-389A74895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BE4F7302-E88B-48B6-9705-CCD6EBB038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CCBA6185-61F3-46CE-B825-5875BC075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F3E8B-A218-4424-BE48-A0854FA362BB}" type="datetimeFigureOut">
              <a:rPr lang="it-IT" smtClean="0"/>
              <a:t>15/01/2023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1E82D473-3927-41E6-8267-78FD491C8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65981BA0-310C-4F79-ACA4-983B58841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DEF02-AAEB-4564-8B4F-F9BA54B0BA70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2017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A6B2E1A-09EB-4D8B-9AD8-E2954235F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895B4867-FD68-4F63-8DEB-7BF3D2EA8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E0F16BFF-1257-4486-91AD-A632527169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086FBD8D-2F3A-4FE6-B8E5-FE49ED1F96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8FF40BC9-A1CD-4151-8BE1-6E8C29C870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52ED8BA6-F311-4C9F-BAB9-1AB538D7D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F3E8B-A218-4424-BE48-A0854FA362BB}" type="datetimeFigureOut">
              <a:rPr lang="it-IT" smtClean="0"/>
              <a:t>15/01/2023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4BE2F17E-10D7-4B51-8215-183061AB2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880C0A61-A146-4492-8EE9-BA375A4B2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DEF02-AAEB-4564-8B4F-F9BA54B0BA70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6904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3DB44B2-8C43-4E1F-89DB-7DBFE89D7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834F8300-A551-42D8-8037-81D45701C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F3E8B-A218-4424-BE48-A0854FA362BB}" type="datetimeFigureOut">
              <a:rPr lang="it-IT" smtClean="0"/>
              <a:t>15/01/2023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37C8EB78-61B7-4287-B75B-E78B28A61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CA574148-6051-4DFD-A988-84ADBD0C4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DEF02-AAEB-4564-8B4F-F9BA54B0BA70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1671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0BE65722-C9F7-4244-84AD-D8701E24B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F3E8B-A218-4424-BE48-A0854FA362BB}" type="datetimeFigureOut">
              <a:rPr lang="it-IT" smtClean="0"/>
              <a:t>15/01/2023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3409BB7E-EB8C-42E6-92FB-0B7192A03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B0E02B09-4FC0-4929-82AC-EF92C9002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DEF02-AAEB-4564-8B4F-F9BA54B0BA70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971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CF58EF7-68F7-4134-B34B-10CF91B79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B00068D6-F913-46DB-852E-68F5CE606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7E96ECEA-CAE1-4153-8338-2F9F7FBEE9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6D9AC3F0-1E7E-4656-8A0F-632C5E26F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F3E8B-A218-4424-BE48-A0854FA362BB}" type="datetimeFigureOut">
              <a:rPr lang="it-IT" smtClean="0"/>
              <a:t>15/01/2023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A99353C9-5BEC-458B-9488-BD104AC01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7372FF1A-13E8-44CF-A0C6-2FCDEFB07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DEF02-AAEB-4564-8B4F-F9BA54B0BA70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4928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85EA5BB-FFDA-4C2B-B7DE-3A3DA5F22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52DC2EAC-A1D9-4283-8D1E-C59B26CC67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90D68EB3-5CDB-4F1E-A773-1F8795A11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FDEEB2FD-C33E-424F-9373-A87215AC5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F3E8B-A218-4424-BE48-A0854FA362BB}" type="datetimeFigureOut">
              <a:rPr lang="it-IT" smtClean="0"/>
              <a:t>15/01/2023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1B8067C6-2954-4EB1-B881-82AA9EF6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81F5FDFE-BDC0-41AB-9052-1D0B57A48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DEF02-AAEB-4564-8B4F-F9BA54B0BA70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329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3E75725F-E48C-4350-B705-9862C9EFC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EF3764B0-6BB7-416B-814C-0357DACAF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A6297595-0C95-4574-B3FA-801378A7E9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F3E8B-A218-4424-BE48-A0854FA362BB}" type="datetimeFigureOut">
              <a:rPr lang="it-IT" smtClean="0"/>
              <a:t>15/01/2023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76FF79DD-8FD7-41EB-80D6-CEBA47A00B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1F3B6842-6D04-4F3F-B5BC-BCC1FA5D7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DEF02-AAEB-4564-8B4F-F9BA54B0BA70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4807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a.gob.es/es/estadistica/temas/estadisticas-agrarias/" TargetMode="Externa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fenix.fao.org/faostat/internal/es/#home" TargetMode="Externa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5.e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47.emf"/><Relationship Id="rId4" Type="http://schemas.openxmlformats.org/officeDocument/2006/relationships/image" Target="../media/image44.emf"/><Relationship Id="rId9" Type="http://schemas.openxmlformats.org/officeDocument/2006/relationships/oleObject" Target="../embeddings/oleObject6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6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7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66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e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0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69.emf"/><Relationship Id="rId9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5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7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7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7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9.e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78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e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81.emf"/><Relationship Id="rId11" Type="http://schemas.openxmlformats.org/officeDocument/2006/relationships/image" Target="../media/image68.jpeg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83.emf"/><Relationship Id="rId4" Type="http://schemas.openxmlformats.org/officeDocument/2006/relationships/image" Target="../media/image80.emf"/><Relationship Id="rId9" Type="http://schemas.openxmlformats.org/officeDocument/2006/relationships/oleObject" Target="../embeddings/oleObject21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997862F0-1BF6-4CC4-875F-3FEB81B73D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0" t="16246" r="21254" b="20152"/>
          <a:stretch/>
        </p:blipFill>
        <p:spPr>
          <a:xfrm>
            <a:off x="10561319" y="-78875"/>
            <a:ext cx="1718293" cy="1392757"/>
          </a:xfrm>
          <a:prstGeom prst="rect">
            <a:avLst/>
          </a:prstGeom>
        </p:spPr>
      </p:pic>
      <p:pic>
        <p:nvPicPr>
          <p:cNvPr id="14" name="Image 9">
            <a:extLst>
              <a:ext uri="{FF2B5EF4-FFF2-40B4-BE49-F238E27FC236}">
                <a16:creationId xmlns:a16="http://schemas.microsoft.com/office/drawing/2014/main" xmlns="" id="{F3B7E256-B573-4981-A3DE-F7374A0EF9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289"/>
            <a:ext cx="2293681" cy="1146842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5" name="Picture 3" descr="C:\Users\Pepe Hernandez\Documents\MIS DOCUMENTOS\Proyectos 2020\PCI\Kick-off meeting\fondo TEMPLAT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88114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 Título"/>
          <p:cNvSpPr>
            <a:spLocks noGrp="1"/>
          </p:cNvSpPr>
          <p:nvPr>
            <p:ph type="ctrTitle"/>
          </p:nvPr>
        </p:nvSpPr>
        <p:spPr>
          <a:xfrm>
            <a:off x="539551" y="1052736"/>
            <a:ext cx="10099873" cy="2016223"/>
          </a:xfrm>
        </p:spPr>
        <p:txBody>
          <a:bodyPr>
            <a:noAutofit/>
          </a:bodyPr>
          <a:lstStyle/>
          <a:p>
            <a:r>
              <a:rPr lang="es-ES" sz="3600" b="1" i="1" dirty="0"/>
              <a:t>DESARROLLO Y OPTIMIZACION DE SISTEMAS AGRICOLAS BASADOS EN </a:t>
            </a:r>
            <a:r>
              <a:rPr lang="es-ES" sz="3600" b="1" i="1" dirty="0" smtClean="0"/>
              <a:t>PLANTAS HALOFITAS </a:t>
            </a:r>
            <a:r>
              <a:rPr lang="es-ES" sz="3600" b="1" i="1" dirty="0"/>
              <a:t>EN SUELOS MEDITERRANEOS AFECTADOS POR SAL</a:t>
            </a:r>
            <a:endParaRPr lang="en-GB" sz="3600" b="1" i="1" dirty="0"/>
          </a:p>
        </p:txBody>
      </p:sp>
      <p:sp>
        <p:nvSpPr>
          <p:cNvPr id="8" name="Rectangle 12"/>
          <p:cNvSpPr/>
          <p:nvPr/>
        </p:nvSpPr>
        <p:spPr>
          <a:xfrm>
            <a:off x="3563550" y="404664"/>
            <a:ext cx="20168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3200" b="1" dirty="0" err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Halo</a:t>
            </a:r>
            <a:r>
              <a:rPr lang="en-GB" sz="3200" b="1" dirty="0" err="1">
                <a:solidFill>
                  <a:srgbClr val="00B05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FarMs</a:t>
            </a:r>
            <a:endParaRPr lang="fr-FR" sz="32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12 Grupo"/>
          <p:cNvGrpSpPr/>
          <p:nvPr/>
        </p:nvGrpSpPr>
        <p:grpSpPr>
          <a:xfrm>
            <a:off x="1865387" y="5449692"/>
            <a:ext cx="7430124" cy="1050937"/>
            <a:chOff x="162471" y="2454836"/>
            <a:chExt cx="7865913" cy="1476000"/>
          </a:xfrm>
        </p:grpSpPr>
        <p:pic>
          <p:nvPicPr>
            <p:cNvPr id="15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471" y="2564905"/>
              <a:ext cx="3329409" cy="12017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10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4" t="10072" r="5407"/>
            <a:stretch/>
          </p:blipFill>
          <p:spPr bwMode="auto">
            <a:xfrm>
              <a:off x="3491880" y="2564904"/>
              <a:ext cx="1178198" cy="12017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1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2564904"/>
              <a:ext cx="2307443" cy="120179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</p:pic>
        <p:pic>
          <p:nvPicPr>
            <p:cNvPr id="18" name="Picture 17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93" t="8403" r="25598" b="7057"/>
            <a:stretch/>
          </p:blipFill>
          <p:spPr bwMode="auto">
            <a:xfrm>
              <a:off x="6975119" y="2454836"/>
              <a:ext cx="1053265" cy="147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1 CuadroTexto"/>
          <p:cNvSpPr txBox="1"/>
          <p:nvPr/>
        </p:nvSpPr>
        <p:spPr>
          <a:xfrm>
            <a:off x="3730776" y="4122270"/>
            <a:ext cx="36993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 smtClean="0"/>
              <a:t>Dr. José Antonio Hernández</a:t>
            </a:r>
          </a:p>
          <a:p>
            <a:pPr algn="ctr"/>
            <a:r>
              <a:rPr lang="es-ES" sz="2400" b="1" dirty="0" smtClean="0"/>
              <a:t>CEBAS-CSIC</a:t>
            </a:r>
            <a:endParaRPr lang="en-GB" sz="2400" b="1" dirty="0"/>
          </a:p>
        </p:txBody>
      </p:sp>
      <p:sp>
        <p:nvSpPr>
          <p:cNvPr id="3" name="2 Rectángulo"/>
          <p:cNvSpPr/>
          <p:nvPr/>
        </p:nvSpPr>
        <p:spPr>
          <a:xfrm>
            <a:off x="1247775" y="3404131"/>
            <a:ext cx="9867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PRIMA S2 2019). </a:t>
            </a:r>
            <a:r>
              <a:rPr lang="es-ES" b="1" dirty="0"/>
              <a:t>Proyectos </a:t>
            </a:r>
            <a:r>
              <a:rPr lang="es-ES" b="1" dirty="0" err="1"/>
              <a:t>I+D+i</a:t>
            </a:r>
            <a:r>
              <a:rPr lang="es-ES" b="1" dirty="0"/>
              <a:t> Programación Conjunta Internacional. Referencia PCI2020-111977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502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8474924"/>
              </p:ext>
            </p:extLst>
          </p:nvPr>
        </p:nvGraphicFramePr>
        <p:xfrm>
          <a:off x="99639" y="1066800"/>
          <a:ext cx="6939336" cy="3950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4 Rectángulo"/>
          <p:cNvSpPr/>
          <p:nvPr/>
        </p:nvSpPr>
        <p:spPr>
          <a:xfrm>
            <a:off x="90999" y="5051815"/>
            <a:ext cx="72655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(</a:t>
            </a:r>
            <a:r>
              <a:rPr lang="en-GB" sz="1600" b="1" u="sng" dirty="0">
                <a:hlinkClick r:id="rId3"/>
              </a:rPr>
              <a:t>https://www.mapa.gob.es/es/estadistica/temas/estadisticas-agrarias/</a:t>
            </a:r>
            <a:r>
              <a:rPr lang="en-GB" sz="1600" b="1" dirty="0"/>
              <a:t>)</a:t>
            </a:r>
            <a:endParaRPr lang="es-ES" sz="1600" dirty="0"/>
          </a:p>
        </p:txBody>
      </p:sp>
      <p:sp>
        <p:nvSpPr>
          <p:cNvPr id="6" name="5 CuadroTexto"/>
          <p:cNvSpPr txBox="1"/>
          <p:nvPr/>
        </p:nvSpPr>
        <p:spPr>
          <a:xfrm>
            <a:off x="1485899" y="325990"/>
            <a:ext cx="8220197" cy="400110"/>
          </a:xfrm>
          <a:prstGeom prst="rect">
            <a:avLst/>
          </a:prstGeom>
          <a:solidFill>
            <a:srgbClr val="CBEDF9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EN TODOS LOS EXPERIMENTOS  SE HA USADO PLANTAS DE TOMATE</a:t>
            </a:r>
            <a:endParaRPr lang="en-GB" sz="2000" b="1" dirty="0"/>
          </a:p>
        </p:txBody>
      </p:sp>
      <p:graphicFrame>
        <p:nvGraphicFramePr>
          <p:cNvPr id="7" name="19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172486"/>
              </p:ext>
            </p:extLst>
          </p:nvPr>
        </p:nvGraphicFramePr>
        <p:xfrm>
          <a:off x="7134225" y="1590764"/>
          <a:ext cx="4981576" cy="323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1 Rectángulo"/>
          <p:cNvSpPr/>
          <p:nvPr/>
        </p:nvSpPr>
        <p:spPr>
          <a:xfrm>
            <a:off x="7533610" y="4826780"/>
            <a:ext cx="43449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(</a:t>
            </a:r>
            <a:r>
              <a:rPr lang="en-US" sz="1600" u="sng" dirty="0">
                <a:hlinkClick r:id="rId5"/>
              </a:rPr>
              <a:t>https://fenix.fao.org/faostat/internal/es/#home</a:t>
            </a:r>
            <a:r>
              <a:rPr lang="en-US" sz="1600" dirty="0"/>
              <a:t>).</a:t>
            </a:r>
            <a:endParaRPr lang="en-GB" sz="1600" dirty="0"/>
          </a:p>
        </p:txBody>
      </p:sp>
      <p:sp>
        <p:nvSpPr>
          <p:cNvPr id="3" name="2 CuadroTexto"/>
          <p:cNvSpPr txBox="1"/>
          <p:nvPr/>
        </p:nvSpPr>
        <p:spPr>
          <a:xfrm>
            <a:off x="8305798" y="1129099"/>
            <a:ext cx="2681375" cy="461665"/>
          </a:xfrm>
          <a:prstGeom prst="rect">
            <a:avLst/>
          </a:prstGeom>
          <a:solidFill>
            <a:srgbClr val="CBEDF9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sz="2400" b="1" dirty="0" smtClean="0"/>
              <a:t>¿Porqué el tomate?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260342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1000125"/>
            <a:ext cx="83439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282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271798" y="0"/>
            <a:ext cx="1406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>
                <a:solidFill>
                  <a:srgbClr val="00B050"/>
                </a:solidFill>
              </a:rPr>
              <a:t>CEBAS-CSIC</a:t>
            </a:r>
            <a:endParaRPr lang="en-GB" sz="2000" b="1" dirty="0">
              <a:solidFill>
                <a:srgbClr val="00B05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255432" y="339921"/>
            <a:ext cx="36591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err="1" smtClean="0">
                <a:solidFill>
                  <a:srgbClr val="00B050"/>
                </a:solidFill>
              </a:rPr>
              <a:t>Grupo</a:t>
            </a:r>
            <a:r>
              <a:rPr lang="en-GB" sz="2000" b="1" dirty="0" smtClean="0">
                <a:solidFill>
                  <a:srgbClr val="00B050"/>
                </a:solidFill>
              </a:rPr>
              <a:t>  Biotecnología de </a:t>
            </a:r>
            <a:r>
              <a:rPr lang="en-GB" sz="2000" b="1" dirty="0" err="1" smtClean="0">
                <a:solidFill>
                  <a:srgbClr val="00B050"/>
                </a:solidFill>
              </a:rPr>
              <a:t>Frutales</a:t>
            </a:r>
            <a:endParaRPr lang="en-GB" sz="2000" b="1" dirty="0">
              <a:solidFill>
                <a:srgbClr val="00B05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838542" y="1444500"/>
            <a:ext cx="74381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dirty="0" smtClean="0"/>
              <a:t>Dr. José Antonio Hernández (</a:t>
            </a:r>
            <a:r>
              <a:rPr lang="en-GB" dirty="0" smtClean="0"/>
              <a:t>IP</a:t>
            </a:r>
            <a:r>
              <a:rPr lang="es-ES" dirty="0" smtClean="0"/>
              <a:t>);  Dr. Abel Piqueras; Dr. Pedro Díaz </a:t>
            </a:r>
            <a:r>
              <a:rPr lang="es-ES" dirty="0" err="1" smtClean="0"/>
              <a:t>Vivancos</a:t>
            </a:r>
            <a:endParaRPr lang="es-ES" dirty="0" smtClean="0"/>
          </a:p>
          <a:p>
            <a:endParaRPr lang="en-GB" dirty="0"/>
          </a:p>
        </p:txBody>
      </p:sp>
      <p:sp>
        <p:nvSpPr>
          <p:cNvPr id="7" name="6 CuadroTexto"/>
          <p:cNvSpPr txBox="1"/>
          <p:nvPr/>
        </p:nvSpPr>
        <p:spPr>
          <a:xfrm>
            <a:off x="2768032" y="847901"/>
            <a:ext cx="500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/>
              <a:t>Investigadores</a:t>
            </a:r>
            <a:r>
              <a:rPr lang="en-GB" b="1" dirty="0" smtClean="0"/>
              <a:t> </a:t>
            </a:r>
            <a:r>
              <a:rPr lang="en-GB" b="1" dirty="0" err="1" smtClean="0"/>
              <a:t>en</a:t>
            </a:r>
            <a:r>
              <a:rPr lang="en-GB" b="1" dirty="0" smtClean="0"/>
              <a:t> </a:t>
            </a:r>
            <a:r>
              <a:rPr lang="en-GB" b="1" dirty="0" err="1" smtClean="0"/>
              <a:t>plantilla</a:t>
            </a:r>
            <a:r>
              <a:rPr lang="en-GB" b="1" dirty="0" smtClean="0"/>
              <a:t> </a:t>
            </a:r>
            <a:r>
              <a:rPr lang="en-GB" b="1" dirty="0" err="1" smtClean="0"/>
              <a:t>incluídos</a:t>
            </a:r>
            <a:r>
              <a:rPr lang="en-GB" b="1" dirty="0" smtClean="0"/>
              <a:t> </a:t>
            </a:r>
            <a:r>
              <a:rPr lang="en-GB" b="1" dirty="0" err="1" smtClean="0"/>
              <a:t>en</a:t>
            </a:r>
            <a:r>
              <a:rPr lang="en-GB" b="1" dirty="0" smtClean="0"/>
              <a:t> el </a:t>
            </a:r>
            <a:r>
              <a:rPr lang="en-GB" b="1" dirty="0" err="1" smtClean="0"/>
              <a:t>proyecto</a:t>
            </a:r>
            <a:endParaRPr lang="en-GB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3582808" y="2290262"/>
            <a:ext cx="2976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/>
              <a:t>Investigadores</a:t>
            </a:r>
            <a:r>
              <a:rPr lang="en-GB" b="1" dirty="0" smtClean="0"/>
              <a:t> </a:t>
            </a:r>
            <a:r>
              <a:rPr lang="en-GB" b="1" dirty="0" err="1" smtClean="0"/>
              <a:t>colaboradores</a:t>
            </a:r>
            <a:endParaRPr lang="en-GB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578426" y="4299343"/>
            <a:ext cx="437921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dirty="0" smtClean="0"/>
              <a:t>Dr. Gregorio Barba Espín (Contratado)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dirty="0" smtClean="0"/>
              <a:t>Carmen Jurado </a:t>
            </a:r>
            <a:r>
              <a:rPr lang="es-ES" dirty="0" err="1" smtClean="0"/>
              <a:t>Mañogil</a:t>
            </a:r>
            <a:r>
              <a:rPr lang="es-ES" dirty="0" smtClean="0"/>
              <a:t> (PhD Contratada)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dirty="0" smtClean="0"/>
              <a:t>Dr. José Ramón Acosta Motos (UCAM)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dirty="0" smtClean="0"/>
              <a:t>Ms. Verónica Becerra (Beca </a:t>
            </a:r>
            <a:r>
              <a:rPr lang="es-ES" dirty="0" err="1" smtClean="0"/>
              <a:t>JAEintro</a:t>
            </a:r>
            <a:r>
              <a:rPr lang="es-ES" dirty="0" smtClean="0"/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dirty="0" smtClean="0"/>
              <a:t>Ms. </a:t>
            </a:r>
            <a:r>
              <a:rPr lang="es-ES" dirty="0" err="1" smtClean="0"/>
              <a:t>Ghofrane</a:t>
            </a:r>
            <a:r>
              <a:rPr lang="es-ES" dirty="0" smtClean="0"/>
              <a:t> </a:t>
            </a:r>
            <a:r>
              <a:rPr lang="es-ES" dirty="0" err="1" smtClean="0"/>
              <a:t>Atrous</a:t>
            </a:r>
            <a:r>
              <a:rPr lang="es-ES" dirty="0" smtClean="0"/>
              <a:t> (PhD, CBBC, Túnez)</a:t>
            </a:r>
          </a:p>
          <a:p>
            <a:pPr marL="285750" indent="-285750">
              <a:buFont typeface="Arial" pitchFamily="34" charset="0"/>
              <a:buChar char="•"/>
            </a:pPr>
            <a:endParaRPr lang="en-GB" dirty="0"/>
          </a:p>
        </p:txBody>
      </p:sp>
      <p:grpSp>
        <p:nvGrpSpPr>
          <p:cNvPr id="14" name="13 Grupo"/>
          <p:cNvGrpSpPr/>
          <p:nvPr/>
        </p:nvGrpSpPr>
        <p:grpSpPr>
          <a:xfrm>
            <a:off x="456399" y="3143170"/>
            <a:ext cx="4021757" cy="967192"/>
            <a:chOff x="456398" y="4447374"/>
            <a:chExt cx="4021757" cy="828580"/>
          </a:xfrm>
        </p:grpSpPr>
        <p:pic>
          <p:nvPicPr>
            <p:cNvPr id="2" name="1 Imagen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0" t="28660" r="45020" b="23512"/>
            <a:stretch/>
          </p:blipFill>
          <p:spPr>
            <a:xfrm rot="5400000" flipV="1">
              <a:off x="3642864" y="4408791"/>
              <a:ext cx="775236" cy="89534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" name="Picture 2" descr="C:\Users\Pepe Hernandez\AppData\Local\Microsoft\Windows\Temporary Internet Files\Content.Outlook\PTVZHX8Y\IMG_o93ff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7100" y="4447374"/>
              <a:ext cx="924123" cy="7967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54" b="13265"/>
            <a:stretch/>
          </p:blipFill>
          <p:spPr bwMode="auto">
            <a:xfrm>
              <a:off x="456398" y="4465652"/>
              <a:ext cx="1020840" cy="81030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3" name="12 Grupo"/>
          <p:cNvGrpSpPr/>
          <p:nvPr/>
        </p:nvGrpSpPr>
        <p:grpSpPr>
          <a:xfrm>
            <a:off x="8494558" y="159161"/>
            <a:ext cx="891211" cy="2640108"/>
            <a:chOff x="8494558" y="912751"/>
            <a:chExt cx="891211" cy="2152269"/>
          </a:xfrm>
        </p:grpSpPr>
        <p:pic>
          <p:nvPicPr>
            <p:cNvPr id="1026" name="Picture 2" descr="C:\Users\Pepe Hernandez\Documents\MIS DOCUMENTOS\Proyectos 2020\PCI\Kick-off meeting\FOTOS Investigadores\Jose A Hernandez Junio 2019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560" y="912751"/>
              <a:ext cx="891209" cy="7120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40" r="25138" b="50000"/>
            <a:stretch/>
          </p:blipFill>
          <p:spPr bwMode="auto">
            <a:xfrm>
              <a:off x="8494558" y="2302290"/>
              <a:ext cx="891209" cy="76273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9" name="Imag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074"/>
            <a:ext cx="1566327" cy="587373"/>
          </a:xfrm>
          <a:prstGeom prst="rect">
            <a:avLst/>
          </a:prstGeom>
          <a:ln>
            <a:solidFill>
              <a:schemeClr val="tx1"/>
            </a:solidFill>
          </a:ln>
          <a:effectLst>
            <a:glow>
              <a:schemeClr val="accent1"/>
            </a:glow>
          </a:effectLst>
        </p:spPr>
      </p:pic>
      <p:pic>
        <p:nvPicPr>
          <p:cNvPr id="17" name="Picture 2" descr="C:\Users\Pepe Hernandez\Documents\MIS DOCUMENTOS\Proyectos 2020\PCI\HaloFarms 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435" y="152760"/>
            <a:ext cx="2584760" cy="140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Pepe Hernandez\AppData\Local\Microsoft\Windows\Temporary Internet Files\Content.Outlook\PTVZHX8Y\Foto DNI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1116"/>
          <a:stretch/>
        </p:blipFill>
        <p:spPr bwMode="auto">
          <a:xfrm>
            <a:off x="1566327" y="3143167"/>
            <a:ext cx="784609" cy="96719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Pepe Hernandez\Documents\MIS DOCUMENTOS\Proyectos 2020\PCI\GHOFRANE\Foto Ghofrane00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637" y="3142445"/>
            <a:ext cx="749876" cy="93070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0" t="60812" r="29785" b="32071"/>
          <a:stretch/>
        </p:blipFill>
        <p:spPr bwMode="auto">
          <a:xfrm>
            <a:off x="8494560" y="1036669"/>
            <a:ext cx="891207" cy="8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75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06" y="1184257"/>
            <a:ext cx="6180344" cy="4025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1104900" y="342900"/>
            <a:ext cx="8249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/>
              <a:t>WP2: </a:t>
            </a:r>
            <a:r>
              <a:rPr lang="en-GB" sz="2000" b="1" dirty="0"/>
              <a:t>Mixed cultivation of halophytes and crops species in salt affected soils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337" y="1070433"/>
            <a:ext cx="1905000" cy="1019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124" y="2179060"/>
            <a:ext cx="2257425" cy="1085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849" y="3804851"/>
            <a:ext cx="533400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7191376" y="4688623"/>
            <a:ext cx="38058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err="1"/>
              <a:t>Dirección</a:t>
            </a:r>
            <a:r>
              <a:rPr lang="en-GB" b="1" dirty="0"/>
              <a:t> General de </a:t>
            </a:r>
            <a:r>
              <a:rPr lang="en-GB" b="1" dirty="0" err="1"/>
              <a:t>Agricultura</a:t>
            </a:r>
            <a:r>
              <a:rPr lang="en-GB" b="1" dirty="0"/>
              <a:t>, </a:t>
            </a:r>
            <a:r>
              <a:rPr lang="en-GB" b="1" dirty="0" err="1"/>
              <a:t>Industria</a:t>
            </a:r>
            <a:r>
              <a:rPr lang="en-GB" b="1" dirty="0"/>
              <a:t> </a:t>
            </a:r>
            <a:r>
              <a:rPr lang="en-GB" b="1" dirty="0" err="1"/>
              <a:t>Alimentaria</a:t>
            </a:r>
            <a:r>
              <a:rPr lang="en-GB" b="1" dirty="0"/>
              <a:t> y </a:t>
            </a:r>
            <a:r>
              <a:rPr lang="en-GB" b="1" dirty="0" err="1"/>
              <a:t>Cooperativa</a:t>
            </a:r>
            <a:r>
              <a:rPr lang="en-GB" b="1" dirty="0"/>
              <a:t> </a:t>
            </a:r>
            <a:r>
              <a:rPr lang="en-GB" b="1" dirty="0" err="1"/>
              <a:t>Agraria</a:t>
            </a:r>
            <a:r>
              <a:rPr lang="en-GB" b="1" dirty="0"/>
              <a:t> de Murcia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1171575" y="5301734"/>
            <a:ext cx="4393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Desconocemos la profundidad del muestreo</a:t>
            </a:r>
            <a:endParaRPr lang="en-GB" b="1" dirty="0"/>
          </a:p>
        </p:txBody>
      </p:sp>
      <p:sp>
        <p:nvSpPr>
          <p:cNvPr id="3" name="2 CuadroTexto"/>
          <p:cNvSpPr txBox="1"/>
          <p:nvPr/>
        </p:nvSpPr>
        <p:spPr>
          <a:xfrm>
            <a:off x="7030950" y="1210689"/>
            <a:ext cx="1959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D. </a:t>
            </a:r>
            <a:r>
              <a:rPr lang="es-ES" b="1" dirty="0" err="1" smtClean="0"/>
              <a:t>Fernándo</a:t>
            </a:r>
            <a:r>
              <a:rPr lang="es-ES" b="1" dirty="0" smtClean="0"/>
              <a:t> </a:t>
            </a:r>
            <a:r>
              <a:rPr lang="es-ES" b="1" dirty="0" err="1" smtClean="0"/>
              <a:t>Usero</a:t>
            </a:r>
            <a:endParaRPr lang="en-GB" b="1" dirty="0"/>
          </a:p>
        </p:txBody>
      </p:sp>
      <p:sp>
        <p:nvSpPr>
          <p:cNvPr id="4" name="3 Rectángulo"/>
          <p:cNvSpPr/>
          <p:nvPr/>
        </p:nvSpPr>
        <p:spPr>
          <a:xfrm>
            <a:off x="7191375" y="3604826"/>
            <a:ext cx="36675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/>
              <a:t>D. Antonio </a:t>
            </a:r>
            <a:r>
              <a:rPr lang="en-GB" b="1" dirty="0" err="1"/>
              <a:t>Aroca</a:t>
            </a:r>
            <a:r>
              <a:rPr lang="en-GB" b="1" dirty="0"/>
              <a:t> </a:t>
            </a:r>
            <a:r>
              <a:rPr lang="en-GB" b="1" dirty="0" err="1" smtClean="0"/>
              <a:t>Martínez</a:t>
            </a:r>
            <a:endParaRPr lang="en-GB" b="1" dirty="0" smtClean="0"/>
          </a:p>
          <a:p>
            <a:pPr algn="ctr"/>
            <a:r>
              <a:rPr lang="es-ES" dirty="0"/>
              <a:t>Jefe de Servicio de Formación y Transferencia Tecnológica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332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7790283"/>
              </p:ext>
            </p:extLst>
          </p:nvPr>
        </p:nvGraphicFramePr>
        <p:xfrm>
          <a:off x="453184" y="2116389"/>
          <a:ext cx="5089183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8" name="SPW 14.0 Graph" r:id="rId3" imgW="5905376" imgH="4181490" progId="SigmaPlotGraphicObject.13">
                  <p:embed/>
                </p:oleObj>
              </mc:Choice>
              <mc:Fallback>
                <p:oleObj name="SPW 14.0 Graph" r:id="rId3" imgW="5905376" imgH="4181490" progId="SigmaPlotGraphicObject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3184" y="2116389"/>
                        <a:ext cx="5089183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1016006" y="1150502"/>
            <a:ext cx="4174989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b="1" dirty="0" err="1" smtClean="0"/>
              <a:t>Esto</a:t>
            </a:r>
            <a:r>
              <a:rPr lang="en-GB" b="1" dirty="0" smtClean="0"/>
              <a:t> </a:t>
            </a:r>
            <a:r>
              <a:rPr lang="en-GB" b="1" dirty="0" err="1" smtClean="0"/>
              <a:t>nos</a:t>
            </a:r>
            <a:r>
              <a:rPr lang="en-GB" b="1" dirty="0" smtClean="0"/>
              <a:t> </a:t>
            </a:r>
            <a:r>
              <a:rPr lang="en-GB" b="1" dirty="0" err="1" smtClean="0"/>
              <a:t>encontramos</a:t>
            </a:r>
            <a:r>
              <a:rPr lang="en-GB" b="1" dirty="0" smtClean="0"/>
              <a:t> </a:t>
            </a:r>
            <a:r>
              <a:rPr lang="en-GB" b="1" dirty="0" err="1" smtClean="0"/>
              <a:t>después</a:t>
            </a:r>
            <a:r>
              <a:rPr lang="en-GB" b="1" dirty="0" smtClean="0"/>
              <a:t> del </a:t>
            </a:r>
          </a:p>
          <a:p>
            <a:pPr algn="ctr"/>
            <a:r>
              <a:rPr lang="en-GB" b="1" dirty="0" smtClean="0"/>
              <a:t>primer </a:t>
            </a:r>
            <a:r>
              <a:rPr lang="en-GB" b="1" dirty="0" err="1" smtClean="0"/>
              <a:t>experimento</a:t>
            </a:r>
            <a:r>
              <a:rPr lang="en-GB" b="1" dirty="0" smtClean="0"/>
              <a:t> (30 cm </a:t>
            </a:r>
            <a:r>
              <a:rPr lang="en-GB" b="1" dirty="0" err="1" smtClean="0"/>
              <a:t>profundidad</a:t>
            </a:r>
            <a:r>
              <a:rPr lang="en-GB" b="1" dirty="0" smtClean="0"/>
              <a:t>):</a:t>
            </a:r>
            <a:endParaRPr lang="en-GB" b="1" dirty="0"/>
          </a:p>
        </p:txBody>
      </p:sp>
      <p:grpSp>
        <p:nvGrpSpPr>
          <p:cNvPr id="6" name="5 Grupo"/>
          <p:cNvGrpSpPr/>
          <p:nvPr/>
        </p:nvGrpSpPr>
        <p:grpSpPr>
          <a:xfrm>
            <a:off x="6345331" y="2016900"/>
            <a:ext cx="5264989" cy="3600000"/>
            <a:chOff x="3160585" y="2542167"/>
            <a:chExt cx="4889018" cy="3417566"/>
          </a:xfrm>
        </p:grpSpPr>
        <p:graphicFrame>
          <p:nvGraphicFramePr>
            <p:cNvPr id="7" name="6 Objeto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18903205"/>
                </p:ext>
              </p:extLst>
            </p:nvPr>
          </p:nvGraphicFramePr>
          <p:xfrm>
            <a:off x="3160585" y="2542167"/>
            <a:ext cx="4889018" cy="34175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59" name="SPW 14.0 Graph" r:id="rId5" imgW="6038822" imgH="4219560" progId="SigmaPlotGraphicObject.13">
                    <p:embed/>
                  </p:oleObj>
                </mc:Choice>
                <mc:Fallback>
                  <p:oleObj name="SPW 14.0 Graph" r:id="rId5" imgW="6038822" imgH="4219560" progId="SigmaPlotGraphicObject.1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160585" y="2542167"/>
                          <a:ext cx="4889018" cy="341756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7 CuadroTexto"/>
            <p:cNvSpPr txBox="1"/>
            <p:nvPr/>
          </p:nvSpPr>
          <p:spPr>
            <a:xfrm>
              <a:off x="4559824" y="4345397"/>
              <a:ext cx="262280" cy="3213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a</a:t>
              </a:r>
              <a:endParaRPr lang="en-GB" sz="1600" dirty="0"/>
            </a:p>
          </p:txBody>
        </p:sp>
        <p:sp>
          <p:nvSpPr>
            <p:cNvPr id="9" name="8 CuadroTexto"/>
            <p:cNvSpPr txBox="1"/>
            <p:nvPr/>
          </p:nvSpPr>
          <p:spPr>
            <a:xfrm>
              <a:off x="4795575" y="4177506"/>
              <a:ext cx="262280" cy="3213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a</a:t>
              </a:r>
              <a:endParaRPr lang="en-GB" sz="1600" dirty="0"/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4987576" y="2923133"/>
              <a:ext cx="262280" cy="3213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a</a:t>
              </a:r>
              <a:endParaRPr lang="en-GB" sz="1600" dirty="0"/>
            </a:p>
          </p:txBody>
        </p:sp>
        <p:sp>
          <p:nvSpPr>
            <p:cNvPr id="11" name="10 CuadroTexto"/>
            <p:cNvSpPr txBox="1"/>
            <p:nvPr/>
          </p:nvSpPr>
          <p:spPr>
            <a:xfrm>
              <a:off x="5475761" y="4521468"/>
              <a:ext cx="271212" cy="3213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b</a:t>
              </a:r>
              <a:endParaRPr lang="en-GB" sz="1600" dirty="0"/>
            </a:p>
          </p:txBody>
        </p:sp>
        <p:sp>
          <p:nvSpPr>
            <p:cNvPr id="12" name="11 CuadroTexto"/>
            <p:cNvSpPr txBox="1"/>
            <p:nvPr/>
          </p:nvSpPr>
          <p:spPr>
            <a:xfrm>
              <a:off x="6471380" y="4510177"/>
              <a:ext cx="271212" cy="3213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b</a:t>
              </a:r>
              <a:endParaRPr lang="en-GB" sz="1600" dirty="0"/>
            </a:p>
          </p:txBody>
        </p:sp>
        <p:sp>
          <p:nvSpPr>
            <p:cNvPr id="13" name="12 CuadroTexto"/>
            <p:cNvSpPr txBox="1"/>
            <p:nvPr/>
          </p:nvSpPr>
          <p:spPr>
            <a:xfrm>
              <a:off x="6645898" y="4521468"/>
              <a:ext cx="271212" cy="3213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b</a:t>
              </a:r>
              <a:endParaRPr lang="en-GB" sz="1600" dirty="0"/>
            </a:p>
          </p:txBody>
        </p:sp>
        <p:sp>
          <p:nvSpPr>
            <p:cNvPr id="14" name="13 CuadroTexto"/>
            <p:cNvSpPr txBox="1"/>
            <p:nvPr/>
          </p:nvSpPr>
          <p:spPr>
            <a:xfrm>
              <a:off x="5627390" y="4258976"/>
              <a:ext cx="362011" cy="3213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ab</a:t>
              </a:r>
              <a:endParaRPr lang="en-GB" sz="1600" dirty="0"/>
            </a:p>
          </p:txBody>
        </p:sp>
        <p:sp>
          <p:nvSpPr>
            <p:cNvPr id="15" name="14 CuadroTexto"/>
            <p:cNvSpPr txBox="1"/>
            <p:nvPr/>
          </p:nvSpPr>
          <p:spPr>
            <a:xfrm>
              <a:off x="5897873" y="4529071"/>
              <a:ext cx="271212" cy="3213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b</a:t>
              </a:r>
              <a:endParaRPr lang="en-GB" sz="1600" dirty="0"/>
            </a:p>
          </p:txBody>
        </p:sp>
        <p:sp>
          <p:nvSpPr>
            <p:cNvPr id="16" name="15 CuadroTexto"/>
            <p:cNvSpPr txBox="1"/>
            <p:nvPr/>
          </p:nvSpPr>
          <p:spPr>
            <a:xfrm>
              <a:off x="6777874" y="3784207"/>
              <a:ext cx="362011" cy="3213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ab</a:t>
              </a:r>
              <a:endParaRPr lang="en-GB" sz="1600" dirty="0"/>
            </a:p>
          </p:txBody>
        </p:sp>
      </p:grpSp>
      <p:sp>
        <p:nvSpPr>
          <p:cNvPr id="17" name="16 CuadroTexto"/>
          <p:cNvSpPr txBox="1"/>
          <p:nvPr/>
        </p:nvSpPr>
        <p:spPr>
          <a:xfrm>
            <a:off x="7137113" y="1427501"/>
            <a:ext cx="4312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DATOS EN EL SUELO ÚLTIMO EXPERIMENTO</a:t>
            </a:r>
            <a:endParaRPr lang="en-GB" dirty="0"/>
          </a:p>
        </p:txBody>
      </p:sp>
      <p:sp>
        <p:nvSpPr>
          <p:cNvPr id="18" name="17 CuadroTexto"/>
          <p:cNvSpPr txBox="1"/>
          <p:nvPr/>
        </p:nvSpPr>
        <p:spPr>
          <a:xfrm>
            <a:off x="7358758" y="5776312"/>
            <a:ext cx="3676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SE ADICIONÓ 30 </a:t>
            </a:r>
            <a:r>
              <a:rPr lang="en-GB" dirty="0" err="1" smtClean="0"/>
              <a:t>mM</a:t>
            </a:r>
            <a:r>
              <a:rPr lang="en-GB" dirty="0" smtClean="0"/>
              <a:t> </a:t>
            </a:r>
            <a:r>
              <a:rPr lang="en-GB" dirty="0" err="1" smtClean="0"/>
              <a:t>NaCl</a:t>
            </a:r>
            <a:r>
              <a:rPr lang="en-GB" dirty="0" smtClean="0"/>
              <a:t> </a:t>
            </a:r>
            <a:r>
              <a:rPr lang="en-GB" dirty="0" err="1" smtClean="0"/>
              <a:t>en</a:t>
            </a:r>
            <a:r>
              <a:rPr lang="en-GB" dirty="0" smtClean="0"/>
              <a:t> el </a:t>
            </a:r>
            <a:r>
              <a:rPr lang="en-GB" dirty="0" err="1" smtClean="0"/>
              <a:t>riego</a:t>
            </a:r>
            <a:endParaRPr lang="en-GB" dirty="0"/>
          </a:p>
        </p:txBody>
      </p:sp>
      <p:sp>
        <p:nvSpPr>
          <p:cNvPr id="2" name="1 CuadroTexto"/>
          <p:cNvSpPr txBox="1"/>
          <p:nvPr/>
        </p:nvSpPr>
        <p:spPr>
          <a:xfrm>
            <a:off x="790575" y="5960978"/>
            <a:ext cx="3867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T: </a:t>
            </a:r>
            <a:r>
              <a:rPr lang="en-GB" dirty="0" err="1" smtClean="0"/>
              <a:t>tomate</a:t>
            </a:r>
            <a:r>
              <a:rPr lang="en-GB" dirty="0" smtClean="0"/>
              <a:t>; TH: </a:t>
            </a:r>
            <a:r>
              <a:rPr lang="en-GB" dirty="0" err="1" smtClean="0"/>
              <a:t>cultivo</a:t>
            </a:r>
            <a:r>
              <a:rPr lang="en-GB" dirty="0" smtClean="0"/>
              <a:t> </a:t>
            </a:r>
            <a:r>
              <a:rPr lang="en-GB" dirty="0" err="1" smtClean="0"/>
              <a:t>mixto</a:t>
            </a:r>
            <a:r>
              <a:rPr lang="en-GB" dirty="0" smtClean="0"/>
              <a:t>; H: </a:t>
            </a:r>
            <a:r>
              <a:rPr lang="en-GB" dirty="0" err="1" smtClean="0"/>
              <a:t>halófita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94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267834" y="634928"/>
            <a:ext cx="2605847" cy="1912537"/>
            <a:chOff x="34518" y="116632"/>
            <a:chExt cx="3097322" cy="2079984"/>
          </a:xfrm>
        </p:grpSpPr>
        <p:grpSp>
          <p:nvGrpSpPr>
            <p:cNvPr id="5" name="4 Grupo"/>
            <p:cNvGrpSpPr/>
            <p:nvPr/>
          </p:nvGrpSpPr>
          <p:grpSpPr>
            <a:xfrm>
              <a:off x="34518" y="116632"/>
              <a:ext cx="3097322" cy="2013180"/>
              <a:chOff x="34518" y="116632"/>
              <a:chExt cx="2741558" cy="1800200"/>
            </a:xfrm>
          </p:grpSpPr>
          <p:pic>
            <p:nvPicPr>
              <p:cNvPr id="7" name="Picture 2" descr="C:\Users\Pepe Hernandez\Documents\MIS DOCUMENTOS\Proyectos 2020\PCI\Resultados\PILICA\FOTOS\13 marzo 2021\Tomate + halo2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5926" y="116632"/>
                <a:ext cx="1350150" cy="18002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3" descr="C:\Users\Pepe Hernandez\Documents\MIS DOCUMENTOS\Proyectos 2020\PCI\Resultados\PILICA\FOTOS\13 marzo 2021\Tomate 2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518" y="116632"/>
                <a:ext cx="1350150" cy="18002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5 CuadroTexto"/>
            <p:cNvSpPr txBox="1"/>
            <p:nvPr/>
          </p:nvSpPr>
          <p:spPr>
            <a:xfrm>
              <a:off x="1074322" y="1878629"/>
              <a:ext cx="1243651" cy="3179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00" b="1" dirty="0">
                  <a:solidFill>
                    <a:schemeClr val="bg1"/>
                  </a:solidFill>
                </a:rPr>
                <a:t>13 March 21</a:t>
              </a:r>
            </a:p>
          </p:txBody>
        </p:sp>
      </p:grpSp>
      <p:grpSp>
        <p:nvGrpSpPr>
          <p:cNvPr id="10" name="9 Grupo"/>
          <p:cNvGrpSpPr/>
          <p:nvPr/>
        </p:nvGrpSpPr>
        <p:grpSpPr>
          <a:xfrm>
            <a:off x="3961210" y="634928"/>
            <a:ext cx="2813423" cy="1913427"/>
            <a:chOff x="3770664" y="116632"/>
            <a:chExt cx="2932135" cy="2061686"/>
          </a:xfrm>
        </p:grpSpPr>
        <p:grpSp>
          <p:nvGrpSpPr>
            <p:cNvPr id="11" name="10 Grupo"/>
            <p:cNvGrpSpPr/>
            <p:nvPr/>
          </p:nvGrpSpPr>
          <p:grpSpPr>
            <a:xfrm>
              <a:off x="3770664" y="116632"/>
              <a:ext cx="2932135" cy="2013180"/>
              <a:chOff x="3059832" y="116360"/>
              <a:chExt cx="2736058" cy="1800472"/>
            </a:xfrm>
          </p:grpSpPr>
          <p:pic>
            <p:nvPicPr>
              <p:cNvPr id="13" name="Picture 4" descr="C:\Users\Pepe Hernandez\Documents\MIS DOCUMENTOS\Proyectos 2020\PCI\Resultados\PILICA\FOTOS\31 marzo 2021\Tomate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059832" y="116360"/>
                <a:ext cx="1350354" cy="1800472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5" descr="C:\Users\Pepe Hernandez\Documents\MIS DOCUMENTOS\Proyectos 2020\PCI\Resultados\PILICA\FOTOS\31 marzo 2021\Tomate + HALO1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45740" y="116632"/>
                <a:ext cx="1350150" cy="18002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" name="11 CuadroTexto"/>
            <p:cNvSpPr txBox="1"/>
            <p:nvPr/>
          </p:nvSpPr>
          <p:spPr>
            <a:xfrm>
              <a:off x="4341813" y="1863275"/>
              <a:ext cx="1090461" cy="3150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00" b="1" dirty="0">
                  <a:solidFill>
                    <a:schemeClr val="bg1"/>
                  </a:solidFill>
                </a:rPr>
                <a:t>31 March 21</a:t>
              </a:r>
            </a:p>
          </p:txBody>
        </p:sp>
      </p:grpSp>
      <p:sp>
        <p:nvSpPr>
          <p:cNvPr id="15" name="14 Flecha derecha"/>
          <p:cNvSpPr/>
          <p:nvPr/>
        </p:nvSpPr>
        <p:spPr>
          <a:xfrm>
            <a:off x="2923566" y="1180543"/>
            <a:ext cx="1025181" cy="3774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932" tIns="14466" rIns="28932" bIns="14466" rtlCol="0" anchor="ctr"/>
          <a:lstStyle/>
          <a:p>
            <a:pPr algn="ctr"/>
            <a:endParaRPr lang="en-GB"/>
          </a:p>
        </p:txBody>
      </p:sp>
      <p:sp>
        <p:nvSpPr>
          <p:cNvPr id="22" name="21 Flecha derecha"/>
          <p:cNvSpPr/>
          <p:nvPr/>
        </p:nvSpPr>
        <p:spPr>
          <a:xfrm>
            <a:off x="6799574" y="1246329"/>
            <a:ext cx="1025181" cy="3774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932" tIns="14466" rIns="28932" bIns="14466" rtlCol="0" anchor="ctr"/>
          <a:lstStyle/>
          <a:p>
            <a:pPr algn="ctr"/>
            <a:endParaRPr lang="en-GB"/>
          </a:p>
        </p:txBody>
      </p:sp>
      <p:grpSp>
        <p:nvGrpSpPr>
          <p:cNvPr id="23" name="22 Grupo"/>
          <p:cNvGrpSpPr/>
          <p:nvPr/>
        </p:nvGrpSpPr>
        <p:grpSpPr>
          <a:xfrm>
            <a:off x="292778" y="3399023"/>
            <a:ext cx="2799745" cy="1973741"/>
            <a:chOff x="5806224" y="2446417"/>
            <a:chExt cx="3567114" cy="2465345"/>
          </a:xfrm>
        </p:grpSpPr>
        <p:grpSp>
          <p:nvGrpSpPr>
            <p:cNvPr id="24" name="23 Grupo"/>
            <p:cNvGrpSpPr/>
            <p:nvPr/>
          </p:nvGrpSpPr>
          <p:grpSpPr>
            <a:xfrm>
              <a:off x="5806224" y="2446417"/>
              <a:ext cx="3567114" cy="2413134"/>
              <a:chOff x="6417934" y="1584824"/>
              <a:chExt cx="2700300" cy="1800847"/>
            </a:xfrm>
          </p:grpSpPr>
          <p:pic>
            <p:nvPicPr>
              <p:cNvPr id="26" name="Picture 8" descr="C:\Users\Pepe Hernandez\Documents\MIS DOCUMENTOS\Proyectos 2020\PCI\Resultados\PILICA\FOTOS\25 mayo 2021\TOMATE2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17934" y="1585471"/>
                <a:ext cx="1350150" cy="18002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9" descr="C:\Users\Pepe Hernandez\Documents\MIS DOCUMENTOS\Proyectos 2020\PCI\Resultados\PILICA\FOTOS\25 mayo 2021\TH3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68084" y="1584824"/>
                <a:ext cx="1350150" cy="18002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5" name="24 CuadroTexto"/>
            <p:cNvSpPr txBox="1"/>
            <p:nvPr/>
          </p:nvSpPr>
          <p:spPr>
            <a:xfrm>
              <a:off x="7151199" y="4546548"/>
              <a:ext cx="1152546" cy="3652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00" b="1" dirty="0">
                  <a:solidFill>
                    <a:schemeClr val="bg1"/>
                  </a:solidFill>
                </a:rPr>
                <a:t>25 May 21</a:t>
              </a:r>
            </a:p>
          </p:txBody>
        </p:sp>
      </p:grpSp>
      <p:sp>
        <p:nvSpPr>
          <p:cNvPr id="28" name="27 Flecha derecha"/>
          <p:cNvSpPr/>
          <p:nvPr/>
        </p:nvSpPr>
        <p:spPr>
          <a:xfrm>
            <a:off x="3258374" y="4111460"/>
            <a:ext cx="1025181" cy="3774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932" tIns="14466" rIns="28932" bIns="14466" rtlCol="0" anchor="ctr"/>
          <a:lstStyle/>
          <a:p>
            <a:pPr algn="ctr"/>
            <a:endParaRPr lang="en-GB"/>
          </a:p>
        </p:txBody>
      </p:sp>
      <p:grpSp>
        <p:nvGrpSpPr>
          <p:cNvPr id="29" name="28 Grupo"/>
          <p:cNvGrpSpPr/>
          <p:nvPr/>
        </p:nvGrpSpPr>
        <p:grpSpPr>
          <a:xfrm>
            <a:off x="4414080" y="3444904"/>
            <a:ext cx="2858145" cy="1999543"/>
            <a:chOff x="2190175" y="4809111"/>
            <a:chExt cx="3005519" cy="2011331"/>
          </a:xfrm>
        </p:grpSpPr>
        <p:grpSp>
          <p:nvGrpSpPr>
            <p:cNvPr id="30" name="29 Grupo"/>
            <p:cNvGrpSpPr/>
            <p:nvPr/>
          </p:nvGrpSpPr>
          <p:grpSpPr>
            <a:xfrm>
              <a:off x="2190175" y="4809111"/>
              <a:ext cx="3005519" cy="1962743"/>
              <a:chOff x="3114084" y="2636912"/>
              <a:chExt cx="2747425" cy="1800200"/>
            </a:xfrm>
          </p:grpSpPr>
          <p:pic>
            <p:nvPicPr>
              <p:cNvPr id="32" name="Picture 10" descr="C:\Users\Pepe Hernandez\Documents\MIS DOCUMENTOS\Proyectos 2020\PCI\Resultados\PILICA\FOTOS\16 JUnio 2021\IMG_0721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14084" y="2636912"/>
                <a:ext cx="1350150" cy="18002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11" descr="C:\Users\Pepe Hernandez\Documents\MIS DOCUMENTOS\Proyectos 2020\PCI\Resultados\PILICA\FOTOS\16 JUnio 2021\IMG_0726.JP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11359" y="2636912"/>
                <a:ext cx="1350150" cy="18002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1" name="30 CuadroTexto"/>
            <p:cNvSpPr txBox="1"/>
            <p:nvPr/>
          </p:nvSpPr>
          <p:spPr>
            <a:xfrm>
              <a:off x="3191884" y="6526330"/>
              <a:ext cx="966219" cy="294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00" b="1" dirty="0"/>
                <a:t>16 June 21</a:t>
              </a:r>
            </a:p>
          </p:txBody>
        </p:sp>
      </p:grpSp>
      <p:sp>
        <p:nvSpPr>
          <p:cNvPr id="34" name="33 CuadroTexto"/>
          <p:cNvSpPr txBox="1"/>
          <p:nvPr/>
        </p:nvSpPr>
        <p:spPr>
          <a:xfrm>
            <a:off x="5080727" y="2572974"/>
            <a:ext cx="732516" cy="321370"/>
          </a:xfrm>
          <a:prstGeom prst="rect">
            <a:avLst/>
          </a:prstGeom>
          <a:noFill/>
        </p:spPr>
        <p:txBody>
          <a:bodyPr wrap="none" lIns="28932" tIns="14466" rIns="28932" bIns="14466" rtlCol="0">
            <a:spAutoFit/>
          </a:bodyPr>
          <a:lstStyle/>
          <a:p>
            <a:r>
              <a:rPr lang="en-GB" sz="1900" dirty="0"/>
              <a:t>18 dap</a:t>
            </a:r>
          </a:p>
        </p:txBody>
      </p:sp>
      <p:sp>
        <p:nvSpPr>
          <p:cNvPr id="36" name="35 CuadroTexto"/>
          <p:cNvSpPr txBox="1"/>
          <p:nvPr/>
        </p:nvSpPr>
        <p:spPr>
          <a:xfrm>
            <a:off x="1306535" y="5475680"/>
            <a:ext cx="732516" cy="321370"/>
          </a:xfrm>
          <a:prstGeom prst="rect">
            <a:avLst/>
          </a:prstGeom>
          <a:noFill/>
        </p:spPr>
        <p:txBody>
          <a:bodyPr wrap="none" lIns="28932" tIns="14466" rIns="28932" bIns="14466" rtlCol="0">
            <a:spAutoFit/>
          </a:bodyPr>
          <a:lstStyle/>
          <a:p>
            <a:r>
              <a:rPr lang="en-GB" sz="1900" dirty="0"/>
              <a:t>73 dap</a:t>
            </a:r>
          </a:p>
        </p:txBody>
      </p:sp>
      <p:sp>
        <p:nvSpPr>
          <p:cNvPr id="37" name="36 CuadroTexto"/>
          <p:cNvSpPr txBox="1"/>
          <p:nvPr/>
        </p:nvSpPr>
        <p:spPr>
          <a:xfrm>
            <a:off x="5575848" y="5485937"/>
            <a:ext cx="732516" cy="321370"/>
          </a:xfrm>
          <a:prstGeom prst="rect">
            <a:avLst/>
          </a:prstGeom>
          <a:noFill/>
        </p:spPr>
        <p:txBody>
          <a:bodyPr wrap="none" lIns="28932" tIns="14466" rIns="28932" bIns="14466" rtlCol="0">
            <a:spAutoFit/>
          </a:bodyPr>
          <a:lstStyle/>
          <a:p>
            <a:r>
              <a:rPr lang="en-GB" sz="1900" dirty="0"/>
              <a:t>95 dap</a:t>
            </a:r>
          </a:p>
        </p:txBody>
      </p:sp>
      <p:grpSp>
        <p:nvGrpSpPr>
          <p:cNvPr id="40" name="39 Grupo"/>
          <p:cNvGrpSpPr/>
          <p:nvPr/>
        </p:nvGrpSpPr>
        <p:grpSpPr>
          <a:xfrm>
            <a:off x="7956208" y="635209"/>
            <a:ext cx="4093579" cy="2321878"/>
            <a:chOff x="25144931" y="2007527"/>
            <a:chExt cx="12937414" cy="7338102"/>
          </a:xfrm>
        </p:grpSpPr>
        <p:sp>
          <p:nvSpPr>
            <p:cNvPr id="35" name="34 CuadroTexto"/>
            <p:cNvSpPr txBox="1"/>
            <p:nvPr/>
          </p:nvSpPr>
          <p:spPr>
            <a:xfrm>
              <a:off x="28470751" y="8129750"/>
              <a:ext cx="2716476" cy="12158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900" dirty="0"/>
                <a:t>46 dap</a:t>
              </a:r>
            </a:p>
          </p:txBody>
        </p:sp>
        <p:grpSp>
          <p:nvGrpSpPr>
            <p:cNvPr id="16" name="15 Grupo"/>
            <p:cNvGrpSpPr/>
            <p:nvPr/>
          </p:nvGrpSpPr>
          <p:grpSpPr>
            <a:xfrm>
              <a:off x="25144931" y="2007527"/>
              <a:ext cx="12937414" cy="6823552"/>
              <a:chOff x="25144931" y="2007527"/>
              <a:chExt cx="12937414" cy="6823552"/>
            </a:xfrm>
          </p:grpSpPr>
          <p:grpSp>
            <p:nvGrpSpPr>
              <p:cNvPr id="21" name="20 Grupo"/>
              <p:cNvGrpSpPr/>
              <p:nvPr/>
            </p:nvGrpSpPr>
            <p:grpSpPr>
              <a:xfrm>
                <a:off x="25144931" y="2007527"/>
                <a:ext cx="7837622" cy="6052416"/>
                <a:chOff x="22749639" y="1851960"/>
                <a:chExt cx="7583215" cy="5289759"/>
              </a:xfrm>
            </p:grpSpPr>
            <p:grpSp>
              <p:nvGrpSpPr>
                <p:cNvPr id="20" name="19 Grupo"/>
                <p:cNvGrpSpPr/>
                <p:nvPr/>
              </p:nvGrpSpPr>
              <p:grpSpPr>
                <a:xfrm>
                  <a:off x="22749639" y="1851960"/>
                  <a:ext cx="7583215" cy="5122431"/>
                  <a:chOff x="25321689" y="3135075"/>
                  <a:chExt cx="3263613" cy="2166260"/>
                </a:xfrm>
              </p:grpSpPr>
              <p:pic>
                <p:nvPicPr>
                  <p:cNvPr id="17" name="Picture 6" descr="C:\Users\Pepe Hernandez\Documents\MIS DOCUMENTOS\Proyectos 2020\PCI\Resultados\PILICA\FOTOS\29 abril 2021\T2.JPG"/>
                  <p:cNvPicPr>
                    <a:picLocks noChangeAspect="1" noChangeArrowheads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5321689" y="3135075"/>
                    <a:ext cx="1638186" cy="216464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8" name="Picture 7" descr="C:\Users\Pepe Hernandez\Documents\MIS DOCUMENTOS\Proyectos 2020\PCI\Resultados\PILICA\FOTOS\29 abril 2021\TH2.JPG"/>
                  <p:cNvPicPr>
                    <a:picLocks noChangeAspect="1" noChangeArrowheads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6959876" y="3153556"/>
                    <a:ext cx="1625426" cy="2147779"/>
                  </a:xfrm>
                  <a:prstGeom prst="rect">
                    <a:avLst/>
                  </a:prstGeom>
                  <a:noFill/>
                  <a:ln>
                    <a:solidFill>
                      <a:schemeClr val="accent1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19" name="18 CuadroTexto"/>
                <p:cNvSpPr txBox="1"/>
                <p:nvPr/>
              </p:nvSpPr>
              <p:spPr>
                <a:xfrm>
                  <a:off x="25967504" y="6334092"/>
                  <a:ext cx="2858677" cy="8076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300" b="1" dirty="0">
                      <a:solidFill>
                        <a:schemeClr val="bg1"/>
                      </a:solidFill>
                    </a:rPr>
                    <a:t>29 April 21</a:t>
                  </a:r>
                </a:p>
              </p:txBody>
            </p:sp>
          </p:grpSp>
          <p:grpSp>
            <p:nvGrpSpPr>
              <p:cNvPr id="39" name="38 Grupo"/>
              <p:cNvGrpSpPr/>
              <p:nvPr/>
            </p:nvGrpSpPr>
            <p:grpSpPr>
              <a:xfrm>
                <a:off x="33035439" y="2057528"/>
                <a:ext cx="5046906" cy="6773551"/>
                <a:chOff x="33097408" y="2057528"/>
                <a:chExt cx="5046906" cy="6773551"/>
              </a:xfrm>
            </p:grpSpPr>
            <p:pic>
              <p:nvPicPr>
                <p:cNvPr id="8194" name="Picture 2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72366" y="2057528"/>
                  <a:ext cx="4349542" cy="5799389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9" name="8 CuadroTexto"/>
                <p:cNvSpPr txBox="1"/>
                <p:nvPr/>
              </p:nvSpPr>
              <p:spPr>
                <a:xfrm>
                  <a:off x="33097408" y="8101554"/>
                  <a:ext cx="5046906" cy="7295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sz="900" b="1" dirty="0" err="1"/>
                    <a:t>Arthrocaulon</a:t>
                  </a:r>
                  <a:r>
                    <a:rPr lang="es-ES" sz="900" b="1" dirty="0"/>
                    <a:t> </a:t>
                  </a:r>
                  <a:r>
                    <a:rPr lang="es-ES" sz="900" b="1" dirty="0" err="1"/>
                    <a:t>macrostachium</a:t>
                  </a:r>
                  <a:endParaRPr lang="en-GB" sz="900" b="1" dirty="0"/>
                </a:p>
              </p:txBody>
            </p:sp>
          </p:grpSp>
        </p:grpSp>
      </p:grpSp>
      <p:sp>
        <p:nvSpPr>
          <p:cNvPr id="2" name="1 CuadroTexto"/>
          <p:cNvSpPr txBox="1"/>
          <p:nvPr/>
        </p:nvSpPr>
        <p:spPr>
          <a:xfrm>
            <a:off x="4279101" y="104775"/>
            <a:ext cx="2390591" cy="369332"/>
          </a:xfrm>
          <a:prstGeom prst="rect">
            <a:avLst/>
          </a:prstGeom>
          <a:solidFill>
            <a:srgbClr val="CBEDF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 smtClean="0"/>
              <a:t>PRIMER EXPERIMENTO</a:t>
            </a:r>
            <a:endParaRPr lang="en-GB" b="1" dirty="0"/>
          </a:p>
        </p:txBody>
      </p:sp>
      <p:sp>
        <p:nvSpPr>
          <p:cNvPr id="3" name="2 CuadroTexto"/>
          <p:cNvSpPr txBox="1"/>
          <p:nvPr/>
        </p:nvSpPr>
        <p:spPr>
          <a:xfrm>
            <a:off x="7980266" y="3806456"/>
            <a:ext cx="3885231" cy="83099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sz="2400" dirty="0" err="1" smtClean="0"/>
              <a:t>Tomate</a:t>
            </a:r>
            <a:r>
              <a:rPr lang="en-GB" sz="2400" dirty="0" smtClean="0"/>
              <a:t> cv. </a:t>
            </a:r>
            <a:r>
              <a:rPr lang="en-GB" sz="2400" dirty="0" err="1" smtClean="0"/>
              <a:t>Sargento</a:t>
            </a:r>
            <a:endParaRPr lang="en-GB" sz="2400" dirty="0" smtClean="0"/>
          </a:p>
          <a:p>
            <a:pPr algn="ctr"/>
            <a:r>
              <a:rPr lang="en-GB" sz="2400" i="1" dirty="0" err="1"/>
              <a:t>Arthrocaulon</a:t>
            </a:r>
            <a:r>
              <a:rPr lang="en-GB" sz="2400" i="1" dirty="0"/>
              <a:t> </a:t>
            </a:r>
            <a:r>
              <a:rPr lang="en-GB" sz="2400" i="1" dirty="0" err="1"/>
              <a:t>macrostachyum</a:t>
            </a:r>
            <a:endParaRPr lang="en-GB" sz="2400" i="1" dirty="0"/>
          </a:p>
        </p:txBody>
      </p:sp>
    </p:spTree>
    <p:extLst>
      <p:ext uri="{BB962C8B-B14F-4D97-AF65-F5344CB8AC3E}">
        <p14:creationId xmlns:p14="http://schemas.microsoft.com/office/powerpoint/2010/main" val="107020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1019175" y="1046689"/>
            <a:ext cx="9534525" cy="4611161"/>
            <a:chOff x="1644486" y="1046690"/>
            <a:chExt cx="8090819" cy="3284734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44486" y="1046690"/>
              <a:ext cx="8090819" cy="3284734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sp>
          <p:nvSpPr>
            <p:cNvPr id="9" name="Rectángulo 8"/>
            <p:cNvSpPr/>
            <p:nvPr/>
          </p:nvSpPr>
          <p:spPr>
            <a:xfrm>
              <a:off x="3429400" y="1344528"/>
              <a:ext cx="672264" cy="425484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932" tIns="14466" rIns="28932" bIns="14466"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3418054" y="2073523"/>
              <a:ext cx="672264" cy="425484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932" tIns="14466" rIns="28932" bIns="14466"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3432236" y="2811028"/>
              <a:ext cx="672264" cy="425484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932" tIns="14466" rIns="28932" bIns="14466"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6680094" y="1344529"/>
              <a:ext cx="672264" cy="425484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932" tIns="14466" rIns="28932" bIns="14466"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6694277" y="2082033"/>
              <a:ext cx="672264" cy="425484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932" tIns="14466" rIns="28932" bIns="14466"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6691441" y="2819537"/>
              <a:ext cx="672264" cy="425484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932" tIns="14466" rIns="28932" bIns="14466"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ángulo 14"/>
            <p:cNvSpPr/>
            <p:nvPr/>
          </p:nvSpPr>
          <p:spPr>
            <a:xfrm>
              <a:off x="6714133" y="3548532"/>
              <a:ext cx="672264" cy="425484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932" tIns="14466" rIns="28932" bIns="14466"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ángulo 11"/>
            <p:cNvSpPr/>
            <p:nvPr/>
          </p:nvSpPr>
          <p:spPr>
            <a:xfrm>
              <a:off x="4433638" y="1344528"/>
              <a:ext cx="672264" cy="425484"/>
            </a:xfrm>
            <a:prstGeom prst="rect">
              <a:avLst/>
            </a:prstGeom>
            <a:no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932" tIns="14466" rIns="28932" bIns="14466"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ángulo 11"/>
            <p:cNvSpPr/>
            <p:nvPr/>
          </p:nvSpPr>
          <p:spPr>
            <a:xfrm>
              <a:off x="4433638" y="2811028"/>
              <a:ext cx="672264" cy="425484"/>
            </a:xfrm>
            <a:prstGeom prst="rect">
              <a:avLst/>
            </a:prstGeom>
            <a:no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932" tIns="14466" rIns="28932" bIns="14466"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ángulo 11"/>
            <p:cNvSpPr/>
            <p:nvPr/>
          </p:nvSpPr>
          <p:spPr>
            <a:xfrm>
              <a:off x="5579314" y="2811028"/>
              <a:ext cx="672264" cy="425484"/>
            </a:xfrm>
            <a:prstGeom prst="rect">
              <a:avLst/>
            </a:prstGeom>
            <a:no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932" tIns="14466" rIns="28932" bIns="14466"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ángulo 11"/>
            <p:cNvSpPr/>
            <p:nvPr/>
          </p:nvSpPr>
          <p:spPr>
            <a:xfrm>
              <a:off x="5579314" y="1344528"/>
              <a:ext cx="672264" cy="425484"/>
            </a:xfrm>
            <a:prstGeom prst="rect">
              <a:avLst/>
            </a:prstGeom>
            <a:no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932" tIns="14466" rIns="28932" bIns="14466"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ángulo 11"/>
            <p:cNvSpPr/>
            <p:nvPr/>
          </p:nvSpPr>
          <p:spPr>
            <a:xfrm>
              <a:off x="4441952" y="2071175"/>
              <a:ext cx="672264" cy="425484"/>
            </a:xfrm>
            <a:prstGeom prst="rect">
              <a:avLst/>
            </a:prstGeom>
            <a:no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932" tIns="14466" rIns="28932" bIns="14466"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ángulo 11"/>
            <p:cNvSpPr/>
            <p:nvPr/>
          </p:nvSpPr>
          <p:spPr>
            <a:xfrm>
              <a:off x="5587628" y="2071175"/>
              <a:ext cx="672264" cy="425484"/>
            </a:xfrm>
            <a:prstGeom prst="rect">
              <a:avLst/>
            </a:prstGeom>
            <a:no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932" tIns="14466" rIns="28932" bIns="14466"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ángulo 11"/>
            <p:cNvSpPr/>
            <p:nvPr/>
          </p:nvSpPr>
          <p:spPr>
            <a:xfrm>
              <a:off x="4441952" y="3537772"/>
              <a:ext cx="672264" cy="425484"/>
            </a:xfrm>
            <a:prstGeom prst="rect">
              <a:avLst/>
            </a:prstGeom>
            <a:no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932" tIns="14466" rIns="28932" bIns="14466"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ángulo 11"/>
            <p:cNvSpPr/>
            <p:nvPr/>
          </p:nvSpPr>
          <p:spPr>
            <a:xfrm>
              <a:off x="5587628" y="3537772"/>
              <a:ext cx="672264" cy="425484"/>
            </a:xfrm>
            <a:prstGeom prst="rect">
              <a:avLst/>
            </a:prstGeom>
            <a:no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932" tIns="14466" rIns="28932" bIns="14466"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57779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2 Grupo"/>
          <p:cNvGrpSpPr>
            <a:grpSpLocks/>
          </p:cNvGrpSpPr>
          <p:nvPr/>
        </p:nvGrpSpPr>
        <p:grpSpPr bwMode="auto">
          <a:xfrm>
            <a:off x="404037" y="935840"/>
            <a:ext cx="3234513" cy="2636035"/>
            <a:chOff x="467519" y="1628798"/>
            <a:chExt cx="6716875" cy="4996346"/>
          </a:xfrm>
        </p:grpSpPr>
        <p:graphicFrame>
          <p:nvGraphicFramePr>
            <p:cNvPr id="6" name="1 Objeto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62481772"/>
                </p:ext>
              </p:extLst>
            </p:nvPr>
          </p:nvGraphicFramePr>
          <p:xfrm>
            <a:off x="467519" y="1628798"/>
            <a:ext cx="6716875" cy="49963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82" name="SPW 14.0 Graph" r:id="rId3" imgW="5714932" imgH="4181490" progId="SigmaPlotGraphicObject.13">
                    <p:embed/>
                  </p:oleObj>
                </mc:Choice>
                <mc:Fallback>
                  <p:oleObj name="SPW 14.0 Graph" r:id="rId3" imgW="5714932" imgH="4181490" progId="SigmaPlotGraphicObject.1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7519" y="1628798"/>
                          <a:ext cx="6716875" cy="499634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7 CuadroTexto"/>
            <p:cNvSpPr txBox="1">
              <a:spLocks noChangeArrowheads="1"/>
            </p:cNvSpPr>
            <p:nvPr/>
          </p:nvSpPr>
          <p:spPr bwMode="auto">
            <a:xfrm>
              <a:off x="2499039" y="5129920"/>
              <a:ext cx="728982" cy="759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ES" altLang="es-ES" sz="1200" b="1" dirty="0">
                  <a:latin typeface="Arial" charset="0"/>
                </a:rPr>
                <a:t>a</a:t>
              </a:r>
              <a:endParaRPr lang="en-GB" altLang="es-ES" sz="1200" b="1" dirty="0">
                <a:latin typeface="Arial" charset="0"/>
              </a:endParaRPr>
            </a:p>
          </p:txBody>
        </p:sp>
        <p:sp>
          <p:nvSpPr>
            <p:cNvPr id="8" name="11 CuadroTexto"/>
            <p:cNvSpPr txBox="1">
              <a:spLocks noChangeArrowheads="1"/>
            </p:cNvSpPr>
            <p:nvPr/>
          </p:nvSpPr>
          <p:spPr bwMode="auto">
            <a:xfrm>
              <a:off x="4222222" y="5234247"/>
              <a:ext cx="754986" cy="759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ES" altLang="es-ES" sz="1200" b="1" dirty="0">
                  <a:latin typeface="Arial" charset="0"/>
                </a:rPr>
                <a:t>b</a:t>
              </a:r>
              <a:endParaRPr lang="en-GB" altLang="es-ES" sz="1200" b="1" dirty="0">
                <a:latin typeface="Arial" charset="0"/>
              </a:endParaRPr>
            </a:p>
          </p:txBody>
        </p:sp>
        <p:sp>
          <p:nvSpPr>
            <p:cNvPr id="9" name="9 CuadroTexto"/>
            <p:cNvSpPr txBox="1">
              <a:spLocks noChangeArrowheads="1"/>
            </p:cNvSpPr>
            <p:nvPr/>
          </p:nvSpPr>
          <p:spPr bwMode="auto">
            <a:xfrm>
              <a:off x="3035674" y="2082787"/>
              <a:ext cx="798327" cy="759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ES" altLang="es-ES" sz="1200" b="1" dirty="0">
                  <a:latin typeface="Arial" charset="0"/>
                </a:rPr>
                <a:t>A</a:t>
              </a:r>
              <a:endParaRPr lang="en-GB" altLang="es-ES" sz="1200" b="1" dirty="0">
                <a:latin typeface="Arial" charset="0"/>
              </a:endParaRPr>
            </a:p>
          </p:txBody>
        </p:sp>
        <p:sp>
          <p:nvSpPr>
            <p:cNvPr id="10" name="13 CuadroTexto"/>
            <p:cNvSpPr txBox="1">
              <a:spLocks noChangeArrowheads="1"/>
            </p:cNvSpPr>
            <p:nvPr/>
          </p:nvSpPr>
          <p:spPr bwMode="auto">
            <a:xfrm>
              <a:off x="4738879" y="2372094"/>
              <a:ext cx="798326" cy="759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ES" altLang="es-ES" sz="1200" b="1" dirty="0">
                  <a:latin typeface="Arial" charset="0"/>
                </a:rPr>
                <a:t>B</a:t>
              </a:r>
              <a:endParaRPr lang="en-GB" altLang="es-ES" sz="1200" b="1" dirty="0">
                <a:latin typeface="Arial" charset="0"/>
              </a:endParaRPr>
            </a:p>
          </p:txBody>
        </p:sp>
      </p:grpSp>
      <p:sp>
        <p:nvSpPr>
          <p:cNvPr id="11" name="10 Rectángulo"/>
          <p:cNvSpPr/>
          <p:nvPr/>
        </p:nvSpPr>
        <p:spPr>
          <a:xfrm>
            <a:off x="881197" y="706571"/>
            <a:ext cx="11231872" cy="229269"/>
          </a:xfrm>
          <a:prstGeom prst="rect">
            <a:avLst/>
          </a:prstGeom>
        </p:spPr>
        <p:txBody>
          <a:bodyPr wrap="none" lIns="28932" tIns="14466" rIns="28932" bIns="14466">
            <a:spAutoFit/>
          </a:bodyPr>
          <a:lstStyle/>
          <a:p>
            <a:r>
              <a:rPr lang="es-ES" sz="1300" b="1" dirty="0"/>
              <a:t>Curiosamente, las plantas de tomate en </a:t>
            </a:r>
            <a:r>
              <a:rPr lang="es-ES" sz="1300" b="1" dirty="0" err="1" smtClean="0"/>
              <a:t>co</a:t>
            </a:r>
            <a:r>
              <a:rPr lang="es-ES" sz="1300" b="1" dirty="0" smtClean="0"/>
              <a:t>-cultivo </a:t>
            </a:r>
            <a:r>
              <a:rPr lang="es-ES" sz="1300" b="1" dirty="0"/>
              <a:t>con </a:t>
            </a:r>
            <a:r>
              <a:rPr lang="es-ES" sz="1300" b="1" dirty="0" err="1"/>
              <a:t>halofitas</a:t>
            </a:r>
            <a:r>
              <a:rPr lang="es-ES" sz="1300" b="1" dirty="0"/>
              <a:t> acumularon menos </a:t>
            </a:r>
            <a:r>
              <a:rPr lang="es-ES" sz="1300" b="1" dirty="0" err="1"/>
              <a:t>Na</a:t>
            </a:r>
            <a:r>
              <a:rPr lang="es-ES" sz="1300" b="1" dirty="0"/>
              <a:t> y Cl en hojas y raíces que las plantas de tomate cultivadas </a:t>
            </a:r>
            <a:r>
              <a:rPr lang="es-ES" sz="1300" b="1" dirty="0" smtClean="0"/>
              <a:t>en monocultivo.</a:t>
            </a:r>
            <a:endParaRPr lang="en-GB" sz="1300" b="1" dirty="0"/>
          </a:p>
        </p:txBody>
      </p:sp>
      <p:sp>
        <p:nvSpPr>
          <p:cNvPr id="12" name="11 Rectángulo"/>
          <p:cNvSpPr/>
          <p:nvPr/>
        </p:nvSpPr>
        <p:spPr>
          <a:xfrm>
            <a:off x="7387607" y="1737929"/>
            <a:ext cx="4635688" cy="22926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28932" tIns="14466" rIns="28932" bIns="14466">
            <a:spAutoFit/>
          </a:bodyPr>
          <a:lstStyle/>
          <a:p>
            <a:r>
              <a:rPr lang="es-ES" sz="1300" b="1" dirty="0"/>
              <a:t>LAS PLANTAS DE TOMATE ACUMULAN MÁS Cl QUE </a:t>
            </a:r>
            <a:r>
              <a:rPr lang="es-ES" sz="1300" b="1" dirty="0" err="1"/>
              <a:t>Na</a:t>
            </a:r>
            <a:endParaRPr lang="en-GB" sz="1300" b="1" dirty="0"/>
          </a:p>
        </p:txBody>
      </p:sp>
      <p:grpSp>
        <p:nvGrpSpPr>
          <p:cNvPr id="4" name="3 Grupo"/>
          <p:cNvGrpSpPr/>
          <p:nvPr/>
        </p:nvGrpSpPr>
        <p:grpSpPr>
          <a:xfrm>
            <a:off x="3825959" y="935840"/>
            <a:ext cx="3561648" cy="2723807"/>
            <a:chOff x="3782011" y="1543246"/>
            <a:chExt cx="2481634" cy="1822544"/>
          </a:xfrm>
        </p:grpSpPr>
        <p:graphicFrame>
          <p:nvGraphicFramePr>
            <p:cNvPr id="13" name="12 Objeto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84103604"/>
                </p:ext>
              </p:extLst>
            </p:nvPr>
          </p:nvGraphicFramePr>
          <p:xfrm>
            <a:off x="3782011" y="1543246"/>
            <a:ext cx="2481634" cy="18225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83" name="SPW 14.0 Graph" r:id="rId5" imgW="5714932" imgH="4181490" progId="SigmaPlotGraphicObject.13">
                    <p:embed/>
                  </p:oleObj>
                </mc:Choice>
                <mc:Fallback>
                  <p:oleObj name="SPW 14.0 Graph" r:id="rId5" imgW="5714932" imgH="4181490" progId="SigmaPlotGraphicObject.1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82011" y="1543246"/>
                          <a:ext cx="2481634" cy="18225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9 CuadroTexto"/>
            <p:cNvSpPr txBox="1">
              <a:spLocks noChangeArrowheads="1"/>
            </p:cNvSpPr>
            <p:nvPr/>
          </p:nvSpPr>
          <p:spPr bwMode="auto">
            <a:xfrm>
              <a:off x="4792413" y="1687108"/>
              <a:ext cx="161021" cy="198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28932" tIns="14466" rIns="28932" bIns="14466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ES" altLang="es-ES" sz="1100" b="1" dirty="0">
                  <a:latin typeface="Arial" charset="0"/>
                </a:rPr>
                <a:t>A</a:t>
              </a:r>
              <a:endParaRPr lang="en-GB" altLang="es-ES" sz="1100" b="1" dirty="0">
                <a:latin typeface="Arial" charset="0"/>
              </a:endParaRPr>
            </a:p>
          </p:txBody>
        </p:sp>
        <p:sp>
          <p:nvSpPr>
            <p:cNvPr id="15" name="13 CuadroTexto"/>
            <p:cNvSpPr txBox="1">
              <a:spLocks noChangeArrowheads="1"/>
            </p:cNvSpPr>
            <p:nvPr/>
          </p:nvSpPr>
          <p:spPr bwMode="auto">
            <a:xfrm>
              <a:off x="5446100" y="1830359"/>
              <a:ext cx="161021" cy="198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28932" tIns="14466" rIns="28932" bIns="14466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ES" altLang="es-ES" sz="1100" b="1" dirty="0">
                  <a:latin typeface="Arial" charset="0"/>
                </a:rPr>
                <a:t>B</a:t>
              </a:r>
              <a:endParaRPr lang="en-GB" altLang="es-ES" sz="1100" b="1" dirty="0">
                <a:latin typeface="Arial" charset="0"/>
              </a:endParaRPr>
            </a:p>
          </p:txBody>
        </p:sp>
        <p:sp>
          <p:nvSpPr>
            <p:cNvPr id="16" name="7 CuadroTexto"/>
            <p:cNvSpPr txBox="1">
              <a:spLocks noChangeArrowheads="1"/>
            </p:cNvSpPr>
            <p:nvPr/>
          </p:nvSpPr>
          <p:spPr bwMode="auto">
            <a:xfrm>
              <a:off x="4602433" y="2278051"/>
              <a:ext cx="143389" cy="213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28932" tIns="14466" rIns="28932" bIns="14466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ES" altLang="es-ES" sz="1200" b="1" dirty="0">
                  <a:latin typeface="Arial" charset="0"/>
                </a:rPr>
                <a:t>a</a:t>
              </a:r>
              <a:endParaRPr lang="en-GB" altLang="es-ES" sz="1200" b="1" dirty="0">
                <a:latin typeface="Arial" charset="0"/>
              </a:endParaRPr>
            </a:p>
          </p:txBody>
        </p:sp>
        <p:sp>
          <p:nvSpPr>
            <p:cNvPr id="17" name="11 CuadroTexto"/>
            <p:cNvSpPr txBox="1">
              <a:spLocks noChangeArrowheads="1"/>
            </p:cNvSpPr>
            <p:nvPr/>
          </p:nvSpPr>
          <p:spPr bwMode="auto">
            <a:xfrm>
              <a:off x="5247395" y="2552137"/>
              <a:ext cx="153007" cy="213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28932" tIns="14466" rIns="28932" bIns="14466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ES" altLang="es-ES" sz="1200" b="1" dirty="0">
                  <a:latin typeface="Arial" charset="0"/>
                </a:rPr>
                <a:t>b</a:t>
              </a:r>
              <a:endParaRPr lang="en-GB" altLang="es-ES" sz="1200" b="1" dirty="0">
                <a:latin typeface="Arial" charset="0"/>
              </a:endParaRPr>
            </a:p>
          </p:txBody>
        </p:sp>
      </p:grpSp>
      <p:sp>
        <p:nvSpPr>
          <p:cNvPr id="18" name="17 Rectángulo"/>
          <p:cNvSpPr/>
          <p:nvPr/>
        </p:nvSpPr>
        <p:spPr>
          <a:xfrm>
            <a:off x="980976" y="3659647"/>
            <a:ext cx="10405685" cy="229269"/>
          </a:xfrm>
          <a:prstGeom prst="rect">
            <a:avLst/>
          </a:prstGeom>
        </p:spPr>
        <p:txBody>
          <a:bodyPr wrap="none" lIns="28932" tIns="14466" rIns="28932" bIns="14466">
            <a:spAutoFit/>
          </a:bodyPr>
          <a:lstStyle/>
          <a:p>
            <a:r>
              <a:rPr lang="es-ES" sz="1300" b="1" dirty="0"/>
              <a:t>Las plantas halófilas tienen contenidos más altos de </a:t>
            </a:r>
            <a:r>
              <a:rPr lang="es-ES" sz="1300" b="1" dirty="0" err="1"/>
              <a:t>Na</a:t>
            </a:r>
            <a:r>
              <a:rPr lang="es-ES" sz="1300" b="1" dirty="0"/>
              <a:t> y Cl en hojas y raíces cuando crecen en </a:t>
            </a:r>
            <a:r>
              <a:rPr lang="es-ES" sz="1300" b="1" dirty="0" err="1" smtClean="0"/>
              <a:t>co</a:t>
            </a:r>
            <a:r>
              <a:rPr lang="es-ES" sz="1300" b="1" dirty="0" smtClean="0"/>
              <a:t>-cultivo </a:t>
            </a:r>
            <a:r>
              <a:rPr lang="es-ES" sz="1300" b="1" dirty="0"/>
              <a:t>(cultivo intercalado) que cuando crecen solas</a:t>
            </a:r>
            <a:endParaRPr lang="en-GB" sz="1300" b="1" dirty="0"/>
          </a:p>
        </p:txBody>
      </p:sp>
      <p:sp>
        <p:nvSpPr>
          <p:cNvPr id="19" name="18 CuadroTexto"/>
          <p:cNvSpPr txBox="1"/>
          <p:nvPr/>
        </p:nvSpPr>
        <p:spPr>
          <a:xfrm>
            <a:off x="7920308" y="4982307"/>
            <a:ext cx="3485626" cy="2292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28932" tIns="14466" rIns="28932" bIns="14466">
            <a:spAutoFit/>
          </a:bodyPr>
          <a:lstStyle/>
          <a:p>
            <a:pPr>
              <a:defRPr/>
            </a:pPr>
            <a:r>
              <a:rPr lang="pt-BR" sz="1300" b="1" dirty="0" err="1"/>
              <a:t>Relación</a:t>
            </a:r>
            <a:r>
              <a:rPr lang="pt-BR" sz="1300" b="1" dirty="0"/>
              <a:t> Na </a:t>
            </a:r>
            <a:r>
              <a:rPr lang="pt-BR" sz="1300" b="1" dirty="0" smtClean="0"/>
              <a:t>parte Aérea/</a:t>
            </a:r>
            <a:r>
              <a:rPr lang="pt-BR" sz="1300" b="1" dirty="0" err="1" smtClean="0"/>
              <a:t>Raíz</a:t>
            </a:r>
            <a:r>
              <a:rPr lang="pt-BR" sz="1300" b="1" dirty="0" smtClean="0"/>
              <a:t>: </a:t>
            </a:r>
            <a:r>
              <a:rPr lang="pt-BR" sz="1300" b="1" dirty="0"/>
              <a:t>9,6 (H); 10,3 (HT)</a:t>
            </a:r>
            <a:endParaRPr lang="en-GB" sz="13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7920308" y="4406839"/>
            <a:ext cx="3485626" cy="2292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28932" tIns="14466" rIns="28932" bIns="14466">
            <a:spAutoFit/>
          </a:bodyPr>
          <a:lstStyle/>
          <a:p>
            <a:pPr>
              <a:defRPr/>
            </a:pPr>
            <a:r>
              <a:rPr lang="es-ES" sz="1300" b="1" dirty="0"/>
              <a:t>Relación Cl Parte Aérea/Raíz: 8,4 (H); 9,9 (HT)</a:t>
            </a:r>
            <a:endParaRPr lang="en-GB" sz="13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7520149" y="2345618"/>
            <a:ext cx="3636551" cy="2292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28932" tIns="14466" rIns="28932" bIns="14466">
            <a:spAutoFit/>
          </a:bodyPr>
          <a:lstStyle/>
          <a:p>
            <a:pPr>
              <a:defRPr/>
            </a:pPr>
            <a:r>
              <a:rPr lang="es-ES" sz="1300" b="1" dirty="0"/>
              <a:t>Relación </a:t>
            </a:r>
            <a:r>
              <a:rPr lang="es-ES" sz="1300" b="1" dirty="0" err="1"/>
              <a:t>Na</a:t>
            </a:r>
            <a:r>
              <a:rPr lang="es-ES" sz="1300" b="1" dirty="0"/>
              <a:t> Parte Aérea/Raíz : 0,61 (T); 0,65 (TH)</a:t>
            </a:r>
            <a:endParaRPr lang="en-GB" sz="1300" b="1" dirty="0"/>
          </a:p>
        </p:txBody>
      </p:sp>
      <p:sp>
        <p:nvSpPr>
          <p:cNvPr id="22" name="21 CuadroTexto"/>
          <p:cNvSpPr txBox="1"/>
          <p:nvPr/>
        </p:nvSpPr>
        <p:spPr>
          <a:xfrm>
            <a:off x="7520150" y="2794445"/>
            <a:ext cx="3706389" cy="2292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28932" tIns="14466" rIns="28932" bIns="14466">
            <a:spAutoFit/>
          </a:bodyPr>
          <a:lstStyle/>
          <a:p>
            <a:pPr>
              <a:defRPr/>
            </a:pPr>
            <a:r>
              <a:rPr lang="es-ES" sz="1300" b="1" dirty="0"/>
              <a:t>Relación Cl Parte Aérea/Raíz : 3,13 (T); 3,32 </a:t>
            </a:r>
            <a:r>
              <a:rPr lang="es-ES" sz="1300" b="1" dirty="0" smtClean="0"/>
              <a:t>(TH)</a:t>
            </a:r>
            <a:endParaRPr lang="en-GB" sz="1300" b="1" dirty="0"/>
          </a:p>
        </p:txBody>
      </p:sp>
      <p:grpSp>
        <p:nvGrpSpPr>
          <p:cNvPr id="23" name="22 Grupo"/>
          <p:cNvGrpSpPr/>
          <p:nvPr/>
        </p:nvGrpSpPr>
        <p:grpSpPr>
          <a:xfrm>
            <a:off x="74428" y="4029075"/>
            <a:ext cx="3659372" cy="2828925"/>
            <a:chOff x="980976" y="4518832"/>
            <a:chExt cx="2517804" cy="1822544"/>
          </a:xfrm>
        </p:grpSpPr>
        <p:graphicFrame>
          <p:nvGraphicFramePr>
            <p:cNvPr id="26" name="1 Objeto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06409674"/>
                </p:ext>
              </p:extLst>
            </p:nvPr>
          </p:nvGraphicFramePr>
          <p:xfrm>
            <a:off x="980976" y="4518832"/>
            <a:ext cx="2517804" cy="18225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84" name="SPW 14.0 Graph" r:id="rId7" imgW="5810289" imgH="4181490" progId="SigmaPlotGraphicObject.13">
                    <p:embed/>
                  </p:oleObj>
                </mc:Choice>
                <mc:Fallback>
                  <p:oleObj name="SPW 14.0 Graph" r:id="rId7" imgW="5810289" imgH="4181490" progId="SigmaPlotGraphicObject.1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80976" y="4518832"/>
                          <a:ext cx="2517804" cy="18225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" name="4 CuadroTexto"/>
            <p:cNvSpPr txBox="1">
              <a:spLocks noChangeArrowheads="1"/>
            </p:cNvSpPr>
            <p:nvPr/>
          </p:nvSpPr>
          <p:spPr bwMode="auto">
            <a:xfrm>
              <a:off x="1833761" y="5295634"/>
              <a:ext cx="153007" cy="213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28932" tIns="14466" rIns="28932" bIns="14466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ES" altLang="es-ES" sz="1200" b="1" dirty="0">
                  <a:latin typeface="Arial" charset="0"/>
                </a:rPr>
                <a:t>b</a:t>
              </a:r>
              <a:endParaRPr lang="en-GB" altLang="es-ES" sz="1200" b="1" dirty="0">
                <a:latin typeface="Arial" charset="0"/>
              </a:endParaRPr>
            </a:p>
          </p:txBody>
        </p:sp>
        <p:sp>
          <p:nvSpPr>
            <p:cNvPr id="31" name="5 CuadroTexto"/>
            <p:cNvSpPr txBox="1">
              <a:spLocks noChangeArrowheads="1"/>
            </p:cNvSpPr>
            <p:nvPr/>
          </p:nvSpPr>
          <p:spPr bwMode="auto">
            <a:xfrm>
              <a:off x="2504579" y="5149557"/>
              <a:ext cx="143389" cy="213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28932" tIns="14466" rIns="28932" bIns="14466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ES" altLang="es-ES" sz="1200" b="1" dirty="0">
                  <a:latin typeface="Arial" charset="0"/>
                </a:rPr>
                <a:t>a</a:t>
              </a:r>
              <a:endParaRPr lang="en-GB" altLang="es-ES" sz="1200" b="1" dirty="0">
                <a:latin typeface="Arial" charset="0"/>
              </a:endParaRPr>
            </a:p>
          </p:txBody>
        </p:sp>
        <p:sp>
          <p:nvSpPr>
            <p:cNvPr id="32" name="4 CuadroTexto"/>
            <p:cNvSpPr txBox="1">
              <a:spLocks noChangeArrowheads="1"/>
            </p:cNvSpPr>
            <p:nvPr/>
          </p:nvSpPr>
          <p:spPr bwMode="auto">
            <a:xfrm>
              <a:off x="2034524" y="5060215"/>
              <a:ext cx="169037" cy="213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28932" tIns="14466" rIns="28932" bIns="14466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s-ES" sz="1200" b="1" dirty="0">
                  <a:latin typeface="Arial" charset="0"/>
                </a:rPr>
                <a:t>B</a:t>
              </a:r>
            </a:p>
          </p:txBody>
        </p:sp>
        <p:sp>
          <p:nvSpPr>
            <p:cNvPr id="33" name="5 CuadroTexto"/>
            <p:cNvSpPr txBox="1">
              <a:spLocks noChangeArrowheads="1"/>
            </p:cNvSpPr>
            <p:nvPr/>
          </p:nvSpPr>
          <p:spPr bwMode="auto">
            <a:xfrm>
              <a:off x="2680123" y="4761406"/>
              <a:ext cx="150796" cy="213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28932" tIns="14466" rIns="28932" bIns="14466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ES" altLang="es-ES" sz="1200" b="1" dirty="0">
                  <a:latin typeface="Arial" charset="0"/>
                </a:rPr>
                <a:t>A</a:t>
              </a:r>
              <a:endParaRPr lang="en-GB" altLang="es-ES" sz="1200" b="1" dirty="0">
                <a:latin typeface="Arial" charset="0"/>
              </a:endParaRPr>
            </a:p>
          </p:txBody>
        </p:sp>
      </p:grpSp>
      <p:grpSp>
        <p:nvGrpSpPr>
          <p:cNvPr id="24" name="23 Grupo"/>
          <p:cNvGrpSpPr/>
          <p:nvPr/>
        </p:nvGrpSpPr>
        <p:grpSpPr>
          <a:xfrm>
            <a:off x="3774558" y="4200525"/>
            <a:ext cx="3745592" cy="2572415"/>
            <a:chOff x="3777817" y="4530439"/>
            <a:chExt cx="2480630" cy="1822544"/>
          </a:xfrm>
        </p:grpSpPr>
        <p:graphicFrame>
          <p:nvGraphicFramePr>
            <p:cNvPr id="35" name="2 Objeto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39535100"/>
                </p:ext>
              </p:extLst>
            </p:nvPr>
          </p:nvGraphicFramePr>
          <p:xfrm>
            <a:off x="3777817" y="4530439"/>
            <a:ext cx="2480630" cy="18225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85" name="SPW 14.0 Graph" r:id="rId9" imgW="5686298" imgH="4181490" progId="SigmaPlotGraphicObject.13">
                    <p:embed/>
                  </p:oleObj>
                </mc:Choice>
                <mc:Fallback>
                  <p:oleObj name="SPW 14.0 Graph" r:id="rId9" imgW="5686298" imgH="4181490" progId="SigmaPlotGraphicObject.1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77817" y="4530439"/>
                          <a:ext cx="2480630" cy="18225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0" name="4 CuadroTexto"/>
            <p:cNvSpPr txBox="1">
              <a:spLocks noChangeArrowheads="1"/>
            </p:cNvSpPr>
            <p:nvPr/>
          </p:nvSpPr>
          <p:spPr bwMode="auto">
            <a:xfrm>
              <a:off x="4569372" y="5210294"/>
              <a:ext cx="153007" cy="213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28932" tIns="14466" rIns="28932" bIns="14466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ES" altLang="es-ES" sz="1200" b="1" dirty="0">
                  <a:latin typeface="Arial" charset="0"/>
                </a:rPr>
                <a:t>b</a:t>
              </a:r>
              <a:endParaRPr lang="en-GB" altLang="es-ES" sz="1200" b="1" dirty="0">
                <a:latin typeface="Arial" charset="0"/>
              </a:endParaRPr>
            </a:p>
          </p:txBody>
        </p:sp>
        <p:sp>
          <p:nvSpPr>
            <p:cNvPr id="41" name="5 CuadroTexto"/>
            <p:cNvSpPr txBox="1">
              <a:spLocks noChangeArrowheads="1"/>
            </p:cNvSpPr>
            <p:nvPr/>
          </p:nvSpPr>
          <p:spPr bwMode="auto">
            <a:xfrm>
              <a:off x="5224962" y="5125128"/>
              <a:ext cx="143389" cy="213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28932" tIns="14466" rIns="28932" bIns="14466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ES" altLang="es-ES" sz="1200" b="1" dirty="0">
                  <a:latin typeface="Arial" charset="0"/>
                </a:rPr>
                <a:t>a</a:t>
              </a:r>
              <a:endParaRPr lang="en-GB" altLang="es-ES" sz="1200" b="1" dirty="0">
                <a:latin typeface="Arial" charset="0"/>
              </a:endParaRPr>
            </a:p>
          </p:txBody>
        </p:sp>
        <p:sp>
          <p:nvSpPr>
            <p:cNvPr id="42" name="4 CuadroTexto"/>
            <p:cNvSpPr txBox="1">
              <a:spLocks noChangeArrowheads="1"/>
            </p:cNvSpPr>
            <p:nvPr/>
          </p:nvSpPr>
          <p:spPr bwMode="auto">
            <a:xfrm>
              <a:off x="4770135" y="4936805"/>
              <a:ext cx="169037" cy="213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28932" tIns="14466" rIns="28932" bIns="14466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s-ES" sz="1200" b="1" dirty="0">
                  <a:latin typeface="Arial" charset="0"/>
                </a:rPr>
                <a:t>B</a:t>
              </a:r>
            </a:p>
          </p:txBody>
        </p:sp>
        <p:sp>
          <p:nvSpPr>
            <p:cNvPr id="43" name="5 CuadroTexto"/>
            <p:cNvSpPr txBox="1">
              <a:spLocks noChangeArrowheads="1"/>
            </p:cNvSpPr>
            <p:nvPr/>
          </p:nvSpPr>
          <p:spPr bwMode="auto">
            <a:xfrm>
              <a:off x="5415734" y="4744591"/>
              <a:ext cx="150796" cy="213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28932" tIns="14466" rIns="28932" bIns="14466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ES" altLang="es-ES" sz="1200" b="1" dirty="0">
                  <a:latin typeface="Arial" charset="0"/>
                </a:rPr>
                <a:t>A</a:t>
              </a:r>
              <a:endParaRPr lang="en-GB" altLang="es-ES" sz="1200" b="1" dirty="0">
                <a:latin typeface="Arial" charset="0"/>
              </a:endParaRPr>
            </a:p>
          </p:txBody>
        </p:sp>
      </p:grpSp>
      <p:sp>
        <p:nvSpPr>
          <p:cNvPr id="3" name="2 CuadroTexto"/>
          <p:cNvSpPr txBox="1"/>
          <p:nvPr/>
        </p:nvSpPr>
        <p:spPr>
          <a:xfrm>
            <a:off x="3971589" y="238096"/>
            <a:ext cx="4215481" cy="32160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28932" tIns="14466" rIns="28932" bIns="14466" rtlCol="0">
            <a:spAutoFit/>
          </a:bodyPr>
          <a:lstStyle/>
          <a:p>
            <a:r>
              <a:rPr lang="es-ES" sz="1900" b="1" dirty="0" smtClean="0"/>
              <a:t>Absorción de </a:t>
            </a:r>
            <a:r>
              <a:rPr lang="es-ES" sz="1900" b="1" dirty="0"/>
              <a:t>iones </a:t>
            </a:r>
            <a:r>
              <a:rPr lang="es-ES" sz="1900" b="1" dirty="0" err="1"/>
              <a:t>fitotóxicos</a:t>
            </a:r>
            <a:r>
              <a:rPr lang="es-ES" sz="1900" b="1" dirty="0"/>
              <a:t> en tomate</a:t>
            </a:r>
            <a:endParaRPr lang="en-GB" sz="1900" dirty="0"/>
          </a:p>
        </p:txBody>
      </p:sp>
    </p:spTree>
    <p:extLst>
      <p:ext uri="{BB962C8B-B14F-4D97-AF65-F5344CB8AC3E}">
        <p14:creationId xmlns:p14="http://schemas.microsoft.com/office/powerpoint/2010/main" val="117874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37"/>
          <a:stretch/>
        </p:blipFill>
        <p:spPr>
          <a:xfrm>
            <a:off x="486328" y="224847"/>
            <a:ext cx="3232225" cy="312796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680" y="851236"/>
            <a:ext cx="3759198" cy="25015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85" y="3871901"/>
            <a:ext cx="2264046" cy="2727510"/>
          </a:xfrm>
          <a:prstGeom prst="rect">
            <a:avLst/>
          </a:prstGeom>
        </p:spPr>
      </p:pic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7059791"/>
              </p:ext>
            </p:extLst>
          </p:nvPr>
        </p:nvGraphicFramePr>
        <p:xfrm>
          <a:off x="3625702" y="4025076"/>
          <a:ext cx="8335926" cy="1735974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494238">
                  <a:extLst>
                    <a:ext uri="{9D8B030D-6E8A-4147-A177-3AD203B41FA5}">
                      <a16:colId xmlns="" xmlns:a16="http://schemas.microsoft.com/office/drawing/2014/main" val="1263185906"/>
                    </a:ext>
                  </a:extLst>
                </a:gridCol>
                <a:gridCol w="6841688">
                  <a:extLst>
                    <a:ext uri="{9D8B030D-6E8A-4147-A177-3AD203B41FA5}">
                      <a16:colId xmlns="" xmlns:a16="http://schemas.microsoft.com/office/drawing/2014/main" val="2800196846"/>
                    </a:ext>
                  </a:extLst>
                </a:gridCol>
              </a:tblGrid>
              <a:tr h="289329">
                <a:tc>
                  <a:txBody>
                    <a:bodyPr/>
                    <a:lstStyle/>
                    <a:p>
                      <a:r>
                        <a:rPr lang="es-ES" sz="1700" b="1" dirty="0" err="1" smtClean="0"/>
                        <a:t>Fv</a:t>
                      </a:r>
                      <a:r>
                        <a:rPr lang="es-ES" sz="1700" b="1" dirty="0" smtClean="0"/>
                        <a:t>/Fm </a:t>
                      </a:r>
                      <a:endParaRPr lang="en-GB" sz="1700" dirty="0"/>
                    </a:p>
                  </a:txBody>
                  <a:tcPr marL="28933" marR="28933" marT="14466" marB="14466"/>
                </a:tc>
                <a:tc>
                  <a:txBody>
                    <a:bodyPr/>
                    <a:lstStyle/>
                    <a:p>
                      <a:r>
                        <a:rPr lang="es-ES" sz="1700" b="0" dirty="0" smtClean="0"/>
                        <a:t>Máxima eficiencia del PSII si todos los centros estuvieran abiertos</a:t>
                      </a:r>
                      <a:endParaRPr lang="en-GB" sz="1700" b="0" dirty="0" smtClean="0"/>
                    </a:p>
                  </a:txBody>
                  <a:tcPr marL="28933" marR="28933" marT="14466" marB="14466"/>
                </a:tc>
                <a:extLst>
                  <a:ext uri="{0D108BD9-81ED-4DB2-BD59-A6C34878D82A}">
                    <a16:rowId xmlns="" xmlns:a16="http://schemas.microsoft.com/office/drawing/2014/main" val="4189980685"/>
                  </a:ext>
                </a:extLst>
              </a:tr>
              <a:tr h="289329">
                <a:tc>
                  <a:txBody>
                    <a:bodyPr/>
                    <a:lstStyle/>
                    <a:p>
                      <a:r>
                        <a:rPr lang="es-ES" sz="1700" b="1" dirty="0" smtClean="0"/>
                        <a:t>Y(PSII) </a:t>
                      </a:r>
                      <a:endParaRPr lang="en-GB" sz="1700" dirty="0"/>
                    </a:p>
                  </a:txBody>
                  <a:tcPr marL="28933" marR="28933" marT="14466" marB="14466"/>
                </a:tc>
                <a:tc>
                  <a:txBody>
                    <a:bodyPr/>
                    <a:lstStyle/>
                    <a:p>
                      <a:r>
                        <a:rPr lang="es-ES" sz="1700" dirty="0" smtClean="0"/>
                        <a:t>Rendimiento cuántico del PSII (Relación CO</a:t>
                      </a:r>
                      <a:r>
                        <a:rPr lang="es-ES" sz="1700" baseline="-25000" dirty="0" smtClean="0"/>
                        <a:t>2</a:t>
                      </a:r>
                      <a:r>
                        <a:rPr lang="es-ES" sz="1700" dirty="0" smtClean="0"/>
                        <a:t> asimilado/nº fotones absorbido)</a:t>
                      </a:r>
                      <a:endParaRPr lang="en-GB" sz="1700" dirty="0"/>
                    </a:p>
                  </a:txBody>
                  <a:tcPr marL="28933" marR="28933" marT="14466" marB="14466"/>
                </a:tc>
                <a:extLst>
                  <a:ext uri="{0D108BD9-81ED-4DB2-BD59-A6C34878D82A}">
                    <a16:rowId xmlns="" xmlns:a16="http://schemas.microsoft.com/office/drawing/2014/main" val="289410119"/>
                  </a:ext>
                </a:extLst>
              </a:tr>
              <a:tr h="289329">
                <a:tc>
                  <a:txBody>
                    <a:bodyPr/>
                    <a:lstStyle/>
                    <a:p>
                      <a:r>
                        <a:rPr lang="es-ES" sz="1700" b="1" dirty="0" err="1" smtClean="0"/>
                        <a:t>qP</a:t>
                      </a:r>
                      <a:r>
                        <a:rPr lang="es-ES" sz="1700" b="1" dirty="0" smtClean="0"/>
                        <a:t> </a:t>
                      </a:r>
                      <a:endParaRPr lang="en-GB" sz="1700" dirty="0"/>
                    </a:p>
                  </a:txBody>
                  <a:tcPr marL="28933" marR="28933" marT="14466" marB="14466"/>
                </a:tc>
                <a:tc>
                  <a:txBody>
                    <a:bodyPr/>
                    <a:lstStyle/>
                    <a:p>
                      <a:r>
                        <a:rPr lang="es-ES" sz="1700" noProof="0" dirty="0" smtClean="0"/>
                        <a:t>Proporción de centros</a:t>
                      </a:r>
                      <a:r>
                        <a:rPr lang="es-ES" sz="1700" baseline="0" noProof="0" dirty="0" smtClean="0"/>
                        <a:t> de reacción abiertos del PSII</a:t>
                      </a:r>
                      <a:endParaRPr lang="en-GB" sz="1700" dirty="0"/>
                    </a:p>
                  </a:txBody>
                  <a:tcPr marL="28933" marR="28933" marT="14466" marB="14466"/>
                </a:tc>
                <a:extLst>
                  <a:ext uri="{0D108BD9-81ED-4DB2-BD59-A6C34878D82A}">
                    <a16:rowId xmlns="" xmlns:a16="http://schemas.microsoft.com/office/drawing/2014/main" val="514467872"/>
                  </a:ext>
                </a:extLst>
              </a:tr>
              <a:tr h="549725">
                <a:tc>
                  <a:txBody>
                    <a:bodyPr/>
                    <a:lstStyle/>
                    <a:p>
                      <a:r>
                        <a:rPr lang="es-ES" sz="1700" b="1" dirty="0" err="1" smtClean="0"/>
                        <a:t>qNP</a:t>
                      </a:r>
                      <a:r>
                        <a:rPr lang="es-ES" sz="1700" b="1" dirty="0" smtClean="0"/>
                        <a:t> </a:t>
                      </a:r>
                    </a:p>
                    <a:p>
                      <a:r>
                        <a:rPr lang="es-ES" sz="1700" b="1" dirty="0" smtClean="0"/>
                        <a:t>NPQ </a:t>
                      </a:r>
                      <a:endParaRPr lang="en-GB" sz="1700" dirty="0"/>
                    </a:p>
                  </a:txBody>
                  <a:tcPr marL="28933" marR="28933" marT="14466" marB="14466"/>
                </a:tc>
                <a:tc>
                  <a:txBody>
                    <a:bodyPr/>
                    <a:lstStyle/>
                    <a:p>
                      <a:r>
                        <a:rPr lang="es-ES" sz="1700" dirty="0" smtClean="0"/>
                        <a:t>Apagado no fotoquímico: estima la constante de velocidad para la pérdida de calor de PSII</a:t>
                      </a:r>
                      <a:endParaRPr lang="en-GB" sz="1700" dirty="0"/>
                    </a:p>
                  </a:txBody>
                  <a:tcPr marL="28933" marR="28933" marT="14466" marB="14466"/>
                </a:tc>
                <a:extLst>
                  <a:ext uri="{0D108BD9-81ED-4DB2-BD59-A6C34878D82A}">
                    <a16:rowId xmlns="" xmlns:a16="http://schemas.microsoft.com/office/drawing/2014/main" val="2823011768"/>
                  </a:ext>
                </a:extLst>
              </a:tr>
              <a:tr h="318262">
                <a:tc>
                  <a:txBody>
                    <a:bodyPr/>
                    <a:lstStyle/>
                    <a:p>
                      <a:r>
                        <a:rPr lang="es-ES" sz="1700" b="1" dirty="0" smtClean="0"/>
                        <a:t>ETR</a:t>
                      </a:r>
                      <a:endParaRPr lang="en-GB" sz="1700" b="1" dirty="0"/>
                    </a:p>
                  </a:txBody>
                  <a:tcPr marL="28933" marR="28933" marT="14466" marB="14466"/>
                </a:tc>
                <a:tc>
                  <a:txBody>
                    <a:bodyPr/>
                    <a:lstStyle/>
                    <a:p>
                      <a:r>
                        <a:rPr lang="en-GB" sz="1700" dirty="0" err="1" smtClean="0"/>
                        <a:t>Tasa</a:t>
                      </a:r>
                      <a:r>
                        <a:rPr lang="en-GB" sz="1700" dirty="0" smtClean="0"/>
                        <a:t> de </a:t>
                      </a:r>
                      <a:r>
                        <a:rPr lang="en-GB" sz="1700" dirty="0" err="1" smtClean="0"/>
                        <a:t>transporte</a:t>
                      </a:r>
                      <a:r>
                        <a:rPr lang="en-GB" sz="1700" dirty="0" smtClean="0"/>
                        <a:t> </a:t>
                      </a:r>
                      <a:r>
                        <a:rPr lang="en-GB" sz="1700" dirty="0" err="1" smtClean="0"/>
                        <a:t>electrónico</a:t>
                      </a:r>
                      <a:endParaRPr lang="en-GB" sz="1700" dirty="0"/>
                    </a:p>
                  </a:txBody>
                  <a:tcPr marL="28933" marR="28933" marT="14466" marB="14466"/>
                </a:tc>
                <a:extLst>
                  <a:ext uri="{0D108BD9-81ED-4DB2-BD59-A6C34878D82A}">
                    <a16:rowId xmlns="" xmlns:a16="http://schemas.microsoft.com/office/drawing/2014/main" val="1665999315"/>
                  </a:ext>
                </a:extLst>
              </a:tr>
            </a:tbl>
          </a:graphicData>
        </a:graphic>
      </p:graphicFrame>
      <p:sp>
        <p:nvSpPr>
          <p:cNvPr id="3" name="2 Rectángulo redondeado"/>
          <p:cNvSpPr/>
          <p:nvPr/>
        </p:nvSpPr>
        <p:spPr>
          <a:xfrm>
            <a:off x="3718553" y="55241"/>
            <a:ext cx="3862461" cy="626389"/>
          </a:xfrm>
          <a:prstGeom prst="roundRect">
            <a:avLst/>
          </a:prstGeom>
          <a:solidFill>
            <a:srgbClr val="CBEDF9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28932" tIns="14466" rIns="28932" bIns="14466" rtlCol="0" anchor="ctr"/>
          <a:lstStyle/>
          <a:p>
            <a:pPr algn="ctr"/>
            <a:endParaRPr lang="en-GB"/>
          </a:p>
        </p:txBody>
      </p:sp>
      <p:sp>
        <p:nvSpPr>
          <p:cNvPr id="8" name="7 CuadroTexto"/>
          <p:cNvSpPr txBox="1"/>
          <p:nvPr/>
        </p:nvSpPr>
        <p:spPr>
          <a:xfrm>
            <a:off x="4058190" y="189561"/>
            <a:ext cx="3308742" cy="321602"/>
          </a:xfrm>
          <a:prstGeom prst="rect">
            <a:avLst/>
          </a:prstGeom>
          <a:noFill/>
        </p:spPr>
        <p:txBody>
          <a:bodyPr wrap="none" lIns="28932" tIns="14466" rIns="28932" bIns="14466" rtlCol="0">
            <a:spAutoFit/>
          </a:bodyPr>
          <a:lstStyle/>
          <a:p>
            <a:r>
              <a:rPr lang="en-GB" sz="1900" b="1" dirty="0"/>
              <a:t>FLUORESCENCIA DE </a:t>
            </a:r>
            <a:r>
              <a:rPr lang="en-GB" sz="1900" b="1" dirty="0" smtClean="0"/>
              <a:t>CLOROFILAS</a:t>
            </a:r>
            <a:endParaRPr lang="en-GB" sz="1900" b="1" dirty="0"/>
          </a:p>
        </p:txBody>
      </p:sp>
      <p:sp>
        <p:nvSpPr>
          <p:cNvPr id="2" name="1 Rectángulo"/>
          <p:cNvSpPr/>
          <p:nvPr/>
        </p:nvSpPr>
        <p:spPr>
          <a:xfrm>
            <a:off x="8232303" y="851236"/>
            <a:ext cx="3712047" cy="646331"/>
          </a:xfrm>
          <a:prstGeom prst="rect">
            <a:avLst/>
          </a:prstGeom>
          <a:solidFill>
            <a:srgbClr val="CBEDF9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T</a:t>
            </a:r>
            <a:r>
              <a:rPr lang="es-ES" b="1" dirty="0" smtClean="0"/>
              <a:t>écnica </a:t>
            </a:r>
            <a:r>
              <a:rPr lang="es-ES" b="1" dirty="0"/>
              <a:t>muy útil que permite hacer un seguimiento </a:t>
            </a:r>
            <a:r>
              <a:rPr lang="es-ES" b="1" dirty="0" smtClean="0"/>
              <a:t>de la  </a:t>
            </a:r>
            <a:r>
              <a:rPr lang="es-ES" b="1" dirty="0"/>
              <a:t>fotosíntesis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09036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946355" y="1225742"/>
            <a:ext cx="9755113" cy="2961635"/>
            <a:chOff x="2990875" y="3873857"/>
            <a:chExt cx="30830221" cy="9360000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90875" y="3873857"/>
              <a:ext cx="15115155" cy="9360000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3"/>
            <a:srcRect t="4943"/>
            <a:stretch/>
          </p:blipFill>
          <p:spPr>
            <a:xfrm>
              <a:off x="18776135" y="4318126"/>
              <a:ext cx="15044961" cy="8855999"/>
            </a:xfrm>
            <a:prstGeom prst="rect">
              <a:avLst/>
            </a:prstGeom>
          </p:spPr>
        </p:pic>
        <p:sp>
          <p:nvSpPr>
            <p:cNvPr id="10" name="CuadroTexto 9"/>
            <p:cNvSpPr txBox="1"/>
            <p:nvPr/>
          </p:nvSpPr>
          <p:spPr>
            <a:xfrm>
              <a:off x="8723333" y="3873857"/>
              <a:ext cx="19090294" cy="9727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b="1" dirty="0"/>
                <a:t>46 </a:t>
              </a:r>
              <a:r>
                <a:rPr lang="es-ES" sz="1400" b="1" dirty="0" err="1"/>
                <a:t>dap</a:t>
              </a:r>
              <a:r>
                <a:rPr lang="es-ES" sz="1400" b="1" dirty="0"/>
                <a:t>                                                                                            </a:t>
              </a:r>
              <a:r>
                <a:rPr lang="es-ES" sz="1400" b="1" dirty="0" smtClean="0"/>
                <a:t>                             </a:t>
              </a:r>
              <a:r>
                <a:rPr lang="es-ES" sz="1400" b="1" dirty="0"/>
                <a:t>95 </a:t>
              </a:r>
              <a:r>
                <a:rPr lang="es-ES" sz="1400" b="1" dirty="0" err="1"/>
                <a:t>dap</a:t>
              </a:r>
              <a:endParaRPr lang="en-GB" sz="1400" b="1" dirty="0"/>
            </a:p>
          </p:txBody>
        </p:sp>
      </p:grpSp>
      <p:sp>
        <p:nvSpPr>
          <p:cNvPr id="2" name="1 CuadroTexto"/>
          <p:cNvSpPr txBox="1"/>
          <p:nvPr/>
        </p:nvSpPr>
        <p:spPr>
          <a:xfrm>
            <a:off x="3214959" y="4168477"/>
            <a:ext cx="6471966" cy="24465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28932" tIns="14466" rIns="28932" bIns="14466" rtlCol="0">
            <a:spAutoFit/>
          </a:bodyPr>
          <a:lstStyle/>
          <a:p>
            <a:r>
              <a:rPr lang="es-ES" sz="1400" b="1" dirty="0"/>
              <a:t>CAMBIOS EN LOS PARÁMETROS DE </a:t>
            </a:r>
            <a:r>
              <a:rPr lang="es-ES" sz="1400" b="1" dirty="0" smtClean="0"/>
              <a:t>QUENCHING FOTOQUÍMICO </a:t>
            </a:r>
            <a:r>
              <a:rPr lang="es-ES" sz="1400" b="1" dirty="0"/>
              <a:t>Y NO </a:t>
            </a:r>
            <a:r>
              <a:rPr lang="es-ES" sz="1400" b="1" dirty="0" smtClean="0"/>
              <a:t>FOTOQUÍMICO</a:t>
            </a:r>
            <a:endParaRPr lang="en-GB" sz="1400" b="1" dirty="0"/>
          </a:p>
        </p:txBody>
      </p:sp>
      <p:sp>
        <p:nvSpPr>
          <p:cNvPr id="13" name="12 Rectángulo redondeado"/>
          <p:cNvSpPr/>
          <p:nvPr/>
        </p:nvSpPr>
        <p:spPr>
          <a:xfrm>
            <a:off x="3718553" y="55241"/>
            <a:ext cx="3862461" cy="626389"/>
          </a:xfrm>
          <a:prstGeom prst="roundRect">
            <a:avLst/>
          </a:prstGeom>
          <a:solidFill>
            <a:srgbClr val="CBEDF9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28932" tIns="14466" rIns="28932" bIns="14466" rtlCol="0" anchor="ctr"/>
          <a:lstStyle/>
          <a:p>
            <a:pPr algn="ctr"/>
            <a:endParaRPr lang="en-GB"/>
          </a:p>
        </p:txBody>
      </p:sp>
      <p:sp>
        <p:nvSpPr>
          <p:cNvPr id="14" name="13 CuadroTexto"/>
          <p:cNvSpPr txBox="1"/>
          <p:nvPr/>
        </p:nvSpPr>
        <p:spPr>
          <a:xfrm>
            <a:off x="4058190" y="189561"/>
            <a:ext cx="3308742" cy="321602"/>
          </a:xfrm>
          <a:prstGeom prst="rect">
            <a:avLst/>
          </a:prstGeom>
          <a:noFill/>
        </p:spPr>
        <p:txBody>
          <a:bodyPr wrap="none" lIns="28932" tIns="14466" rIns="28932" bIns="14466" rtlCol="0">
            <a:spAutoFit/>
          </a:bodyPr>
          <a:lstStyle/>
          <a:p>
            <a:r>
              <a:rPr lang="en-GB" sz="1900" b="1" dirty="0"/>
              <a:t>FLUORESCENCIA DE </a:t>
            </a:r>
            <a:r>
              <a:rPr lang="en-GB" sz="1900" b="1" dirty="0" smtClean="0"/>
              <a:t>CLOROFILAS</a:t>
            </a:r>
            <a:endParaRPr lang="en-GB" sz="1900" b="1" dirty="0"/>
          </a:p>
        </p:txBody>
      </p:sp>
      <p:graphicFrame>
        <p:nvGraphicFramePr>
          <p:cNvPr id="11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568309"/>
              </p:ext>
            </p:extLst>
          </p:nvPr>
        </p:nvGraphicFramePr>
        <p:xfrm>
          <a:off x="240022" y="4834701"/>
          <a:ext cx="7636336" cy="1735974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68834">
                  <a:extLst>
                    <a:ext uri="{9D8B030D-6E8A-4147-A177-3AD203B41FA5}">
                      <a16:colId xmlns="" xmlns:a16="http://schemas.microsoft.com/office/drawing/2014/main" val="1263185906"/>
                    </a:ext>
                  </a:extLst>
                </a:gridCol>
                <a:gridCol w="6267502">
                  <a:extLst>
                    <a:ext uri="{9D8B030D-6E8A-4147-A177-3AD203B41FA5}">
                      <a16:colId xmlns="" xmlns:a16="http://schemas.microsoft.com/office/drawing/2014/main" val="2800196846"/>
                    </a:ext>
                  </a:extLst>
                </a:gridCol>
              </a:tblGrid>
              <a:tr h="289329">
                <a:tc>
                  <a:txBody>
                    <a:bodyPr/>
                    <a:lstStyle/>
                    <a:p>
                      <a:r>
                        <a:rPr lang="es-ES" sz="1200" b="1" dirty="0" err="1" smtClean="0"/>
                        <a:t>Fv</a:t>
                      </a:r>
                      <a:r>
                        <a:rPr lang="es-ES" sz="1200" b="1" dirty="0" smtClean="0"/>
                        <a:t>/Fm </a:t>
                      </a:r>
                      <a:endParaRPr lang="en-GB" sz="1200" b="1" dirty="0"/>
                    </a:p>
                  </a:txBody>
                  <a:tcPr marL="28933" marR="28933" marT="14466" marB="14466"/>
                </a:tc>
                <a:tc>
                  <a:txBody>
                    <a:bodyPr/>
                    <a:lstStyle/>
                    <a:p>
                      <a:r>
                        <a:rPr lang="es-ES" sz="1200" b="1" dirty="0" smtClean="0"/>
                        <a:t>Máxima eficiencia del PSII si todos los centros estuvieran abiertos</a:t>
                      </a:r>
                      <a:endParaRPr lang="en-GB" sz="1200" b="1" dirty="0" smtClean="0"/>
                    </a:p>
                  </a:txBody>
                  <a:tcPr marL="28933" marR="28933" marT="14466" marB="14466"/>
                </a:tc>
                <a:extLst>
                  <a:ext uri="{0D108BD9-81ED-4DB2-BD59-A6C34878D82A}">
                    <a16:rowId xmlns="" xmlns:a16="http://schemas.microsoft.com/office/drawing/2014/main" val="4189980685"/>
                  </a:ext>
                </a:extLst>
              </a:tr>
              <a:tr h="289329">
                <a:tc>
                  <a:txBody>
                    <a:bodyPr/>
                    <a:lstStyle/>
                    <a:p>
                      <a:r>
                        <a:rPr lang="es-ES" sz="1200" b="1" dirty="0" smtClean="0"/>
                        <a:t>Y(PSII) </a:t>
                      </a:r>
                      <a:endParaRPr lang="en-GB" sz="1200" b="1" dirty="0"/>
                    </a:p>
                  </a:txBody>
                  <a:tcPr marL="28933" marR="28933" marT="14466" marB="14466"/>
                </a:tc>
                <a:tc>
                  <a:txBody>
                    <a:bodyPr/>
                    <a:lstStyle/>
                    <a:p>
                      <a:r>
                        <a:rPr lang="es-ES" sz="1200" b="1" dirty="0" smtClean="0"/>
                        <a:t>Rendimiento cuántico del PSII (Relación CO</a:t>
                      </a:r>
                      <a:r>
                        <a:rPr lang="es-ES" sz="1200" b="1" baseline="-25000" dirty="0" smtClean="0"/>
                        <a:t>2</a:t>
                      </a:r>
                      <a:r>
                        <a:rPr lang="es-ES" sz="1200" b="1" dirty="0" smtClean="0"/>
                        <a:t> asimilado/nº fotones absorbido)</a:t>
                      </a:r>
                      <a:endParaRPr lang="en-GB" sz="1200" b="1" dirty="0"/>
                    </a:p>
                  </a:txBody>
                  <a:tcPr marL="28933" marR="28933" marT="14466" marB="14466"/>
                </a:tc>
                <a:extLst>
                  <a:ext uri="{0D108BD9-81ED-4DB2-BD59-A6C34878D82A}">
                    <a16:rowId xmlns="" xmlns:a16="http://schemas.microsoft.com/office/drawing/2014/main" val="289410119"/>
                  </a:ext>
                </a:extLst>
              </a:tr>
              <a:tr h="289329">
                <a:tc>
                  <a:txBody>
                    <a:bodyPr/>
                    <a:lstStyle/>
                    <a:p>
                      <a:r>
                        <a:rPr lang="es-ES" sz="1200" b="1" dirty="0" err="1" smtClean="0"/>
                        <a:t>qP</a:t>
                      </a:r>
                      <a:r>
                        <a:rPr lang="es-ES" sz="1200" b="1" dirty="0" smtClean="0"/>
                        <a:t> </a:t>
                      </a:r>
                      <a:endParaRPr lang="en-GB" sz="1200" b="1" dirty="0"/>
                    </a:p>
                  </a:txBody>
                  <a:tcPr marL="28933" marR="28933" marT="14466" marB="14466"/>
                </a:tc>
                <a:tc>
                  <a:txBody>
                    <a:bodyPr/>
                    <a:lstStyle/>
                    <a:p>
                      <a:r>
                        <a:rPr lang="es-ES" sz="1200" b="1" noProof="0" dirty="0" smtClean="0"/>
                        <a:t>Proporción de centros</a:t>
                      </a:r>
                      <a:r>
                        <a:rPr lang="es-ES" sz="1200" b="1" baseline="0" noProof="0" dirty="0" smtClean="0"/>
                        <a:t> de reacción abiertos del PSII</a:t>
                      </a:r>
                      <a:endParaRPr lang="en-GB" sz="1200" b="1" dirty="0"/>
                    </a:p>
                  </a:txBody>
                  <a:tcPr marL="28933" marR="28933" marT="14466" marB="14466"/>
                </a:tc>
                <a:extLst>
                  <a:ext uri="{0D108BD9-81ED-4DB2-BD59-A6C34878D82A}">
                    <a16:rowId xmlns="" xmlns:a16="http://schemas.microsoft.com/office/drawing/2014/main" val="514467872"/>
                  </a:ext>
                </a:extLst>
              </a:tr>
              <a:tr h="549725">
                <a:tc>
                  <a:txBody>
                    <a:bodyPr/>
                    <a:lstStyle/>
                    <a:p>
                      <a:r>
                        <a:rPr lang="es-ES" sz="1200" b="1" dirty="0" err="1" smtClean="0"/>
                        <a:t>qNP</a:t>
                      </a:r>
                      <a:r>
                        <a:rPr lang="es-ES" sz="1200" b="1" dirty="0" smtClean="0"/>
                        <a:t> </a:t>
                      </a:r>
                    </a:p>
                    <a:p>
                      <a:r>
                        <a:rPr lang="es-ES" sz="1200" b="1" dirty="0" smtClean="0"/>
                        <a:t>NPQ </a:t>
                      </a:r>
                      <a:endParaRPr lang="en-GB" sz="1200" b="1" dirty="0"/>
                    </a:p>
                  </a:txBody>
                  <a:tcPr marL="28933" marR="28933" marT="14466" marB="14466"/>
                </a:tc>
                <a:tc>
                  <a:txBody>
                    <a:bodyPr/>
                    <a:lstStyle/>
                    <a:p>
                      <a:r>
                        <a:rPr lang="es-ES" sz="1200" b="1" dirty="0" smtClean="0"/>
                        <a:t>Apagado no fotoquímico: estima la constante de velocidad para la pérdida de calor de PSII</a:t>
                      </a:r>
                      <a:endParaRPr lang="en-GB" sz="1200" b="1" dirty="0"/>
                    </a:p>
                  </a:txBody>
                  <a:tcPr marL="28933" marR="28933" marT="14466" marB="14466"/>
                </a:tc>
                <a:extLst>
                  <a:ext uri="{0D108BD9-81ED-4DB2-BD59-A6C34878D82A}">
                    <a16:rowId xmlns="" xmlns:a16="http://schemas.microsoft.com/office/drawing/2014/main" val="2823011768"/>
                  </a:ext>
                </a:extLst>
              </a:tr>
              <a:tr h="318262">
                <a:tc>
                  <a:txBody>
                    <a:bodyPr/>
                    <a:lstStyle/>
                    <a:p>
                      <a:r>
                        <a:rPr lang="es-ES" sz="1200" b="1" dirty="0" smtClean="0"/>
                        <a:t>ETR</a:t>
                      </a:r>
                      <a:endParaRPr lang="en-GB" sz="1200" b="1" dirty="0"/>
                    </a:p>
                  </a:txBody>
                  <a:tcPr marL="28933" marR="28933" marT="14466" marB="14466"/>
                </a:tc>
                <a:tc>
                  <a:txBody>
                    <a:bodyPr/>
                    <a:lstStyle/>
                    <a:p>
                      <a:r>
                        <a:rPr lang="en-GB" sz="1200" b="1" dirty="0" err="1" smtClean="0"/>
                        <a:t>Tasa</a:t>
                      </a:r>
                      <a:r>
                        <a:rPr lang="en-GB" sz="1200" b="1" dirty="0" smtClean="0"/>
                        <a:t> de </a:t>
                      </a:r>
                      <a:r>
                        <a:rPr lang="en-GB" sz="1200" b="1" dirty="0" err="1" smtClean="0"/>
                        <a:t>transporte</a:t>
                      </a:r>
                      <a:r>
                        <a:rPr lang="en-GB" sz="1200" b="1" dirty="0" smtClean="0"/>
                        <a:t> </a:t>
                      </a:r>
                      <a:r>
                        <a:rPr lang="en-GB" sz="1200" b="1" dirty="0" err="1" smtClean="0"/>
                        <a:t>electrónico</a:t>
                      </a:r>
                      <a:endParaRPr lang="en-GB" sz="1200" b="1" dirty="0"/>
                    </a:p>
                  </a:txBody>
                  <a:tcPr marL="28933" marR="28933" marT="14466" marB="14466"/>
                </a:tc>
                <a:extLst>
                  <a:ext uri="{0D108BD9-81ED-4DB2-BD59-A6C34878D82A}">
                    <a16:rowId xmlns="" xmlns:a16="http://schemas.microsoft.com/office/drawing/2014/main" val="1665999315"/>
                  </a:ext>
                </a:extLst>
              </a:tr>
            </a:tbl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8030322" y="4819650"/>
            <a:ext cx="4161678" cy="830997"/>
          </a:xfrm>
          <a:prstGeom prst="rect">
            <a:avLst/>
          </a:prstGeom>
          <a:solidFill>
            <a:srgbClr val="CBEDF9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El </a:t>
            </a:r>
            <a:r>
              <a:rPr lang="en-GB" sz="2400" b="1" dirty="0" err="1" smtClean="0"/>
              <a:t>cultivo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mixto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mejora</a:t>
            </a:r>
            <a:r>
              <a:rPr lang="en-GB" sz="2400" b="1" dirty="0" smtClean="0"/>
              <a:t> la </a:t>
            </a:r>
            <a:r>
              <a:rPr lang="en-GB" sz="2400" b="1" dirty="0" err="1" smtClean="0"/>
              <a:t>fotosíntesis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400236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430052"/>
            <a:ext cx="11378937" cy="6400652"/>
          </a:xfrm>
          <a:prstGeom prst="rect">
            <a:avLst/>
          </a:prstGeom>
        </p:spPr>
      </p:pic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528792" y="-47965"/>
            <a:ext cx="7886700" cy="706437"/>
          </a:xfrm>
        </p:spPr>
        <p:txBody>
          <a:bodyPr>
            <a:normAutofit/>
          </a:bodyPr>
          <a:lstStyle/>
          <a:p>
            <a:r>
              <a:rPr lang="fr-FR" sz="3600" b="1" dirty="0" err="1" smtClean="0">
                <a:latin typeface="+mn-lt"/>
              </a:rPr>
              <a:t>Desafío</a:t>
            </a:r>
            <a:r>
              <a:rPr lang="fr-FR" sz="3600" b="1" dirty="0" err="1" smtClean="0">
                <a:latin typeface="+mn-lt"/>
              </a:rPr>
              <a:t>s</a:t>
            </a:r>
            <a:r>
              <a:rPr lang="fr-FR" sz="3600" b="1" dirty="0" smtClean="0">
                <a:latin typeface="+mn-lt"/>
              </a:rPr>
              <a:t> de la </a:t>
            </a:r>
            <a:r>
              <a:rPr lang="fr-FR" sz="3600" b="1" dirty="0" err="1" smtClean="0">
                <a:latin typeface="+mn-lt"/>
              </a:rPr>
              <a:t>Agricultura</a:t>
            </a:r>
            <a:r>
              <a:rPr lang="fr-FR" sz="3600" b="1" dirty="0" smtClean="0">
                <a:latin typeface="+mn-lt"/>
              </a:rPr>
              <a:t> en el </a:t>
            </a:r>
            <a:r>
              <a:rPr lang="fr-FR" sz="3600" b="1" dirty="0" err="1" smtClean="0">
                <a:latin typeface="+mn-lt"/>
              </a:rPr>
              <a:t>siglo</a:t>
            </a:r>
            <a:r>
              <a:rPr lang="fr-FR" sz="3600" b="1" dirty="0" smtClean="0">
                <a:latin typeface="+mn-lt"/>
              </a:rPr>
              <a:t> 21</a:t>
            </a:r>
            <a:endParaRPr lang="fr-FR" sz="3600" b="1" dirty="0">
              <a:latin typeface="+mn-lt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5613991" y="637835"/>
            <a:ext cx="6488847" cy="1200329"/>
          </a:xfrm>
          <a:prstGeom prst="rect">
            <a:avLst/>
          </a:prstGeom>
          <a:solidFill>
            <a:srgbClr val="CBEDF9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</a:rPr>
              <a:t>9700 </a:t>
            </a:r>
            <a:r>
              <a:rPr lang="fr-FR" sz="2400" b="1" dirty="0" err="1" smtClean="0">
                <a:solidFill>
                  <a:srgbClr val="002060"/>
                </a:solidFill>
              </a:rPr>
              <a:t>millones</a:t>
            </a:r>
            <a:r>
              <a:rPr lang="fr-FR" sz="2400" b="1" dirty="0" smtClean="0">
                <a:solidFill>
                  <a:srgbClr val="002060"/>
                </a:solidFill>
              </a:rPr>
              <a:t> en 2050: </a:t>
            </a:r>
            <a:r>
              <a:rPr lang="en-US" sz="2400" b="1" dirty="0">
                <a:solidFill>
                  <a:srgbClr val="002060"/>
                </a:solidFill>
              </a:rPr>
              <a:t>20% </a:t>
            </a:r>
            <a:r>
              <a:rPr lang="en-US" sz="2400" b="1" dirty="0" err="1" smtClean="0">
                <a:solidFill>
                  <a:srgbClr val="002060"/>
                </a:solidFill>
              </a:rPr>
              <a:t>por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encima</a:t>
            </a:r>
            <a:r>
              <a:rPr lang="en-US" sz="2400" b="1" dirty="0" smtClean="0">
                <a:solidFill>
                  <a:srgbClr val="002060"/>
                </a:solidFill>
              </a:rPr>
              <a:t> de la </a:t>
            </a:r>
            <a:r>
              <a:rPr lang="en-US" sz="2400" b="1" dirty="0" err="1" smtClean="0">
                <a:solidFill>
                  <a:srgbClr val="002060"/>
                </a:solidFill>
              </a:rPr>
              <a:t>población</a:t>
            </a:r>
            <a:r>
              <a:rPr lang="en-US" sz="2400" b="1" dirty="0" smtClean="0">
                <a:solidFill>
                  <a:srgbClr val="002060"/>
                </a:solidFill>
              </a:rPr>
              <a:t> actual (2023</a:t>
            </a:r>
            <a:r>
              <a:rPr lang="en-US" sz="2400" b="1" dirty="0" smtClean="0">
                <a:solidFill>
                  <a:srgbClr val="002060"/>
                </a:solidFill>
              </a:rPr>
              <a:t>).</a:t>
            </a:r>
          </a:p>
          <a:p>
            <a:r>
              <a:rPr lang="en-US" sz="2400" b="1" dirty="0" smtClean="0">
                <a:solidFill>
                  <a:srgbClr val="002060"/>
                </a:solidFill>
              </a:rPr>
              <a:t>800 </a:t>
            </a:r>
            <a:r>
              <a:rPr lang="en-US" sz="2400" b="1" dirty="0" err="1" smtClean="0">
                <a:solidFill>
                  <a:srgbClr val="002060"/>
                </a:solidFill>
              </a:rPr>
              <a:t>millones</a:t>
            </a:r>
            <a:r>
              <a:rPr lang="en-US" sz="2400" b="1" dirty="0" smtClean="0">
                <a:solidFill>
                  <a:srgbClr val="002060"/>
                </a:solidFill>
              </a:rPr>
              <a:t> con </a:t>
            </a:r>
            <a:r>
              <a:rPr lang="en-US" sz="2400" b="1" dirty="0" err="1" smtClean="0">
                <a:solidFill>
                  <a:srgbClr val="002060"/>
                </a:solidFill>
              </a:rPr>
              <a:t>problemas</a:t>
            </a:r>
            <a:r>
              <a:rPr lang="en-US" sz="2400" b="1" dirty="0" smtClean="0">
                <a:solidFill>
                  <a:srgbClr val="002060"/>
                </a:solidFill>
              </a:rPr>
              <a:t> de </a:t>
            </a:r>
            <a:r>
              <a:rPr lang="en-US" sz="2400" b="1" dirty="0" err="1" smtClean="0">
                <a:solidFill>
                  <a:srgbClr val="002060"/>
                </a:solidFill>
              </a:rPr>
              <a:t>desnutrición</a:t>
            </a:r>
            <a:r>
              <a:rPr lang="en-US" sz="2400" b="1" dirty="0" smtClean="0">
                <a:solidFill>
                  <a:srgbClr val="002060"/>
                </a:solidFill>
              </a:rPr>
              <a:t>.</a:t>
            </a:r>
            <a:endParaRPr lang="fr-FR" sz="2400" b="1" dirty="0">
              <a:solidFill>
                <a:srgbClr val="002060"/>
              </a:solidFill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6413368" y="5422605"/>
            <a:ext cx="3987210" cy="1435395"/>
          </a:xfrm>
          <a:prstGeom prst="roundRect">
            <a:avLst/>
          </a:prstGeom>
          <a:solidFill>
            <a:srgbClr val="CBEDF9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Se </a:t>
            </a:r>
            <a:r>
              <a:rPr lang="en-US" b="1" dirty="0" err="1" smtClean="0"/>
              <a:t>debe</a:t>
            </a:r>
            <a:r>
              <a:rPr lang="en-US" b="1" dirty="0" smtClean="0"/>
              <a:t> </a:t>
            </a:r>
            <a:r>
              <a:rPr lang="en-US" b="1" dirty="0" err="1" smtClean="0"/>
              <a:t>aumentar</a:t>
            </a:r>
            <a:r>
              <a:rPr lang="en-US" b="1" dirty="0" smtClean="0"/>
              <a:t> la </a:t>
            </a:r>
            <a:r>
              <a:rPr lang="en-US" b="1" dirty="0" err="1" smtClean="0"/>
              <a:t>producción</a:t>
            </a:r>
            <a:r>
              <a:rPr lang="en-US" b="1" dirty="0" smtClean="0"/>
              <a:t> </a:t>
            </a:r>
            <a:r>
              <a:rPr lang="en-US" b="1" dirty="0" err="1" smtClean="0"/>
              <a:t>en</a:t>
            </a:r>
            <a:r>
              <a:rPr lang="en-US" b="1" dirty="0" smtClean="0"/>
              <a:t> un 20</a:t>
            </a:r>
            <a:r>
              <a:rPr lang="en-US" b="1" dirty="0"/>
              <a:t>% </a:t>
            </a:r>
            <a:r>
              <a:rPr lang="en-US" b="1" dirty="0" smtClean="0"/>
              <a:t>para </a:t>
            </a:r>
            <a:r>
              <a:rPr lang="en-US" b="1" dirty="0"/>
              <a:t>2050, </a:t>
            </a:r>
            <a:r>
              <a:rPr lang="en-US" b="1" dirty="0" err="1" smtClean="0"/>
              <a:t>especialmente</a:t>
            </a:r>
            <a:r>
              <a:rPr lang="en-US" b="1" dirty="0" smtClean="0"/>
              <a:t> </a:t>
            </a:r>
            <a:r>
              <a:rPr lang="en-US" b="1" dirty="0" err="1" smtClean="0"/>
              <a:t>en</a:t>
            </a:r>
            <a:r>
              <a:rPr lang="en-US" b="1" dirty="0" smtClean="0"/>
              <a:t> </a:t>
            </a:r>
            <a:r>
              <a:rPr lang="en-US" b="1" dirty="0" err="1" smtClean="0"/>
              <a:t>países</a:t>
            </a:r>
            <a:r>
              <a:rPr lang="en-US" b="1" dirty="0" smtClean="0"/>
              <a:t> </a:t>
            </a:r>
            <a:r>
              <a:rPr lang="en-US" b="1" dirty="0" err="1" smtClean="0"/>
              <a:t>en</a:t>
            </a:r>
            <a:r>
              <a:rPr lang="en-US" b="1" dirty="0" smtClean="0"/>
              <a:t> </a:t>
            </a:r>
            <a:r>
              <a:rPr lang="en-US" b="1" dirty="0" err="1" smtClean="0"/>
              <a:t>vías</a:t>
            </a:r>
            <a:r>
              <a:rPr lang="en-US" b="1" dirty="0" smtClean="0"/>
              <a:t> de </a:t>
            </a:r>
            <a:r>
              <a:rPr lang="en-US" b="1" dirty="0" err="1" smtClean="0"/>
              <a:t>desarrollo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26688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 Grupo"/>
          <p:cNvGrpSpPr/>
          <p:nvPr/>
        </p:nvGrpSpPr>
        <p:grpSpPr>
          <a:xfrm>
            <a:off x="1104735" y="1008625"/>
            <a:ext cx="8600396" cy="3124592"/>
            <a:chOff x="3491422" y="3187675"/>
            <a:chExt cx="27180836" cy="9875012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91422" y="3304652"/>
              <a:ext cx="13507896" cy="9641058"/>
            </a:xfrm>
            <a:prstGeom prst="rect">
              <a:avLst/>
            </a:prstGeom>
          </p:spPr>
        </p:pic>
        <p:grpSp>
          <p:nvGrpSpPr>
            <p:cNvPr id="12" name="Grupo 11"/>
            <p:cNvGrpSpPr/>
            <p:nvPr/>
          </p:nvGrpSpPr>
          <p:grpSpPr>
            <a:xfrm>
              <a:off x="17931885" y="3187675"/>
              <a:ext cx="12740373" cy="9875012"/>
              <a:chOff x="20170586" y="5048004"/>
              <a:chExt cx="12740373" cy="9875012"/>
            </a:xfrm>
          </p:grpSpPr>
          <p:pic>
            <p:nvPicPr>
              <p:cNvPr id="6" name="Imagen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170586" y="5048004"/>
                <a:ext cx="12740373" cy="9875012"/>
              </a:xfrm>
              <a:prstGeom prst="rect">
                <a:avLst/>
              </a:prstGeom>
            </p:spPr>
          </p:pic>
          <p:sp>
            <p:nvSpPr>
              <p:cNvPr id="7" name="CuadroTexto 6"/>
              <p:cNvSpPr txBox="1"/>
              <p:nvPr/>
            </p:nvSpPr>
            <p:spPr>
              <a:xfrm>
                <a:off x="27223173" y="8663524"/>
                <a:ext cx="1626553" cy="972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400" dirty="0"/>
                  <a:t>**</a:t>
                </a:r>
                <a:endParaRPr lang="en-GB" sz="1400" dirty="0"/>
              </a:p>
            </p:txBody>
          </p:sp>
        </p:grpSp>
        <p:sp>
          <p:nvSpPr>
            <p:cNvPr id="13" name="CuadroTexto 12"/>
            <p:cNvSpPr txBox="1"/>
            <p:nvPr/>
          </p:nvSpPr>
          <p:spPr>
            <a:xfrm>
              <a:off x="8448827" y="3187675"/>
              <a:ext cx="15037371" cy="9727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b="1" dirty="0"/>
                <a:t>46 </a:t>
              </a:r>
              <a:r>
                <a:rPr lang="es-ES" sz="1400" b="1" dirty="0" err="1"/>
                <a:t>dap</a:t>
              </a:r>
              <a:r>
                <a:rPr lang="es-ES" sz="1400" b="1" dirty="0"/>
                <a:t>                                                                                         95 </a:t>
              </a:r>
              <a:r>
                <a:rPr lang="es-ES" sz="1400" b="1" dirty="0" err="1"/>
                <a:t>dap</a:t>
              </a:r>
              <a:endParaRPr lang="en-GB" sz="1400" b="1" dirty="0"/>
            </a:p>
          </p:txBody>
        </p:sp>
      </p:grpSp>
      <p:sp>
        <p:nvSpPr>
          <p:cNvPr id="2" name="1 CuadroTexto"/>
          <p:cNvSpPr txBox="1"/>
          <p:nvPr/>
        </p:nvSpPr>
        <p:spPr>
          <a:xfrm>
            <a:off x="3396078" y="5395471"/>
            <a:ext cx="6309053" cy="521657"/>
          </a:xfrm>
          <a:prstGeom prst="rect">
            <a:avLst/>
          </a:prstGeom>
          <a:solidFill>
            <a:srgbClr val="CBEDF9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28932" tIns="14466" rIns="28932" bIns="14466" rtlCol="0">
            <a:spAutoFit/>
          </a:bodyPr>
          <a:lstStyle/>
          <a:p>
            <a:pPr algn="ctr"/>
            <a:r>
              <a:rPr lang="es-ES" sz="1600" b="1" dirty="0"/>
              <a:t>No se observaron diferencias en el parámetro de estrés oxidativo </a:t>
            </a:r>
            <a:r>
              <a:rPr lang="es-ES" sz="1600" b="1" dirty="0" smtClean="0"/>
              <a:t>(Peroxidación lipídica)</a:t>
            </a:r>
            <a:endParaRPr lang="en-GB" sz="1600" b="1" dirty="0"/>
          </a:p>
        </p:txBody>
      </p:sp>
      <p:grpSp>
        <p:nvGrpSpPr>
          <p:cNvPr id="3" name="2 Grupo"/>
          <p:cNvGrpSpPr/>
          <p:nvPr/>
        </p:nvGrpSpPr>
        <p:grpSpPr>
          <a:xfrm>
            <a:off x="4458616" y="239444"/>
            <a:ext cx="3163705" cy="473407"/>
            <a:chOff x="14091084" y="756745"/>
            <a:chExt cx="9998626" cy="1496162"/>
          </a:xfrm>
          <a:solidFill>
            <a:srgbClr val="CBEDF9"/>
          </a:solidFill>
        </p:grpSpPr>
        <p:sp>
          <p:nvSpPr>
            <p:cNvPr id="4" name="3 Rectángulo redondeado"/>
            <p:cNvSpPr/>
            <p:nvPr/>
          </p:nvSpPr>
          <p:spPr>
            <a:xfrm>
              <a:off x="14091084" y="756745"/>
              <a:ext cx="9998626" cy="1496162"/>
            </a:xfrm>
            <a:prstGeom prst="roundRect">
              <a:avLst/>
            </a:prstGeom>
            <a:grpFill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10 CuadroTexto"/>
            <p:cNvSpPr txBox="1"/>
            <p:nvPr/>
          </p:nvSpPr>
          <p:spPr>
            <a:xfrm>
              <a:off x="14533397" y="1033423"/>
              <a:ext cx="8961829" cy="121587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s-ES" sz="1900" b="1" dirty="0" smtClean="0"/>
                <a:t>ENZIMAS ANTIOXIDANTES</a:t>
              </a:r>
              <a:endParaRPr lang="en-GB" sz="1900" b="1" dirty="0"/>
            </a:p>
          </p:txBody>
        </p:sp>
      </p:grpSp>
      <p:sp>
        <p:nvSpPr>
          <p:cNvPr id="9" name="8 CuadroTexto"/>
          <p:cNvSpPr txBox="1"/>
          <p:nvPr/>
        </p:nvSpPr>
        <p:spPr>
          <a:xfrm>
            <a:off x="3736638" y="4216977"/>
            <a:ext cx="4344992" cy="275436"/>
          </a:xfrm>
          <a:prstGeom prst="rect">
            <a:avLst/>
          </a:prstGeom>
          <a:solidFill>
            <a:srgbClr val="CBEDF9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28932" tIns="14466" rIns="28932" bIns="14466" rtlCol="0">
            <a:spAutoFit/>
          </a:bodyPr>
          <a:lstStyle/>
          <a:p>
            <a:r>
              <a:rPr lang="es-ES" sz="1600" b="1" dirty="0"/>
              <a:t>Cambios en las enzimas </a:t>
            </a:r>
            <a:r>
              <a:rPr lang="es-ES" sz="1600" b="1" dirty="0" smtClean="0"/>
              <a:t>eliminadoras de </a:t>
            </a:r>
            <a:r>
              <a:rPr lang="es-ES" sz="1600" b="1" dirty="0"/>
              <a:t>H2O2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195053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1821171" y="788563"/>
            <a:ext cx="5105805" cy="4282042"/>
            <a:chOff x="4537165" y="984001"/>
            <a:chExt cx="3727893" cy="2629479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2"/>
            <a:srcRect t="12568"/>
            <a:stretch/>
          </p:blipFill>
          <p:spPr>
            <a:xfrm>
              <a:off x="4537165" y="1049939"/>
              <a:ext cx="3570219" cy="2560935"/>
            </a:xfrm>
            <a:prstGeom prst="rect">
              <a:avLst/>
            </a:prstGeom>
          </p:spPr>
        </p:pic>
        <p:sp>
          <p:nvSpPr>
            <p:cNvPr id="6" name="Rectángulo redondeado 5"/>
            <p:cNvSpPr/>
            <p:nvPr/>
          </p:nvSpPr>
          <p:spPr>
            <a:xfrm>
              <a:off x="4545874" y="984001"/>
              <a:ext cx="3719184" cy="2629479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Rectángulo 6"/>
          <p:cNvSpPr/>
          <p:nvPr/>
        </p:nvSpPr>
        <p:spPr>
          <a:xfrm>
            <a:off x="1165961" y="5712990"/>
            <a:ext cx="8844814" cy="583212"/>
          </a:xfrm>
          <a:prstGeom prst="rect">
            <a:avLst/>
          </a:prstGeom>
          <a:solidFill>
            <a:srgbClr val="CBEDF9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28932" tIns="14466" rIns="28932" bIns="14466">
            <a:spAutoFit/>
          </a:bodyPr>
          <a:lstStyle/>
          <a:p>
            <a:pPr algn="ctr"/>
            <a:r>
              <a:rPr lang="es-ES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Observamos que las hojas de plantas de tomate cultivadas en presencia de </a:t>
            </a:r>
            <a:r>
              <a:rPr lang="es-ES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halófitas</a:t>
            </a:r>
            <a:r>
              <a:rPr lang="es-ES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tenían un mayor RWC: podrían </a:t>
            </a:r>
            <a:r>
              <a:rPr lang="es-ES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 </a:t>
            </a:r>
            <a:r>
              <a:rPr lang="es-ES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más tolerantes a la desecación</a:t>
            </a:r>
            <a:endParaRPr lang="en-GB" b="1" dirty="0"/>
          </a:p>
        </p:txBody>
      </p:sp>
      <p:sp>
        <p:nvSpPr>
          <p:cNvPr id="8" name="7 Rectángulo redondeado"/>
          <p:cNvSpPr/>
          <p:nvPr/>
        </p:nvSpPr>
        <p:spPr>
          <a:xfrm>
            <a:off x="3314699" y="325132"/>
            <a:ext cx="2409825" cy="473407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28932" tIns="14466" rIns="28932" bIns="14466" rtlCol="0" anchor="ctr"/>
          <a:lstStyle/>
          <a:p>
            <a:pPr algn="ctr"/>
            <a:endParaRPr lang="en-GB"/>
          </a:p>
        </p:txBody>
      </p:sp>
      <p:sp>
        <p:nvSpPr>
          <p:cNvPr id="9" name="8 CuadroTexto"/>
          <p:cNvSpPr txBox="1"/>
          <p:nvPr/>
        </p:nvSpPr>
        <p:spPr>
          <a:xfrm>
            <a:off x="3394851" y="431811"/>
            <a:ext cx="2160799" cy="260047"/>
          </a:xfrm>
          <a:prstGeom prst="rect">
            <a:avLst/>
          </a:prstGeom>
          <a:noFill/>
        </p:spPr>
        <p:txBody>
          <a:bodyPr wrap="none" lIns="28932" tIns="14466" rIns="28932" bIns="14466" rtlCol="0">
            <a:spAutoFit/>
          </a:bodyPr>
          <a:lstStyle/>
          <a:p>
            <a:r>
              <a:rPr lang="en-GB" sz="1500" b="1" dirty="0"/>
              <a:t>RWC EVOLUTION (95 DAP)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7277101" y="1093814"/>
            <a:ext cx="4552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/>
              <a:t>Tacto de las hojas en monocultivo y en cultivo mixto era diferente</a:t>
            </a:r>
            <a:endParaRPr lang="en-GB" sz="2000" dirty="0"/>
          </a:p>
        </p:txBody>
      </p:sp>
      <p:sp>
        <p:nvSpPr>
          <p:cNvPr id="3" name="2 Rectángulo"/>
          <p:cNvSpPr/>
          <p:nvPr/>
        </p:nvSpPr>
        <p:spPr>
          <a:xfrm>
            <a:off x="7277101" y="2138486"/>
            <a:ext cx="4343399" cy="923330"/>
          </a:xfrm>
          <a:prstGeom prst="rect">
            <a:avLst/>
          </a:prstGeom>
          <a:solidFill>
            <a:srgbClr val="CBEDF9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/>
              <a:t>RWC= </a:t>
            </a:r>
            <a:r>
              <a:rPr lang="en-US" b="1" dirty="0" smtClean="0"/>
              <a:t>[(</a:t>
            </a:r>
            <a:r>
              <a:rPr lang="en-US" b="1" dirty="0"/>
              <a:t>FW-DW)/(SW-DW</a:t>
            </a:r>
            <a:r>
              <a:rPr lang="en-US" b="1" dirty="0" smtClean="0"/>
              <a:t>)] </a:t>
            </a:r>
            <a:r>
              <a:rPr lang="en-US" b="1" dirty="0"/>
              <a:t>x 100, </a:t>
            </a:r>
            <a:endParaRPr lang="en-US" b="1" dirty="0" smtClean="0"/>
          </a:p>
          <a:p>
            <a:r>
              <a:rPr lang="en-US" b="1" dirty="0" smtClean="0"/>
              <a:t>FW (peso fresco </a:t>
            </a:r>
            <a:r>
              <a:rPr lang="en-US" b="1" dirty="0" err="1" smtClean="0"/>
              <a:t>hoja</a:t>
            </a:r>
            <a:r>
              <a:rPr lang="en-US" b="1" dirty="0" smtClean="0"/>
              <a:t>); </a:t>
            </a:r>
            <a:r>
              <a:rPr lang="en-US" b="1" dirty="0"/>
              <a:t>DW </a:t>
            </a:r>
            <a:r>
              <a:rPr lang="en-US" b="1" dirty="0" smtClean="0"/>
              <a:t>(peso </a:t>
            </a:r>
            <a:r>
              <a:rPr lang="en-US" b="1" dirty="0" err="1" smtClean="0"/>
              <a:t>seco</a:t>
            </a:r>
            <a:r>
              <a:rPr lang="en-US" b="1" dirty="0" smtClean="0"/>
              <a:t> </a:t>
            </a:r>
            <a:r>
              <a:rPr lang="en-US" b="1" dirty="0" err="1" smtClean="0"/>
              <a:t>hoja</a:t>
            </a:r>
            <a:r>
              <a:rPr lang="en-US" b="1" dirty="0" smtClean="0"/>
              <a:t>)</a:t>
            </a:r>
          </a:p>
          <a:p>
            <a:r>
              <a:rPr lang="en-US" b="1" dirty="0" smtClean="0"/>
              <a:t>SW (peso </a:t>
            </a:r>
            <a:r>
              <a:rPr lang="en-US" b="1" dirty="0" err="1" smtClean="0"/>
              <a:t>hoja</a:t>
            </a:r>
            <a:r>
              <a:rPr lang="en-US" b="1" dirty="0" smtClean="0"/>
              <a:t> a </a:t>
            </a:r>
            <a:r>
              <a:rPr lang="en-US" b="1" dirty="0" err="1" smtClean="0"/>
              <a:t>saturación</a:t>
            </a:r>
            <a:r>
              <a:rPr lang="en-US" b="1" dirty="0" smtClean="0"/>
              <a:t>)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7239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664" y="232092"/>
            <a:ext cx="3846373" cy="5091213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5531289" y="1187972"/>
            <a:ext cx="4816475" cy="3194121"/>
            <a:chOff x="4033615" y="1108609"/>
            <a:chExt cx="3939611" cy="2147122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0335" y="1480606"/>
              <a:ext cx="1824000" cy="1368000"/>
            </a:xfrm>
            <a:prstGeom prst="round2DiagRect">
              <a:avLst>
                <a:gd name="adj1" fmla="val 16667"/>
                <a:gd name="adj2" fmla="val 0"/>
              </a:avLst>
            </a:prstGeom>
            <a:ln w="127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3978" y="1470100"/>
              <a:ext cx="1824000" cy="1368000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8" name="CuadroTexto 7"/>
            <p:cNvSpPr txBox="1"/>
            <p:nvPr/>
          </p:nvSpPr>
          <p:spPr>
            <a:xfrm>
              <a:off x="4353143" y="2581194"/>
              <a:ext cx="2283006" cy="217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500" dirty="0">
                  <a:solidFill>
                    <a:schemeClr val="bg1"/>
                  </a:solidFill>
                </a:rPr>
                <a:t>- halo                                       + halo</a:t>
              </a:r>
              <a:endParaRPr lang="en-GB" sz="1500" dirty="0">
                <a:solidFill>
                  <a:schemeClr val="bg1"/>
                </a:solidFill>
              </a:endParaRPr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4882704" y="1108609"/>
              <a:ext cx="2471079" cy="227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 smtClean="0"/>
                <a:t>No hay </a:t>
              </a:r>
              <a:r>
                <a:rPr lang="en-GB" sz="1600" b="1" dirty="0" err="1" smtClean="0"/>
                <a:t>diferencias</a:t>
              </a:r>
              <a:r>
                <a:rPr lang="en-GB" sz="1600" b="1" dirty="0" smtClean="0"/>
                <a:t> </a:t>
              </a:r>
              <a:r>
                <a:rPr lang="en-GB" sz="1600" b="1" dirty="0" err="1" smtClean="0"/>
                <a:t>en</a:t>
              </a:r>
              <a:r>
                <a:rPr lang="en-GB" sz="1600" b="1" dirty="0" smtClean="0"/>
                <a:t> </a:t>
              </a:r>
              <a:r>
                <a:rPr lang="en-GB" sz="1600" b="1" dirty="0" err="1" smtClean="0"/>
                <a:t>producción</a:t>
              </a:r>
              <a:endParaRPr lang="en-GB" sz="1600" b="1" dirty="0"/>
            </a:p>
          </p:txBody>
        </p:sp>
        <p:sp>
          <p:nvSpPr>
            <p:cNvPr id="10" name="Rectángulo redondeado 9"/>
            <p:cNvSpPr/>
            <p:nvPr/>
          </p:nvSpPr>
          <p:spPr>
            <a:xfrm>
              <a:off x="4033615" y="1348995"/>
              <a:ext cx="3939611" cy="1906736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1 CuadroTexto"/>
          <p:cNvSpPr txBox="1"/>
          <p:nvPr/>
        </p:nvSpPr>
        <p:spPr>
          <a:xfrm>
            <a:off x="5310037" y="517310"/>
            <a:ext cx="2076546" cy="552435"/>
          </a:xfrm>
          <a:prstGeom prst="rect">
            <a:avLst/>
          </a:prstGeom>
          <a:noFill/>
        </p:spPr>
        <p:txBody>
          <a:bodyPr wrap="none" lIns="28932" tIns="14466" rIns="28932" bIns="14466" rtlCol="0">
            <a:spAutoFit/>
          </a:bodyPr>
          <a:lstStyle/>
          <a:p>
            <a:r>
              <a:rPr lang="en-GB" sz="1700" b="1" dirty="0" smtClean="0"/>
              <a:t>5 Julio: Segundo </a:t>
            </a:r>
            <a:r>
              <a:rPr lang="en-GB" sz="1700" b="1" dirty="0" err="1" smtClean="0"/>
              <a:t>corte</a:t>
            </a:r>
            <a:endParaRPr lang="en-GB" sz="1700" b="1" dirty="0"/>
          </a:p>
          <a:p>
            <a:r>
              <a:rPr lang="en-GB" sz="1700" b="1" dirty="0" smtClean="0"/>
              <a:t>19 Julio : </a:t>
            </a:r>
            <a:r>
              <a:rPr lang="en-GB" sz="1700" b="1" dirty="0" err="1" smtClean="0"/>
              <a:t>Tercer</a:t>
            </a:r>
            <a:r>
              <a:rPr lang="en-GB" sz="1700" b="1" dirty="0" smtClean="0"/>
              <a:t> </a:t>
            </a:r>
            <a:r>
              <a:rPr lang="en-GB" sz="1700" b="1" dirty="0" err="1" smtClean="0"/>
              <a:t>corte</a:t>
            </a:r>
            <a:endParaRPr lang="en-GB" sz="1700" b="1" dirty="0"/>
          </a:p>
        </p:txBody>
      </p:sp>
      <p:sp>
        <p:nvSpPr>
          <p:cNvPr id="12" name="11 Rectángulo redondeado"/>
          <p:cNvSpPr/>
          <p:nvPr/>
        </p:nvSpPr>
        <p:spPr>
          <a:xfrm>
            <a:off x="4550539" y="43903"/>
            <a:ext cx="2711351" cy="473407"/>
          </a:xfrm>
          <a:prstGeom prst="roundRect">
            <a:avLst/>
          </a:prstGeom>
          <a:solidFill>
            <a:srgbClr val="CBEDF9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28932" tIns="14466" rIns="28932" bIns="14466" rtlCol="0" anchor="ctr"/>
          <a:lstStyle/>
          <a:p>
            <a:pPr algn="ctr"/>
            <a:r>
              <a:rPr lang="es-ES" sz="1900" b="1" dirty="0" smtClean="0"/>
              <a:t>Calidad de Frutos</a:t>
            </a:r>
            <a:endParaRPr lang="en-GB" sz="1900" b="1" dirty="0"/>
          </a:p>
        </p:txBody>
      </p:sp>
      <p:sp>
        <p:nvSpPr>
          <p:cNvPr id="13" name="12 CuadroTexto"/>
          <p:cNvSpPr txBox="1"/>
          <p:nvPr/>
        </p:nvSpPr>
        <p:spPr>
          <a:xfrm flipH="1">
            <a:off x="2000249" y="5477296"/>
            <a:ext cx="8048626" cy="1137210"/>
          </a:xfrm>
          <a:prstGeom prst="rect">
            <a:avLst/>
          </a:prstGeom>
          <a:solidFill>
            <a:srgbClr val="CBEDF9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28932" tIns="14466" rIns="28932" bIns="14466" rtlCol="0">
            <a:spAutoFit/>
          </a:bodyPr>
          <a:lstStyle/>
          <a:p>
            <a:pPr algn="ctr"/>
            <a:r>
              <a:rPr lang="es-ES" b="1" dirty="0"/>
              <a:t>SIN CAMBIOS IMPORTANTES: </a:t>
            </a:r>
            <a:r>
              <a:rPr lang="es-ES" b="1" dirty="0" smtClean="0"/>
              <a:t>ligero </a:t>
            </a:r>
            <a:r>
              <a:rPr lang="es-ES" b="1" dirty="0"/>
              <a:t>aumento </a:t>
            </a:r>
            <a:r>
              <a:rPr lang="es-ES" b="1" dirty="0" smtClean="0"/>
              <a:t>de </a:t>
            </a:r>
            <a:r>
              <a:rPr lang="es-ES" b="1" dirty="0" err="1"/>
              <a:t>ºBrix</a:t>
            </a:r>
            <a:r>
              <a:rPr lang="es-ES" b="1" dirty="0"/>
              <a:t> del fruto en presencia de </a:t>
            </a:r>
            <a:r>
              <a:rPr lang="es-ES" b="1" dirty="0" err="1"/>
              <a:t>halófitas</a:t>
            </a:r>
            <a:r>
              <a:rPr lang="es-ES" b="1" dirty="0"/>
              <a:t>. Los tomates </a:t>
            </a:r>
            <a:r>
              <a:rPr lang="es-ES" b="1" dirty="0" smtClean="0"/>
              <a:t>del </a:t>
            </a:r>
            <a:r>
              <a:rPr lang="es-ES" b="1" dirty="0"/>
              <a:t>cultivo combinado fueron ligeramente más ácidos que los tomates de plantas cultivadas en </a:t>
            </a:r>
            <a:r>
              <a:rPr lang="es-ES" b="1" dirty="0" smtClean="0"/>
              <a:t>monocultivo </a:t>
            </a:r>
            <a:r>
              <a:rPr lang="es-ES" b="1" dirty="0" smtClean="0">
                <a:solidFill>
                  <a:srgbClr val="FF0000"/>
                </a:solidFill>
              </a:rPr>
              <a:t>(¿más ácidos orgánicos?</a:t>
            </a:r>
            <a:r>
              <a:rPr lang="es-ES" b="1" dirty="0" smtClean="0"/>
              <a:t>). </a:t>
            </a:r>
            <a:r>
              <a:rPr lang="es-ES" b="1" dirty="0"/>
              <a:t>Sin embargo, </a:t>
            </a:r>
            <a:r>
              <a:rPr lang="es-ES" b="1" dirty="0" smtClean="0"/>
              <a:t>comportamiento </a:t>
            </a:r>
            <a:r>
              <a:rPr lang="es-ES" b="1" dirty="0"/>
              <a:t>contrario en los tomates cosechados 14 días después.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68568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832249" y="96762"/>
            <a:ext cx="5625952" cy="369332"/>
          </a:xfrm>
          <a:prstGeom prst="rect">
            <a:avLst/>
          </a:prstGeom>
          <a:solidFill>
            <a:srgbClr val="CBEDF9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b="1" dirty="0" smtClean="0"/>
              <a:t>TEMPORADA OTOÑO-INVIERNO: ROTACIÓN DE CULTIVOS</a:t>
            </a:r>
            <a:endParaRPr lang="en-GB" b="1" dirty="0"/>
          </a:p>
        </p:txBody>
      </p:sp>
      <p:grpSp>
        <p:nvGrpSpPr>
          <p:cNvPr id="3" name="2 Grupo"/>
          <p:cNvGrpSpPr/>
          <p:nvPr/>
        </p:nvGrpSpPr>
        <p:grpSpPr>
          <a:xfrm>
            <a:off x="894699" y="692860"/>
            <a:ext cx="1584289" cy="5941856"/>
            <a:chOff x="368727" y="827584"/>
            <a:chExt cx="1979426" cy="7128792"/>
          </a:xfrm>
        </p:grpSpPr>
        <p:sp>
          <p:nvSpPr>
            <p:cNvPr id="5" name="4 Rectángulo"/>
            <p:cNvSpPr/>
            <p:nvPr/>
          </p:nvSpPr>
          <p:spPr>
            <a:xfrm>
              <a:off x="404664" y="827584"/>
              <a:ext cx="720080" cy="187220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404664" y="3347864"/>
              <a:ext cx="720080" cy="187220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6 Rectángulo"/>
            <p:cNvSpPr/>
            <p:nvPr/>
          </p:nvSpPr>
          <p:spPr>
            <a:xfrm>
              <a:off x="403824" y="6084168"/>
              <a:ext cx="720080" cy="187220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7 Rectángulo"/>
            <p:cNvSpPr/>
            <p:nvPr/>
          </p:nvSpPr>
          <p:spPr>
            <a:xfrm>
              <a:off x="1556792" y="827584"/>
              <a:ext cx="720080" cy="187220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8 Rectángulo"/>
            <p:cNvSpPr/>
            <p:nvPr/>
          </p:nvSpPr>
          <p:spPr>
            <a:xfrm>
              <a:off x="1556792" y="3347864"/>
              <a:ext cx="720080" cy="187220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9 Rectángulo"/>
            <p:cNvSpPr/>
            <p:nvPr/>
          </p:nvSpPr>
          <p:spPr>
            <a:xfrm>
              <a:off x="1555952" y="6084168"/>
              <a:ext cx="720080" cy="187220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10 CuadroTexto"/>
            <p:cNvSpPr txBox="1"/>
            <p:nvPr/>
          </p:nvSpPr>
          <p:spPr>
            <a:xfrm>
              <a:off x="613021" y="745232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1</a:t>
              </a:r>
              <a:endParaRPr lang="en-GB" dirty="0"/>
            </a:p>
          </p:txBody>
        </p:sp>
        <p:sp>
          <p:nvSpPr>
            <p:cNvPr id="12" name="11 CuadroTexto"/>
            <p:cNvSpPr txBox="1"/>
            <p:nvPr/>
          </p:nvSpPr>
          <p:spPr>
            <a:xfrm>
              <a:off x="614578" y="471601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2</a:t>
              </a:r>
              <a:endParaRPr lang="en-GB" dirty="0"/>
            </a:p>
          </p:txBody>
        </p:sp>
        <p:sp>
          <p:nvSpPr>
            <p:cNvPr id="13" name="12 CuadroTexto"/>
            <p:cNvSpPr txBox="1"/>
            <p:nvPr/>
          </p:nvSpPr>
          <p:spPr>
            <a:xfrm>
              <a:off x="620688" y="226774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3</a:t>
              </a:r>
              <a:endParaRPr lang="en-GB" dirty="0"/>
            </a:p>
          </p:txBody>
        </p:sp>
        <p:sp>
          <p:nvSpPr>
            <p:cNvPr id="14" name="13 CuadroTexto"/>
            <p:cNvSpPr txBox="1"/>
            <p:nvPr/>
          </p:nvSpPr>
          <p:spPr>
            <a:xfrm>
              <a:off x="368727" y="895290"/>
              <a:ext cx="8182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/>
                <a:t>TOMATE</a:t>
              </a:r>
              <a:endParaRPr lang="en-GB" sz="1400" b="1" dirty="0"/>
            </a:p>
          </p:txBody>
        </p:sp>
        <p:sp>
          <p:nvSpPr>
            <p:cNvPr id="15" name="14 CuadroTexto"/>
            <p:cNvSpPr txBox="1"/>
            <p:nvPr/>
          </p:nvSpPr>
          <p:spPr>
            <a:xfrm>
              <a:off x="1529916" y="888301"/>
              <a:ext cx="8182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/>
                <a:t>TOMATE</a:t>
              </a:r>
              <a:endParaRPr lang="en-GB" sz="1400" b="1" dirty="0"/>
            </a:p>
          </p:txBody>
        </p:sp>
        <p:sp>
          <p:nvSpPr>
            <p:cNvPr id="16" name="15 CuadroTexto"/>
            <p:cNvSpPr txBox="1"/>
            <p:nvPr/>
          </p:nvSpPr>
          <p:spPr>
            <a:xfrm>
              <a:off x="1765148" y="746249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4</a:t>
              </a:r>
              <a:endParaRPr lang="en-GB" dirty="0"/>
            </a:p>
          </p:txBody>
        </p:sp>
        <p:sp>
          <p:nvSpPr>
            <p:cNvPr id="17" name="16 CuadroTexto"/>
            <p:cNvSpPr txBox="1"/>
            <p:nvPr/>
          </p:nvSpPr>
          <p:spPr>
            <a:xfrm>
              <a:off x="1788191" y="4728627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5</a:t>
              </a:r>
              <a:endParaRPr lang="en-GB" dirty="0"/>
            </a:p>
          </p:txBody>
        </p:sp>
        <p:sp>
          <p:nvSpPr>
            <p:cNvPr id="18" name="17 CuadroTexto"/>
            <p:cNvSpPr txBox="1"/>
            <p:nvPr/>
          </p:nvSpPr>
          <p:spPr>
            <a:xfrm>
              <a:off x="1730291" y="2280355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6</a:t>
              </a:r>
              <a:endParaRPr lang="en-GB" dirty="0"/>
            </a:p>
          </p:txBody>
        </p:sp>
        <p:sp>
          <p:nvSpPr>
            <p:cNvPr id="19" name="18 CuadroTexto"/>
            <p:cNvSpPr txBox="1"/>
            <p:nvPr/>
          </p:nvSpPr>
          <p:spPr>
            <a:xfrm>
              <a:off x="499563" y="3491880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T+H</a:t>
              </a:r>
              <a:endParaRPr lang="en-GB" dirty="0"/>
            </a:p>
          </p:txBody>
        </p:sp>
        <p:sp>
          <p:nvSpPr>
            <p:cNvPr id="20" name="19 CuadroTexto"/>
            <p:cNvSpPr txBox="1"/>
            <p:nvPr/>
          </p:nvSpPr>
          <p:spPr>
            <a:xfrm>
              <a:off x="1602852" y="3454113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T+H</a:t>
              </a:r>
              <a:endParaRPr lang="en-GB" dirty="0"/>
            </a:p>
          </p:txBody>
        </p:sp>
        <p:sp>
          <p:nvSpPr>
            <p:cNvPr id="21" name="20 CuadroTexto"/>
            <p:cNvSpPr txBox="1"/>
            <p:nvPr/>
          </p:nvSpPr>
          <p:spPr>
            <a:xfrm>
              <a:off x="417756" y="6194523"/>
              <a:ext cx="7069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HALO</a:t>
              </a:r>
              <a:endParaRPr lang="en-GB" dirty="0"/>
            </a:p>
          </p:txBody>
        </p:sp>
        <p:sp>
          <p:nvSpPr>
            <p:cNvPr id="22" name="21 CuadroTexto"/>
            <p:cNvSpPr txBox="1"/>
            <p:nvPr/>
          </p:nvSpPr>
          <p:spPr>
            <a:xfrm>
              <a:off x="1569884" y="6187534"/>
              <a:ext cx="7069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HALO</a:t>
              </a:r>
              <a:endParaRPr lang="en-GB" dirty="0"/>
            </a:p>
          </p:txBody>
        </p:sp>
      </p:grpSp>
      <p:grpSp>
        <p:nvGrpSpPr>
          <p:cNvPr id="25" name="24 Grupo"/>
          <p:cNvGrpSpPr/>
          <p:nvPr/>
        </p:nvGrpSpPr>
        <p:grpSpPr>
          <a:xfrm>
            <a:off x="4405377" y="692860"/>
            <a:ext cx="1689230" cy="5941856"/>
            <a:chOff x="226761" y="827584"/>
            <a:chExt cx="2249375" cy="7128792"/>
          </a:xfrm>
        </p:grpSpPr>
        <p:sp>
          <p:nvSpPr>
            <p:cNvPr id="26" name="25 Rectángulo"/>
            <p:cNvSpPr/>
            <p:nvPr/>
          </p:nvSpPr>
          <p:spPr>
            <a:xfrm>
              <a:off x="404664" y="827584"/>
              <a:ext cx="720080" cy="187220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26 Rectángulo"/>
            <p:cNvSpPr/>
            <p:nvPr/>
          </p:nvSpPr>
          <p:spPr>
            <a:xfrm>
              <a:off x="404664" y="3347864"/>
              <a:ext cx="720080" cy="187220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27 Rectángulo"/>
            <p:cNvSpPr/>
            <p:nvPr/>
          </p:nvSpPr>
          <p:spPr>
            <a:xfrm>
              <a:off x="403824" y="6084168"/>
              <a:ext cx="720080" cy="187220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28 Rectángulo"/>
            <p:cNvSpPr/>
            <p:nvPr/>
          </p:nvSpPr>
          <p:spPr>
            <a:xfrm>
              <a:off x="1556792" y="827584"/>
              <a:ext cx="720080" cy="187220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29 Rectángulo"/>
            <p:cNvSpPr/>
            <p:nvPr/>
          </p:nvSpPr>
          <p:spPr>
            <a:xfrm>
              <a:off x="1556792" y="3347864"/>
              <a:ext cx="720080" cy="187220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30 Rectángulo"/>
            <p:cNvSpPr/>
            <p:nvPr/>
          </p:nvSpPr>
          <p:spPr>
            <a:xfrm>
              <a:off x="1555952" y="6084168"/>
              <a:ext cx="720080" cy="187220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31 CuadroTexto"/>
            <p:cNvSpPr txBox="1"/>
            <p:nvPr/>
          </p:nvSpPr>
          <p:spPr>
            <a:xfrm>
              <a:off x="613021" y="745232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1</a:t>
              </a:r>
              <a:endParaRPr lang="en-GB" dirty="0"/>
            </a:p>
          </p:txBody>
        </p:sp>
        <p:sp>
          <p:nvSpPr>
            <p:cNvPr id="33" name="32 CuadroTexto"/>
            <p:cNvSpPr txBox="1"/>
            <p:nvPr/>
          </p:nvSpPr>
          <p:spPr>
            <a:xfrm>
              <a:off x="614578" y="471601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2</a:t>
              </a:r>
              <a:endParaRPr lang="en-GB" dirty="0"/>
            </a:p>
          </p:txBody>
        </p:sp>
        <p:sp>
          <p:nvSpPr>
            <p:cNvPr id="34" name="33 CuadroTexto"/>
            <p:cNvSpPr txBox="1"/>
            <p:nvPr/>
          </p:nvSpPr>
          <p:spPr>
            <a:xfrm>
              <a:off x="620688" y="226774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3</a:t>
              </a:r>
              <a:endParaRPr lang="en-GB" dirty="0"/>
            </a:p>
          </p:txBody>
        </p:sp>
        <p:sp>
          <p:nvSpPr>
            <p:cNvPr id="35" name="34 CuadroTexto"/>
            <p:cNvSpPr txBox="1"/>
            <p:nvPr/>
          </p:nvSpPr>
          <p:spPr>
            <a:xfrm>
              <a:off x="272252" y="956845"/>
              <a:ext cx="9029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/>
                <a:t>TOMATE</a:t>
              </a:r>
            </a:p>
            <a:p>
              <a:r>
                <a:rPr lang="en-GB" sz="1400" b="1" dirty="0" smtClean="0"/>
                <a:t>CONTROL</a:t>
              </a:r>
              <a:endParaRPr lang="en-GB" sz="1400" b="1" dirty="0"/>
            </a:p>
          </p:txBody>
        </p:sp>
        <p:sp>
          <p:nvSpPr>
            <p:cNvPr id="36" name="35 CuadroTexto"/>
            <p:cNvSpPr txBox="1"/>
            <p:nvPr/>
          </p:nvSpPr>
          <p:spPr>
            <a:xfrm>
              <a:off x="1765148" y="746249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4</a:t>
              </a:r>
              <a:endParaRPr lang="en-GB" dirty="0"/>
            </a:p>
          </p:txBody>
        </p:sp>
        <p:sp>
          <p:nvSpPr>
            <p:cNvPr id="37" name="36 CuadroTexto"/>
            <p:cNvSpPr txBox="1"/>
            <p:nvPr/>
          </p:nvSpPr>
          <p:spPr>
            <a:xfrm>
              <a:off x="1788191" y="4728627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5</a:t>
              </a:r>
              <a:endParaRPr lang="en-GB" dirty="0"/>
            </a:p>
          </p:txBody>
        </p:sp>
        <p:sp>
          <p:nvSpPr>
            <p:cNvPr id="38" name="37 CuadroTexto"/>
            <p:cNvSpPr txBox="1"/>
            <p:nvPr/>
          </p:nvSpPr>
          <p:spPr>
            <a:xfrm>
              <a:off x="1730291" y="2280355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6</a:t>
              </a:r>
              <a:endParaRPr lang="en-GB" dirty="0"/>
            </a:p>
          </p:txBody>
        </p:sp>
        <p:sp>
          <p:nvSpPr>
            <p:cNvPr id="39" name="38 CuadroTexto"/>
            <p:cNvSpPr txBox="1"/>
            <p:nvPr/>
          </p:nvSpPr>
          <p:spPr>
            <a:xfrm>
              <a:off x="499563" y="3491880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T+H</a:t>
              </a:r>
              <a:endParaRPr lang="en-GB" dirty="0"/>
            </a:p>
          </p:txBody>
        </p:sp>
        <p:sp>
          <p:nvSpPr>
            <p:cNvPr id="40" name="39 CuadroTexto"/>
            <p:cNvSpPr txBox="1"/>
            <p:nvPr/>
          </p:nvSpPr>
          <p:spPr>
            <a:xfrm>
              <a:off x="1602852" y="3454113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T+H</a:t>
              </a:r>
              <a:endParaRPr lang="en-GB" dirty="0"/>
            </a:p>
          </p:txBody>
        </p:sp>
        <p:sp>
          <p:nvSpPr>
            <p:cNvPr id="41" name="40 CuadroTexto"/>
            <p:cNvSpPr txBox="1"/>
            <p:nvPr/>
          </p:nvSpPr>
          <p:spPr>
            <a:xfrm>
              <a:off x="226761" y="6194523"/>
              <a:ext cx="10742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/>
                <a:t>TomaROT</a:t>
              </a:r>
              <a:endParaRPr lang="en-GB" dirty="0"/>
            </a:p>
          </p:txBody>
        </p:sp>
        <p:sp>
          <p:nvSpPr>
            <p:cNvPr id="42" name="41 CuadroTexto"/>
            <p:cNvSpPr txBox="1"/>
            <p:nvPr/>
          </p:nvSpPr>
          <p:spPr>
            <a:xfrm>
              <a:off x="1401931" y="6111093"/>
              <a:ext cx="10742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/>
                <a:t>TomaROT</a:t>
              </a:r>
              <a:endParaRPr lang="en-GB" dirty="0"/>
            </a:p>
          </p:txBody>
        </p:sp>
        <p:sp>
          <p:nvSpPr>
            <p:cNvPr id="43" name="42 CuadroTexto"/>
            <p:cNvSpPr txBox="1"/>
            <p:nvPr/>
          </p:nvSpPr>
          <p:spPr>
            <a:xfrm>
              <a:off x="1529914" y="955356"/>
              <a:ext cx="8182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/>
                <a:t>TOMATE</a:t>
              </a:r>
            </a:p>
            <a:p>
              <a:r>
                <a:rPr lang="en-GB" sz="1400" b="1" dirty="0" smtClean="0"/>
                <a:t>Control</a:t>
              </a:r>
              <a:endParaRPr lang="en-GB" sz="1400" b="1" dirty="0"/>
            </a:p>
          </p:txBody>
        </p:sp>
      </p:grpSp>
      <p:sp>
        <p:nvSpPr>
          <p:cNvPr id="2" name="1 Flecha derecha"/>
          <p:cNvSpPr/>
          <p:nvPr/>
        </p:nvSpPr>
        <p:spPr>
          <a:xfrm>
            <a:off x="2832248" y="3221393"/>
            <a:ext cx="1573129" cy="3523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4" name="43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23" b="56529"/>
          <a:stretch/>
        </p:blipFill>
        <p:spPr bwMode="auto">
          <a:xfrm>
            <a:off x="6410325" y="855726"/>
            <a:ext cx="5126001" cy="349827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2964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220490" y="-112879"/>
            <a:ext cx="6743854" cy="3704185"/>
            <a:chOff x="251520" y="49024"/>
            <a:chExt cx="8486675" cy="4583529"/>
          </a:xfrm>
        </p:grpSpPr>
        <p:grpSp>
          <p:nvGrpSpPr>
            <p:cNvPr id="5" name="4 Grupo"/>
            <p:cNvGrpSpPr/>
            <p:nvPr/>
          </p:nvGrpSpPr>
          <p:grpSpPr>
            <a:xfrm>
              <a:off x="251520" y="418356"/>
              <a:ext cx="8486675" cy="4214197"/>
              <a:chOff x="251520" y="418356"/>
              <a:chExt cx="8486675" cy="4214197"/>
            </a:xfrm>
          </p:grpSpPr>
          <p:pic>
            <p:nvPicPr>
              <p:cNvPr id="7" name="Picture 2" descr="C:\Users\Pepe Hernandez\Documents\MIS DOCUMENTOS\Proyectos 2020\PCI\Resultados\PILICA\EXP2 PLantacion OTOÑO 2021\FOTOS\29 noviembre 2021\3TC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418356"/>
                <a:ext cx="2798043" cy="373072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3" descr="C:\Users\Pepe Hernandez\Documents\MIS DOCUMENTOS\Proyectos 2020\PCI\Resultados\PILICA\EXP2 PLantacion OTOÑO 2021\FOTOS\29 noviembre 2021\2TH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4107" y="418356"/>
                <a:ext cx="2798043" cy="373072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4" descr="C:\Users\Pepe Hernandez\Documents\MIS DOCUMENTOS\Proyectos 2020\PCI\Resultados\PILICA\EXP2 PLantacion OTOÑO 2021\FOTOS\29 noviembre 2021\1TR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40152" y="418356"/>
                <a:ext cx="2798043" cy="373072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9 CuadroTexto"/>
              <p:cNvSpPr txBox="1"/>
              <p:nvPr/>
            </p:nvSpPr>
            <p:spPr>
              <a:xfrm>
                <a:off x="1462040" y="4175544"/>
                <a:ext cx="6669574" cy="4570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TC                                         TH                                        TR</a:t>
                </a:r>
                <a:endParaRPr lang="en-GB" dirty="0"/>
              </a:p>
            </p:txBody>
          </p:sp>
        </p:grpSp>
        <p:sp>
          <p:nvSpPr>
            <p:cNvPr id="6" name="5 CuadroTexto"/>
            <p:cNvSpPr txBox="1"/>
            <p:nvPr/>
          </p:nvSpPr>
          <p:spPr>
            <a:xfrm>
              <a:off x="3491880" y="49024"/>
              <a:ext cx="13394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29 </a:t>
              </a:r>
              <a:r>
                <a:rPr lang="en-GB" dirty="0" err="1" smtClean="0"/>
                <a:t>nov</a:t>
              </a:r>
              <a:r>
                <a:rPr lang="en-GB" dirty="0" smtClean="0"/>
                <a:t> 2021</a:t>
              </a:r>
              <a:endParaRPr lang="en-GB" dirty="0"/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5458874" y="3429000"/>
            <a:ext cx="6376510" cy="3442013"/>
            <a:chOff x="539552" y="110536"/>
            <a:chExt cx="8244616" cy="4323165"/>
          </a:xfrm>
        </p:grpSpPr>
        <p:pic>
          <p:nvPicPr>
            <p:cNvPr id="12" name="Picture 2" descr="C:\Users\Pepe Hernandez\Documents\MIS DOCUMENTOS\Proyectos 2020\PCI\Resultados\PILICA\EXP2 PLantacion OTOÑO 2021\FOTOS\20 dic 2021\TC3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476672"/>
              <a:ext cx="2700000" cy="36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12 CuadroTexto"/>
            <p:cNvSpPr txBox="1"/>
            <p:nvPr/>
          </p:nvSpPr>
          <p:spPr>
            <a:xfrm>
              <a:off x="1509073" y="4008477"/>
              <a:ext cx="6732730" cy="425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 smtClean="0"/>
                <a:t>TC                                             TH                                             TR</a:t>
              </a:r>
              <a:endParaRPr lang="en-GB" sz="1600" b="1" dirty="0"/>
            </a:p>
          </p:txBody>
        </p:sp>
        <p:pic>
          <p:nvPicPr>
            <p:cNvPr id="14" name="Picture 3" descr="C:\Users\Pepe Hernandez\Documents\MIS DOCUMENTOS\Proyectos 2020\PCI\Resultados\PILICA\EXP2 PLantacion OTOÑO 2021\FOTOS\20 dic 2021\TH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3940" y="476672"/>
              <a:ext cx="2700000" cy="36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C:\Users\Pepe Hernandez\Documents\MIS DOCUMENTOS\Proyectos 2020\PCI\Resultados\PILICA\EXP2 PLantacion OTOÑO 2021\FOTOS\20 dic 2021\TR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476672"/>
              <a:ext cx="2700000" cy="36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15 CuadroTexto"/>
            <p:cNvSpPr txBox="1"/>
            <p:nvPr/>
          </p:nvSpPr>
          <p:spPr>
            <a:xfrm>
              <a:off x="3491880" y="110536"/>
              <a:ext cx="20457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20 DICIEMBRE 2021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4660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23 Grupo"/>
          <p:cNvGrpSpPr/>
          <p:nvPr/>
        </p:nvGrpSpPr>
        <p:grpSpPr>
          <a:xfrm>
            <a:off x="431371" y="198403"/>
            <a:ext cx="6128917" cy="3087057"/>
            <a:chOff x="323528" y="198403"/>
            <a:chExt cx="4440000" cy="2664000"/>
          </a:xfrm>
        </p:grpSpPr>
        <p:graphicFrame>
          <p:nvGraphicFramePr>
            <p:cNvPr id="14" name="1 Gráfico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36330746"/>
                </p:ext>
              </p:extLst>
            </p:nvPr>
          </p:nvGraphicFramePr>
          <p:xfrm>
            <a:off x="323528" y="198403"/>
            <a:ext cx="4440000" cy="2664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7" name="16 CuadroTexto"/>
            <p:cNvSpPr txBox="1"/>
            <p:nvPr/>
          </p:nvSpPr>
          <p:spPr>
            <a:xfrm>
              <a:off x="2141484" y="662912"/>
              <a:ext cx="1950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b="1" dirty="0"/>
                <a:t>a</a:t>
              </a:r>
              <a:endParaRPr lang="en-GB" sz="1200" b="1" dirty="0"/>
            </a:p>
          </p:txBody>
        </p:sp>
        <p:sp>
          <p:nvSpPr>
            <p:cNvPr id="18" name="17 CuadroTexto"/>
            <p:cNvSpPr txBox="1"/>
            <p:nvPr/>
          </p:nvSpPr>
          <p:spPr>
            <a:xfrm>
              <a:off x="3078978" y="868580"/>
              <a:ext cx="2010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b="1" dirty="0" smtClean="0"/>
                <a:t>b</a:t>
              </a:r>
              <a:endParaRPr lang="en-GB" sz="1200" b="1" dirty="0"/>
            </a:p>
          </p:txBody>
        </p:sp>
        <p:sp>
          <p:nvSpPr>
            <p:cNvPr id="19" name="18 CuadroTexto"/>
            <p:cNvSpPr txBox="1"/>
            <p:nvPr/>
          </p:nvSpPr>
          <p:spPr>
            <a:xfrm>
              <a:off x="3979450" y="782460"/>
              <a:ext cx="2575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b="1" dirty="0" smtClean="0"/>
                <a:t>ab</a:t>
              </a:r>
              <a:endParaRPr lang="en-GB" sz="1200" b="1" dirty="0"/>
            </a:p>
          </p:txBody>
        </p:sp>
      </p:grpSp>
      <p:grpSp>
        <p:nvGrpSpPr>
          <p:cNvPr id="23" name="22 Grupo"/>
          <p:cNvGrpSpPr/>
          <p:nvPr/>
        </p:nvGrpSpPr>
        <p:grpSpPr>
          <a:xfrm>
            <a:off x="239349" y="3408114"/>
            <a:ext cx="6246511" cy="3067121"/>
            <a:chOff x="352103" y="3227353"/>
            <a:chExt cx="4440000" cy="2664000"/>
          </a:xfrm>
        </p:grpSpPr>
        <p:graphicFrame>
          <p:nvGraphicFramePr>
            <p:cNvPr id="15" name="2 Gráfico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45310091"/>
                </p:ext>
              </p:extLst>
            </p:nvPr>
          </p:nvGraphicFramePr>
          <p:xfrm>
            <a:off x="352103" y="3227353"/>
            <a:ext cx="4440000" cy="2664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0" name="19 CuadroTexto"/>
            <p:cNvSpPr txBox="1"/>
            <p:nvPr/>
          </p:nvSpPr>
          <p:spPr>
            <a:xfrm>
              <a:off x="2212054" y="3726894"/>
              <a:ext cx="1950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b="1" dirty="0" smtClean="0"/>
                <a:t>a</a:t>
              </a:r>
              <a:endParaRPr lang="en-GB" sz="1200" b="1" dirty="0"/>
            </a:p>
          </p:txBody>
        </p:sp>
        <p:sp>
          <p:nvSpPr>
            <p:cNvPr id="21" name="20 CuadroTexto"/>
            <p:cNvSpPr txBox="1"/>
            <p:nvPr/>
          </p:nvSpPr>
          <p:spPr>
            <a:xfrm>
              <a:off x="3150986" y="4168991"/>
              <a:ext cx="2010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b="1" dirty="0" smtClean="0"/>
                <a:t>b</a:t>
              </a:r>
              <a:endParaRPr lang="en-GB" sz="1200" b="1" dirty="0"/>
            </a:p>
          </p:txBody>
        </p:sp>
        <p:sp>
          <p:nvSpPr>
            <p:cNvPr id="22" name="21 CuadroTexto"/>
            <p:cNvSpPr txBox="1"/>
            <p:nvPr/>
          </p:nvSpPr>
          <p:spPr>
            <a:xfrm>
              <a:off x="4070198" y="4149080"/>
              <a:ext cx="2010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b="1" dirty="0" smtClean="0"/>
                <a:t>b</a:t>
              </a:r>
              <a:endParaRPr lang="en-GB" sz="1200" b="1" dirty="0"/>
            </a:p>
          </p:txBody>
        </p:sp>
      </p:grpSp>
      <p:sp>
        <p:nvSpPr>
          <p:cNvPr id="3" name="2 CuadroTexto"/>
          <p:cNvSpPr txBox="1"/>
          <p:nvPr/>
        </p:nvSpPr>
        <p:spPr>
          <a:xfrm>
            <a:off x="6960096" y="2348880"/>
            <a:ext cx="4704523" cy="1200329"/>
          </a:xfrm>
          <a:prstGeom prst="rect">
            <a:avLst/>
          </a:prstGeom>
          <a:solidFill>
            <a:srgbClr val="CBEDF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Más acumulación de </a:t>
            </a:r>
            <a:r>
              <a:rPr lang="es-ES" sz="2400" b="1" dirty="0" err="1"/>
              <a:t>Na</a:t>
            </a:r>
            <a:r>
              <a:rPr lang="es-ES" sz="2400" b="1" dirty="0"/>
              <a:t> y Cl en el suelo donde se cultivó </a:t>
            </a:r>
            <a:r>
              <a:rPr lang="es-ES" sz="2400" b="1" dirty="0" smtClean="0"/>
              <a:t>el Tomate Control </a:t>
            </a:r>
            <a:r>
              <a:rPr lang="es-ES" sz="2400" b="1" dirty="0"/>
              <a:t>(</a:t>
            </a:r>
            <a:r>
              <a:rPr lang="es-ES" sz="2400" b="1" dirty="0" smtClean="0"/>
              <a:t>TC, monocultivo)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97727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397419" y="116632"/>
            <a:ext cx="5920000" cy="2664000"/>
            <a:chOff x="4788024" y="332656"/>
            <a:chExt cx="4440000" cy="2664000"/>
          </a:xfrm>
        </p:grpSpPr>
        <p:graphicFrame>
          <p:nvGraphicFramePr>
            <p:cNvPr id="5" name="3 Gráfico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97630199"/>
                </p:ext>
              </p:extLst>
            </p:nvPr>
          </p:nvGraphicFramePr>
          <p:xfrm>
            <a:off x="4788024" y="332656"/>
            <a:ext cx="4440000" cy="2664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" name="5 CuadroTexto"/>
            <p:cNvSpPr txBox="1"/>
            <p:nvPr/>
          </p:nvSpPr>
          <p:spPr>
            <a:xfrm flipH="1">
              <a:off x="5482485" y="1628800"/>
              <a:ext cx="31432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 smtClean="0"/>
                <a:t>d</a:t>
              </a:r>
              <a:endParaRPr lang="en-GB" sz="1100" b="1" dirty="0"/>
            </a:p>
          </p:txBody>
        </p:sp>
        <p:sp>
          <p:nvSpPr>
            <p:cNvPr id="7" name="6 CuadroTexto"/>
            <p:cNvSpPr txBox="1"/>
            <p:nvPr/>
          </p:nvSpPr>
          <p:spPr>
            <a:xfrm flipH="1">
              <a:off x="6102269" y="817972"/>
              <a:ext cx="31432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/>
                <a:t>a</a:t>
              </a:r>
              <a:endParaRPr lang="en-GB" sz="1100" b="1" dirty="0"/>
            </a:p>
          </p:txBody>
        </p:sp>
        <p:sp>
          <p:nvSpPr>
            <p:cNvPr id="8" name="7 CuadroTexto"/>
            <p:cNvSpPr txBox="1"/>
            <p:nvPr/>
          </p:nvSpPr>
          <p:spPr>
            <a:xfrm flipH="1">
              <a:off x="6741463" y="1439198"/>
              <a:ext cx="31432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 smtClean="0"/>
                <a:t>c</a:t>
              </a:r>
              <a:endParaRPr lang="en-GB" sz="1100" b="1" dirty="0"/>
            </a:p>
          </p:txBody>
        </p:sp>
        <p:sp>
          <p:nvSpPr>
            <p:cNvPr id="9" name="8 CuadroTexto"/>
            <p:cNvSpPr txBox="1"/>
            <p:nvPr/>
          </p:nvSpPr>
          <p:spPr>
            <a:xfrm flipH="1">
              <a:off x="7956376" y="1502781"/>
              <a:ext cx="31432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 smtClean="0"/>
                <a:t>d</a:t>
              </a:r>
              <a:endParaRPr lang="en-GB" sz="1100" b="1" dirty="0"/>
            </a:p>
          </p:txBody>
        </p:sp>
        <p:sp>
          <p:nvSpPr>
            <p:cNvPr id="10" name="9 CuadroTexto"/>
            <p:cNvSpPr txBox="1"/>
            <p:nvPr/>
          </p:nvSpPr>
          <p:spPr>
            <a:xfrm flipH="1">
              <a:off x="7334938" y="1106216"/>
              <a:ext cx="31432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/>
                <a:t>b</a:t>
              </a:r>
              <a:endParaRPr lang="en-GB" sz="1100" b="1" dirty="0"/>
            </a:p>
          </p:txBody>
        </p:sp>
        <p:sp>
          <p:nvSpPr>
            <p:cNvPr id="11" name="10 CuadroTexto"/>
            <p:cNvSpPr txBox="1"/>
            <p:nvPr/>
          </p:nvSpPr>
          <p:spPr>
            <a:xfrm flipH="1">
              <a:off x="8578159" y="1497995"/>
              <a:ext cx="38632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 smtClean="0"/>
                <a:t>cd</a:t>
              </a:r>
              <a:endParaRPr lang="en-GB" sz="1100" b="1" dirty="0"/>
            </a:p>
          </p:txBody>
        </p:sp>
      </p:grpSp>
      <p:graphicFrame>
        <p:nvGraphicFramePr>
          <p:cNvPr id="12" name="4 Gráfic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4474332"/>
              </p:ext>
            </p:extLst>
          </p:nvPr>
        </p:nvGraphicFramePr>
        <p:xfrm>
          <a:off x="719403" y="3356992"/>
          <a:ext cx="5920000" cy="26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12 CuadroTexto"/>
          <p:cNvSpPr txBox="1"/>
          <p:nvPr/>
        </p:nvSpPr>
        <p:spPr>
          <a:xfrm flipH="1">
            <a:off x="1762275" y="3861048"/>
            <a:ext cx="4190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/>
              <a:t>a</a:t>
            </a:r>
            <a:endParaRPr lang="en-GB" sz="1100" b="1" dirty="0"/>
          </a:p>
        </p:txBody>
      </p:sp>
      <p:sp>
        <p:nvSpPr>
          <p:cNvPr id="14" name="13 CuadroTexto"/>
          <p:cNvSpPr txBox="1"/>
          <p:nvPr/>
        </p:nvSpPr>
        <p:spPr>
          <a:xfrm flipH="1">
            <a:off x="3419999" y="3807780"/>
            <a:ext cx="4190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/>
              <a:t>a</a:t>
            </a:r>
            <a:endParaRPr lang="en-GB" sz="1100" b="1" dirty="0"/>
          </a:p>
        </p:txBody>
      </p:sp>
      <p:sp>
        <p:nvSpPr>
          <p:cNvPr id="15" name="14 CuadroTexto"/>
          <p:cNvSpPr txBox="1"/>
          <p:nvPr/>
        </p:nvSpPr>
        <p:spPr>
          <a:xfrm flipH="1">
            <a:off x="5053493" y="3806796"/>
            <a:ext cx="4190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/>
              <a:t>a</a:t>
            </a:r>
            <a:endParaRPr lang="en-GB" sz="1100" b="1" dirty="0"/>
          </a:p>
        </p:txBody>
      </p:sp>
      <p:sp>
        <p:nvSpPr>
          <p:cNvPr id="16" name="15 CuadroTexto"/>
          <p:cNvSpPr txBox="1"/>
          <p:nvPr/>
        </p:nvSpPr>
        <p:spPr>
          <a:xfrm flipH="1">
            <a:off x="4254809" y="4437112"/>
            <a:ext cx="4190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/>
              <a:t>b</a:t>
            </a:r>
            <a:endParaRPr lang="en-GB" sz="1100" b="1" dirty="0"/>
          </a:p>
        </p:txBody>
      </p:sp>
      <p:sp>
        <p:nvSpPr>
          <p:cNvPr id="17" name="16 CuadroTexto"/>
          <p:cNvSpPr txBox="1"/>
          <p:nvPr/>
        </p:nvSpPr>
        <p:spPr>
          <a:xfrm flipH="1">
            <a:off x="5868927" y="4679558"/>
            <a:ext cx="4190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 smtClean="0"/>
              <a:t>c</a:t>
            </a:r>
            <a:endParaRPr lang="en-GB" sz="1100" b="1" dirty="0"/>
          </a:p>
        </p:txBody>
      </p:sp>
      <p:sp>
        <p:nvSpPr>
          <p:cNvPr id="18" name="17 CuadroTexto"/>
          <p:cNvSpPr txBox="1"/>
          <p:nvPr/>
        </p:nvSpPr>
        <p:spPr>
          <a:xfrm flipH="1">
            <a:off x="2508725" y="4510281"/>
            <a:ext cx="5149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 err="1" smtClean="0"/>
              <a:t>bc</a:t>
            </a:r>
            <a:endParaRPr lang="en-GB" sz="1100" b="1" dirty="0"/>
          </a:p>
        </p:txBody>
      </p:sp>
      <p:sp>
        <p:nvSpPr>
          <p:cNvPr id="19" name="18 CuadroTexto"/>
          <p:cNvSpPr txBox="1"/>
          <p:nvPr/>
        </p:nvSpPr>
        <p:spPr>
          <a:xfrm>
            <a:off x="6678568" y="871043"/>
            <a:ext cx="4986051" cy="1015663"/>
          </a:xfrm>
          <a:prstGeom prst="rect">
            <a:avLst/>
          </a:prstGeom>
          <a:solidFill>
            <a:srgbClr val="CBEDF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TR acumuló menos </a:t>
            </a:r>
            <a:r>
              <a:rPr lang="es-ES" sz="2000" b="1" dirty="0" err="1"/>
              <a:t>Na</a:t>
            </a:r>
            <a:r>
              <a:rPr lang="es-ES" sz="2000" b="1" dirty="0"/>
              <a:t> en hojas y raíces que las otras combinaciones</a:t>
            </a:r>
            <a:r>
              <a:rPr lang="es-ES" sz="2000" b="1" dirty="0" smtClean="0"/>
              <a:t>. En </a:t>
            </a:r>
            <a:r>
              <a:rPr lang="es-ES" sz="2000" b="1" dirty="0"/>
              <a:t>general más </a:t>
            </a:r>
            <a:r>
              <a:rPr lang="es-ES" sz="2000" b="1" dirty="0" err="1"/>
              <a:t>Na</a:t>
            </a:r>
            <a:r>
              <a:rPr lang="es-ES" sz="2000" b="1" dirty="0"/>
              <a:t> en raíces que en </a:t>
            </a:r>
            <a:r>
              <a:rPr lang="es-ES" sz="2000" b="1" dirty="0" smtClean="0"/>
              <a:t>hojas.</a:t>
            </a:r>
            <a:endParaRPr lang="en-GB" sz="20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6768075" y="161050"/>
            <a:ext cx="1448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/>
              <a:t>January</a:t>
            </a:r>
            <a:r>
              <a:rPr lang="es-ES" b="1" dirty="0" smtClean="0"/>
              <a:t> 2022</a:t>
            </a:r>
            <a:endParaRPr lang="en-GB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6669282" y="4611951"/>
            <a:ext cx="5372549" cy="1015663"/>
          </a:xfrm>
          <a:prstGeom prst="rect">
            <a:avLst/>
          </a:prstGeom>
          <a:solidFill>
            <a:srgbClr val="CBEDF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No hay diferencias en la acumulación </a:t>
            </a:r>
            <a:r>
              <a:rPr lang="es-ES" sz="2000" b="1" dirty="0" smtClean="0"/>
              <a:t>en </a:t>
            </a:r>
            <a:r>
              <a:rPr lang="es-ES" sz="2000" b="1" dirty="0"/>
              <a:t>hojas. Menor acumulación de Cl en las raíces de TR, en comparación con </a:t>
            </a:r>
            <a:r>
              <a:rPr lang="es-ES" sz="2000" b="1" dirty="0" smtClean="0"/>
              <a:t>TH.</a:t>
            </a:r>
            <a:endParaRPr lang="en-GB" sz="2000" b="1" dirty="0"/>
          </a:p>
        </p:txBody>
      </p:sp>
      <p:sp>
        <p:nvSpPr>
          <p:cNvPr id="22" name="21 CuadroTexto"/>
          <p:cNvSpPr txBox="1"/>
          <p:nvPr/>
        </p:nvSpPr>
        <p:spPr>
          <a:xfrm>
            <a:off x="6669282" y="3825250"/>
            <a:ext cx="4822923" cy="400110"/>
          </a:xfrm>
          <a:prstGeom prst="rect">
            <a:avLst/>
          </a:prstGeom>
          <a:solidFill>
            <a:srgbClr val="CBEDF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2000" b="1" dirty="0"/>
              <a:t>Clara acumulación de Cl en hojas de tomate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7107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2941361"/>
              </p:ext>
            </p:extLst>
          </p:nvPr>
        </p:nvGraphicFramePr>
        <p:xfrm>
          <a:off x="239349" y="549000"/>
          <a:ext cx="5429216" cy="28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0" name="SPW 14.0 Graph" r:id="rId3" imgW="5928266" imgH="4192396" progId="SigmaPlotGraphicObject.13">
                  <p:embed/>
                </p:oleObj>
              </mc:Choice>
              <mc:Fallback>
                <p:oleObj name="SPW 14.0 Graph" r:id="rId3" imgW="5928266" imgH="4192396" progId="SigmaPlotGraphicObject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9349" y="549000"/>
                        <a:ext cx="5429216" cy="28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4741936"/>
              </p:ext>
            </p:extLst>
          </p:nvPr>
        </p:nvGraphicFramePr>
        <p:xfrm>
          <a:off x="6096001" y="621008"/>
          <a:ext cx="5489495" cy="28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1" name="SPW 14.0 Graph" r:id="rId5" imgW="5928266" imgH="4146963" progId="SigmaPlotGraphicObject.13">
                  <p:embed/>
                </p:oleObj>
              </mc:Choice>
              <mc:Fallback>
                <p:oleObj name="SPW 14.0 Graph" r:id="rId5" imgW="5928266" imgH="4146963" progId="SigmaPlotGraphicObject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96001" y="621008"/>
                        <a:ext cx="5489495" cy="28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1 CuadroTexto"/>
          <p:cNvSpPr txBox="1"/>
          <p:nvPr/>
        </p:nvSpPr>
        <p:spPr>
          <a:xfrm>
            <a:off x="1974101" y="1331476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a</a:t>
            </a:r>
            <a:endParaRPr lang="en-GB" dirty="0"/>
          </a:p>
        </p:txBody>
      </p:sp>
      <p:sp>
        <p:nvSpPr>
          <p:cNvPr id="6" name="5 CuadroTexto"/>
          <p:cNvSpPr txBox="1"/>
          <p:nvPr/>
        </p:nvSpPr>
        <p:spPr>
          <a:xfrm>
            <a:off x="3014003" y="971436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b</a:t>
            </a:r>
            <a:endParaRPr lang="en-GB" dirty="0"/>
          </a:p>
        </p:txBody>
      </p:sp>
      <p:sp>
        <p:nvSpPr>
          <p:cNvPr id="7" name="6 CuadroTexto"/>
          <p:cNvSpPr txBox="1"/>
          <p:nvPr/>
        </p:nvSpPr>
        <p:spPr>
          <a:xfrm>
            <a:off x="4053848" y="773168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</a:t>
            </a:r>
            <a:endParaRPr lang="en-GB" dirty="0"/>
          </a:p>
        </p:txBody>
      </p:sp>
      <p:sp>
        <p:nvSpPr>
          <p:cNvPr id="8" name="7 CuadroTexto"/>
          <p:cNvSpPr txBox="1"/>
          <p:nvPr/>
        </p:nvSpPr>
        <p:spPr>
          <a:xfrm>
            <a:off x="8880309" y="1187460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a</a:t>
            </a:r>
            <a:endParaRPr lang="en-GB" dirty="0"/>
          </a:p>
        </p:txBody>
      </p:sp>
      <p:sp>
        <p:nvSpPr>
          <p:cNvPr id="9" name="8 CuadroTexto"/>
          <p:cNvSpPr txBox="1"/>
          <p:nvPr/>
        </p:nvSpPr>
        <p:spPr>
          <a:xfrm>
            <a:off x="7824192" y="1141716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ab</a:t>
            </a:r>
            <a:endParaRPr lang="en-GB" dirty="0"/>
          </a:p>
        </p:txBody>
      </p:sp>
      <p:sp>
        <p:nvSpPr>
          <p:cNvPr id="10" name="9 CuadroTexto"/>
          <p:cNvSpPr txBox="1"/>
          <p:nvPr/>
        </p:nvSpPr>
        <p:spPr>
          <a:xfrm>
            <a:off x="9936427" y="95705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b</a:t>
            </a:r>
            <a:endParaRPr lang="en-GB" dirty="0"/>
          </a:p>
        </p:txBody>
      </p:sp>
      <p:sp>
        <p:nvSpPr>
          <p:cNvPr id="3" name="2 CuadroTexto"/>
          <p:cNvSpPr txBox="1"/>
          <p:nvPr/>
        </p:nvSpPr>
        <p:spPr>
          <a:xfrm>
            <a:off x="2861603" y="4837023"/>
            <a:ext cx="6922424" cy="1200329"/>
          </a:xfrm>
          <a:prstGeom prst="rect">
            <a:avLst/>
          </a:prstGeom>
          <a:solidFill>
            <a:srgbClr val="CBEDF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Las plantas rotadas pueden eliminar el H</a:t>
            </a:r>
            <a:r>
              <a:rPr lang="es-ES" sz="2400" b="1" baseline="-25000" dirty="0"/>
              <a:t>2</a:t>
            </a:r>
            <a:r>
              <a:rPr lang="es-ES" sz="2400" b="1" dirty="0"/>
              <a:t>O</a:t>
            </a:r>
            <a:r>
              <a:rPr lang="es-ES" sz="2400" b="1" baseline="-25000" dirty="0"/>
              <a:t>2</a:t>
            </a:r>
            <a:r>
              <a:rPr lang="es-ES" sz="2400" b="1" dirty="0"/>
              <a:t> de manera más eficiente que las </a:t>
            </a:r>
            <a:r>
              <a:rPr lang="es-ES" sz="2400" b="1" dirty="0" smtClean="0"/>
              <a:t>plantas control </a:t>
            </a:r>
            <a:r>
              <a:rPr lang="es-ES" sz="2400" b="1" dirty="0"/>
              <a:t>y las intercaladas</a:t>
            </a:r>
            <a:endParaRPr lang="en-GB" sz="24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5231905" y="23760"/>
            <a:ext cx="874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73 DAP</a:t>
            </a:r>
            <a:endParaRPr lang="en-GB" b="1" dirty="0"/>
          </a:p>
        </p:txBody>
      </p:sp>
      <p:pic>
        <p:nvPicPr>
          <p:cNvPr id="12" name="Picture 2" descr="C:\Users\Pepe Hernandez\Documents\MIS DOCUMENTOS\Proyectos 2020\PCI\Kick-off meeting\fondo TEMPLAT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683" y="40098"/>
            <a:ext cx="1983317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4699834" y="403836"/>
            <a:ext cx="3025124" cy="400110"/>
          </a:xfrm>
          <a:prstGeom prst="rect">
            <a:avLst/>
          </a:prstGeom>
          <a:solidFill>
            <a:srgbClr val="CBEDF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2000" b="1" dirty="0" err="1" smtClean="0"/>
              <a:t>Mecanismos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antioxidantes</a:t>
            </a:r>
            <a:endParaRPr lang="en-GB" sz="2000" b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3727932" y="3777497"/>
            <a:ext cx="4757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APX y POX son </a:t>
            </a:r>
            <a:r>
              <a:rPr lang="en-GB" sz="2000" b="1" dirty="0" err="1" smtClean="0"/>
              <a:t>enzimas</a:t>
            </a:r>
            <a:r>
              <a:rPr lang="en-GB" sz="2000" b="1" dirty="0" smtClean="0"/>
              <a:t> que </a:t>
            </a:r>
            <a:r>
              <a:rPr lang="en-GB" sz="2000" b="1" dirty="0" err="1" smtClean="0"/>
              <a:t>eliminan</a:t>
            </a:r>
            <a:r>
              <a:rPr lang="en-GB" sz="2000" b="1" dirty="0" smtClean="0"/>
              <a:t> H</a:t>
            </a:r>
            <a:r>
              <a:rPr lang="en-GB" sz="2000" b="1" baseline="-25000" dirty="0" smtClean="0"/>
              <a:t>2</a:t>
            </a:r>
            <a:r>
              <a:rPr lang="en-GB" sz="2000" b="1" dirty="0" smtClean="0"/>
              <a:t>O</a:t>
            </a:r>
            <a:r>
              <a:rPr lang="en-GB" sz="2000" b="1" baseline="-25000" dirty="0" smtClean="0"/>
              <a:t>2</a:t>
            </a:r>
            <a:r>
              <a:rPr lang="en-GB" sz="2000" b="1" dirty="0" smtClean="0"/>
              <a:t> 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381764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6633014"/>
              </p:ext>
            </p:extLst>
          </p:nvPr>
        </p:nvGraphicFramePr>
        <p:xfrm>
          <a:off x="143339" y="549000"/>
          <a:ext cx="5489495" cy="28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58" name="SPW 14.0 Graph" r:id="rId3" imgW="5928266" imgH="4146963" progId="SigmaPlotGraphicObject.13">
                  <p:embed/>
                </p:oleObj>
              </mc:Choice>
              <mc:Fallback>
                <p:oleObj name="SPW 14.0 Graph" r:id="rId3" imgW="5928266" imgH="4146963" progId="SigmaPlotGraphicObject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339" y="549000"/>
                        <a:ext cx="5489495" cy="288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5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2106289"/>
              </p:ext>
            </p:extLst>
          </p:nvPr>
        </p:nvGraphicFramePr>
        <p:xfrm>
          <a:off x="5423926" y="549000"/>
          <a:ext cx="5489495" cy="28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59" name="SPW 14.0 Graph" r:id="rId5" imgW="5928266" imgH="4146963" progId="SigmaPlotGraphicObject.13">
                  <p:embed/>
                </p:oleObj>
              </mc:Choice>
              <mc:Fallback>
                <p:oleObj name="SPW 14.0 Graph" r:id="rId5" imgW="5928266" imgH="4146963" progId="SigmaPlotGraphicObject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23926" y="549000"/>
                        <a:ext cx="5489495" cy="28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6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1515319"/>
              </p:ext>
            </p:extLst>
          </p:nvPr>
        </p:nvGraphicFramePr>
        <p:xfrm>
          <a:off x="143339" y="3645024"/>
          <a:ext cx="5489495" cy="28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60" name="SPW 14.0 Graph" r:id="rId7" imgW="5928266" imgH="4146963" progId="SigmaPlotGraphicObject.13">
                  <p:embed/>
                </p:oleObj>
              </mc:Choice>
              <mc:Fallback>
                <p:oleObj name="SPW 14.0 Graph" r:id="rId7" imgW="5928266" imgH="4146963" progId="SigmaPlotGraphicObject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3339" y="3645024"/>
                        <a:ext cx="5489495" cy="28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1 CuadroTexto"/>
          <p:cNvSpPr txBox="1"/>
          <p:nvPr/>
        </p:nvSpPr>
        <p:spPr>
          <a:xfrm>
            <a:off x="6315794" y="4955457"/>
            <a:ext cx="5390429" cy="1015663"/>
          </a:xfrm>
          <a:prstGeom prst="rect">
            <a:avLst/>
          </a:prstGeom>
          <a:solidFill>
            <a:srgbClr val="CBEDF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MDHAR es la principal enzima recicladora de ASC. Nuevamente, las plantas rotadas tienen una mayor capacidad para reciclar ASC y GSH</a:t>
            </a:r>
            <a:endParaRPr lang="en-GB" sz="2000" b="1" dirty="0"/>
          </a:p>
        </p:txBody>
      </p:sp>
      <p:sp>
        <p:nvSpPr>
          <p:cNvPr id="3" name="2 CuadroTexto"/>
          <p:cNvSpPr txBox="1"/>
          <p:nvPr/>
        </p:nvSpPr>
        <p:spPr>
          <a:xfrm>
            <a:off x="8294589" y="2348880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a</a:t>
            </a:r>
            <a:endParaRPr lang="en-GB" dirty="0"/>
          </a:p>
        </p:txBody>
      </p:sp>
      <p:sp>
        <p:nvSpPr>
          <p:cNvPr id="8" name="7 CuadroTexto"/>
          <p:cNvSpPr txBox="1"/>
          <p:nvPr/>
        </p:nvSpPr>
        <p:spPr>
          <a:xfrm>
            <a:off x="9290208" y="2276872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a</a:t>
            </a:r>
            <a:endParaRPr lang="en-GB" dirty="0"/>
          </a:p>
        </p:txBody>
      </p:sp>
      <p:sp>
        <p:nvSpPr>
          <p:cNvPr id="9" name="8 CuadroTexto"/>
          <p:cNvSpPr txBox="1"/>
          <p:nvPr/>
        </p:nvSpPr>
        <p:spPr>
          <a:xfrm>
            <a:off x="7200779" y="2205184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b</a:t>
            </a:r>
            <a:endParaRPr lang="en-GB" dirty="0"/>
          </a:p>
        </p:txBody>
      </p:sp>
      <p:sp>
        <p:nvSpPr>
          <p:cNvPr id="10" name="9 CuadroTexto"/>
          <p:cNvSpPr txBox="1"/>
          <p:nvPr/>
        </p:nvSpPr>
        <p:spPr>
          <a:xfrm>
            <a:off x="1967541" y="1124744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a</a:t>
            </a:r>
            <a:endParaRPr lang="en-GB" dirty="0"/>
          </a:p>
        </p:txBody>
      </p:sp>
      <p:sp>
        <p:nvSpPr>
          <p:cNvPr id="11" name="10 CuadroTexto"/>
          <p:cNvSpPr txBox="1"/>
          <p:nvPr/>
        </p:nvSpPr>
        <p:spPr>
          <a:xfrm>
            <a:off x="2963160" y="1052736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a</a:t>
            </a:r>
            <a:endParaRPr lang="en-GB" dirty="0"/>
          </a:p>
        </p:txBody>
      </p:sp>
      <p:sp>
        <p:nvSpPr>
          <p:cNvPr id="12" name="11 CuadroTexto"/>
          <p:cNvSpPr txBox="1"/>
          <p:nvPr/>
        </p:nvSpPr>
        <p:spPr>
          <a:xfrm>
            <a:off x="3983765" y="755412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b</a:t>
            </a:r>
            <a:endParaRPr lang="en-GB" dirty="0"/>
          </a:p>
        </p:txBody>
      </p:sp>
      <p:sp>
        <p:nvSpPr>
          <p:cNvPr id="13" name="12 CuadroTexto"/>
          <p:cNvSpPr txBox="1"/>
          <p:nvPr/>
        </p:nvSpPr>
        <p:spPr>
          <a:xfrm>
            <a:off x="1973892" y="4221088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a</a:t>
            </a:r>
            <a:endParaRPr lang="en-GB" dirty="0"/>
          </a:p>
        </p:txBody>
      </p:sp>
      <p:sp>
        <p:nvSpPr>
          <p:cNvPr id="14" name="13 CuadroTexto"/>
          <p:cNvSpPr txBox="1"/>
          <p:nvPr/>
        </p:nvSpPr>
        <p:spPr>
          <a:xfrm>
            <a:off x="2969511" y="4282250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a</a:t>
            </a:r>
            <a:endParaRPr lang="en-GB" dirty="0"/>
          </a:p>
        </p:txBody>
      </p:sp>
      <p:sp>
        <p:nvSpPr>
          <p:cNvPr id="15" name="14 CuadroTexto"/>
          <p:cNvSpPr txBox="1"/>
          <p:nvPr/>
        </p:nvSpPr>
        <p:spPr>
          <a:xfrm>
            <a:off x="4013791" y="3902486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b</a:t>
            </a:r>
            <a:endParaRPr lang="en-GB" dirty="0"/>
          </a:p>
        </p:txBody>
      </p:sp>
      <p:sp>
        <p:nvSpPr>
          <p:cNvPr id="16" name="15 CuadroTexto"/>
          <p:cNvSpPr txBox="1"/>
          <p:nvPr/>
        </p:nvSpPr>
        <p:spPr>
          <a:xfrm>
            <a:off x="5135894" y="418356"/>
            <a:ext cx="874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73 DAP</a:t>
            </a:r>
            <a:endParaRPr lang="en-GB" b="1" dirty="0"/>
          </a:p>
        </p:txBody>
      </p:sp>
      <p:pic>
        <p:nvPicPr>
          <p:cNvPr id="17" name="Picture 2" descr="C:\Users\Pepe Hernandez\Documents\MIS DOCUMENTOS\Proyectos 2020\PCI\Kick-off meeting\fondo TEMPLAT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683" y="0"/>
            <a:ext cx="1983317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CuadroTexto"/>
          <p:cNvSpPr txBox="1"/>
          <p:nvPr/>
        </p:nvSpPr>
        <p:spPr>
          <a:xfrm>
            <a:off x="4320285" y="49024"/>
            <a:ext cx="2731645" cy="369332"/>
          </a:xfrm>
          <a:prstGeom prst="rect">
            <a:avLst/>
          </a:prstGeom>
          <a:solidFill>
            <a:srgbClr val="CBEDF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b="1" dirty="0" err="1" smtClean="0"/>
              <a:t>Mecanismos</a:t>
            </a:r>
            <a:r>
              <a:rPr lang="en-GB" b="1" dirty="0" smtClean="0"/>
              <a:t> </a:t>
            </a:r>
            <a:r>
              <a:rPr lang="en-GB" b="1" dirty="0" err="1" smtClean="0"/>
              <a:t>antioxidantes</a:t>
            </a:r>
            <a:endParaRPr lang="en-GB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6399978" y="3759423"/>
            <a:ext cx="40043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/>
              <a:t>MDHAR y DHAR: </a:t>
            </a:r>
            <a:r>
              <a:rPr lang="en-GB" sz="2000" b="1" dirty="0" err="1"/>
              <a:t>R</a:t>
            </a:r>
            <a:r>
              <a:rPr lang="en-GB" sz="2000" b="1" dirty="0" err="1" smtClean="0"/>
              <a:t>eciclan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ascorbato</a:t>
            </a:r>
            <a:endParaRPr lang="en-GB" sz="2000" b="1" dirty="0" smtClean="0"/>
          </a:p>
          <a:p>
            <a:pPr algn="ctr"/>
            <a:r>
              <a:rPr lang="en-GB" sz="2000" b="1" dirty="0" smtClean="0"/>
              <a:t>GR: </a:t>
            </a:r>
            <a:r>
              <a:rPr lang="en-GB" sz="2000" b="1" dirty="0" err="1" smtClean="0"/>
              <a:t>Recicla</a:t>
            </a:r>
            <a:r>
              <a:rPr lang="en-GB" sz="2000" b="1" dirty="0" smtClean="0"/>
              <a:t> GSH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16668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658897" y="1753974"/>
            <a:ext cx="4904428" cy="3226149"/>
            <a:chOff x="1691680" y="303873"/>
            <a:chExt cx="4904428" cy="3226149"/>
          </a:xfrm>
        </p:grpSpPr>
        <p:pic>
          <p:nvPicPr>
            <p:cNvPr id="5" name="Picture 2" descr="C:\Users\Pepe Hernandez\Documents\MIS DOCUMENTOS\Proyectos 2020\PCI\Resultados\PILICA\EXP2 PLantacion OTOÑO 2021\ROS\DAB T TH TR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4" t="12926" r="13257" b="20738"/>
            <a:stretch/>
          </p:blipFill>
          <p:spPr bwMode="auto">
            <a:xfrm>
              <a:off x="2547891" y="692696"/>
              <a:ext cx="4048217" cy="2388093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CuadroTexto 21"/>
            <p:cNvSpPr txBox="1"/>
            <p:nvPr/>
          </p:nvSpPr>
          <p:spPr>
            <a:xfrm>
              <a:off x="2520261" y="3080789"/>
              <a:ext cx="40758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b="1" dirty="0" smtClean="0">
                  <a:latin typeface="Palatino Linotype" panose="02040502050505030304" pitchFamily="18" charset="0"/>
                </a:rPr>
                <a:t>Control ASC      Tom control</a:t>
              </a:r>
              <a:r>
                <a:rPr lang="es-ES" sz="1200" b="1" dirty="0">
                  <a:latin typeface="Palatino Linotype" panose="02040502050505030304" pitchFamily="18" charset="0"/>
                </a:rPr>
                <a:t> </a:t>
              </a:r>
              <a:r>
                <a:rPr lang="es-ES" sz="1200" b="1" dirty="0" smtClean="0">
                  <a:latin typeface="Palatino Linotype" panose="02040502050505030304" pitchFamily="18" charset="0"/>
                </a:rPr>
                <a:t>     Tom + H           Tom </a:t>
              </a:r>
              <a:r>
                <a:rPr lang="es-ES" sz="1200" b="1" dirty="0" err="1" smtClean="0">
                  <a:latin typeface="Palatino Linotype" panose="02040502050505030304" pitchFamily="18" charset="0"/>
                </a:rPr>
                <a:t>Rot</a:t>
              </a:r>
              <a:r>
                <a:rPr lang="es-ES" sz="1200" b="1" dirty="0" smtClean="0">
                  <a:latin typeface="Palatino Linotype" panose="02040502050505030304" pitchFamily="18" charset="0"/>
                </a:rPr>
                <a:t> </a:t>
              </a:r>
            </a:p>
          </p:txBody>
        </p:sp>
        <p:sp>
          <p:nvSpPr>
            <p:cNvPr id="7" name="6 CuadroTexto"/>
            <p:cNvSpPr txBox="1"/>
            <p:nvPr/>
          </p:nvSpPr>
          <p:spPr>
            <a:xfrm>
              <a:off x="1691680" y="1886741"/>
              <a:ext cx="7088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 smtClean="0">
                  <a:latin typeface="Palatino Linotype" panose="02040502050505030304" pitchFamily="18" charset="0"/>
                </a:rPr>
                <a:t>DAB</a:t>
              </a:r>
            </a:p>
            <a:p>
              <a:endParaRPr lang="en-GB" dirty="0"/>
            </a:p>
          </p:txBody>
        </p:sp>
        <p:sp>
          <p:nvSpPr>
            <p:cNvPr id="8" name="7 CuadroTexto"/>
            <p:cNvSpPr txBox="1"/>
            <p:nvPr/>
          </p:nvSpPr>
          <p:spPr>
            <a:xfrm>
              <a:off x="3707904" y="303873"/>
              <a:ext cx="2226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err="1" smtClean="0"/>
                <a:t>Acumulación</a:t>
              </a:r>
              <a:r>
                <a:rPr lang="en-GB" b="1" dirty="0" smtClean="0"/>
                <a:t> de H</a:t>
              </a:r>
              <a:r>
                <a:rPr lang="en-GB" b="1" baseline="-25000" dirty="0" smtClean="0"/>
                <a:t>2</a:t>
              </a:r>
              <a:r>
                <a:rPr lang="en-GB" b="1" dirty="0" smtClean="0"/>
                <a:t>O</a:t>
              </a:r>
              <a:r>
                <a:rPr lang="en-GB" b="1" baseline="-25000" dirty="0" smtClean="0"/>
                <a:t>2</a:t>
              </a:r>
              <a:endParaRPr lang="en-GB" b="1" dirty="0"/>
            </a:p>
          </p:txBody>
        </p:sp>
        <p:sp>
          <p:nvSpPr>
            <p:cNvPr id="9" name="8 CuadroTexto"/>
            <p:cNvSpPr txBox="1"/>
            <p:nvPr/>
          </p:nvSpPr>
          <p:spPr>
            <a:xfrm>
              <a:off x="2539732" y="3276106"/>
              <a:ext cx="111601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b="1" dirty="0" smtClean="0"/>
                <a:t>Control </a:t>
              </a:r>
              <a:r>
                <a:rPr lang="en-GB" sz="1050" b="1" dirty="0" err="1" smtClean="0"/>
                <a:t>negativo</a:t>
              </a:r>
              <a:endParaRPr lang="en-GB" sz="1050" b="1" dirty="0"/>
            </a:p>
          </p:txBody>
        </p:sp>
      </p:grpSp>
      <p:sp>
        <p:nvSpPr>
          <p:cNvPr id="10" name="CuadroTexto 4"/>
          <p:cNvSpPr txBox="1"/>
          <p:nvPr/>
        </p:nvSpPr>
        <p:spPr>
          <a:xfrm>
            <a:off x="4770008" y="174003"/>
            <a:ext cx="862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73 </a:t>
            </a:r>
            <a:r>
              <a:rPr lang="es-ES" dirty="0" smtClean="0"/>
              <a:t>DAP</a:t>
            </a:r>
            <a:endParaRPr lang="es-ES" dirty="0"/>
          </a:p>
        </p:txBody>
      </p:sp>
      <p:sp>
        <p:nvSpPr>
          <p:cNvPr id="11" name="10 CuadroTexto"/>
          <p:cNvSpPr txBox="1"/>
          <p:nvPr/>
        </p:nvSpPr>
        <p:spPr>
          <a:xfrm>
            <a:off x="2381693" y="619496"/>
            <a:ext cx="7604454" cy="369332"/>
          </a:xfrm>
          <a:prstGeom prst="rect">
            <a:avLst/>
          </a:prstGeom>
          <a:solidFill>
            <a:srgbClr val="CBEDF9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 smtClean="0"/>
              <a:t>HISTOQUIMICA DE PRODUCCIÓN DE ESPECIES REACTIVAS DEL OXÍGENO (ROS)</a:t>
            </a:r>
            <a:endParaRPr lang="en-GB" b="1" dirty="0"/>
          </a:p>
        </p:txBody>
      </p:sp>
      <p:grpSp>
        <p:nvGrpSpPr>
          <p:cNvPr id="12" name="11 Grupo"/>
          <p:cNvGrpSpPr/>
          <p:nvPr/>
        </p:nvGrpSpPr>
        <p:grpSpPr>
          <a:xfrm>
            <a:off x="6279371" y="1278384"/>
            <a:ext cx="4711184" cy="4303849"/>
            <a:chOff x="1707371" y="909052"/>
            <a:chExt cx="4711184" cy="4303849"/>
          </a:xfrm>
        </p:grpSpPr>
        <p:grpSp>
          <p:nvGrpSpPr>
            <p:cNvPr id="13" name="12 Grupo"/>
            <p:cNvGrpSpPr/>
            <p:nvPr/>
          </p:nvGrpSpPr>
          <p:grpSpPr>
            <a:xfrm>
              <a:off x="1707371" y="909052"/>
              <a:ext cx="4711184" cy="4085445"/>
              <a:chOff x="1707371" y="909052"/>
              <a:chExt cx="4711184" cy="4085445"/>
            </a:xfrm>
          </p:grpSpPr>
          <p:pic>
            <p:nvPicPr>
              <p:cNvPr id="15" name="Picture 2" descr="C:\Users\Pepe Hernandez\Documents\MIS DOCUMENTOS\Proyectos 2020\PCI\Resultados\PILICA\EXP2 PLantacion OTOÑO 2021\ROS\NBT T TH TR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02" t="4268" r="11530"/>
              <a:stretch/>
            </p:blipFill>
            <p:spPr bwMode="auto">
              <a:xfrm>
                <a:off x="2565646" y="1278384"/>
                <a:ext cx="3852909" cy="344636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CuadroTexto 21"/>
              <p:cNvSpPr txBox="1"/>
              <p:nvPr/>
            </p:nvSpPr>
            <p:spPr>
              <a:xfrm>
                <a:off x="2565646" y="4732887"/>
                <a:ext cx="385290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100" b="1" dirty="0" smtClean="0">
                    <a:latin typeface="Palatino Linotype" panose="02040502050505030304" pitchFamily="18" charset="0"/>
                  </a:rPr>
                  <a:t>Control Cl</a:t>
                </a:r>
                <a:r>
                  <a:rPr lang="es-ES" sz="1100" b="1" baseline="-25000" dirty="0" smtClean="0">
                    <a:latin typeface="Palatino Linotype" panose="02040502050505030304" pitchFamily="18" charset="0"/>
                  </a:rPr>
                  <a:t>2</a:t>
                </a:r>
                <a:r>
                  <a:rPr lang="es-ES" sz="1100" b="1" dirty="0" smtClean="0">
                    <a:latin typeface="Palatino Linotype" panose="02040502050505030304" pitchFamily="18" charset="0"/>
                  </a:rPr>
                  <a:t>Mn    Tom control</a:t>
                </a:r>
                <a:r>
                  <a:rPr lang="es-ES" sz="1100" b="1" dirty="0">
                    <a:latin typeface="Palatino Linotype" panose="02040502050505030304" pitchFamily="18" charset="0"/>
                  </a:rPr>
                  <a:t> </a:t>
                </a:r>
                <a:r>
                  <a:rPr lang="es-ES" sz="1100" b="1" dirty="0" smtClean="0">
                    <a:latin typeface="Palatino Linotype" panose="02040502050505030304" pitchFamily="18" charset="0"/>
                  </a:rPr>
                  <a:t>       Tom + H          Tom </a:t>
                </a:r>
                <a:r>
                  <a:rPr lang="es-ES" sz="1100" b="1" dirty="0" err="1" smtClean="0">
                    <a:latin typeface="Palatino Linotype" panose="02040502050505030304" pitchFamily="18" charset="0"/>
                  </a:rPr>
                  <a:t>Rot</a:t>
                </a:r>
                <a:r>
                  <a:rPr lang="es-ES" sz="1100" b="1" dirty="0" smtClean="0">
                    <a:latin typeface="Palatino Linotype" panose="02040502050505030304" pitchFamily="18" charset="0"/>
                  </a:rPr>
                  <a:t> </a:t>
                </a:r>
              </a:p>
            </p:txBody>
          </p:sp>
          <p:sp>
            <p:nvSpPr>
              <p:cNvPr id="17" name="16 CuadroTexto"/>
              <p:cNvSpPr txBox="1"/>
              <p:nvPr/>
            </p:nvSpPr>
            <p:spPr>
              <a:xfrm>
                <a:off x="1707371" y="2636912"/>
                <a:ext cx="62869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600" b="1" dirty="0" smtClean="0">
                    <a:latin typeface="Palatino Linotype" panose="02040502050505030304" pitchFamily="18" charset="0"/>
                  </a:rPr>
                  <a:t>NBT</a:t>
                </a:r>
                <a:endParaRPr lang="en-GB" sz="1600" b="1" dirty="0" smtClean="0">
                  <a:latin typeface="Palatino Linotype" panose="02040502050505030304" pitchFamily="18" charset="0"/>
                </a:endParaRPr>
              </a:p>
              <a:p>
                <a:endParaRPr lang="en-GB" sz="1600" dirty="0"/>
              </a:p>
            </p:txBody>
          </p:sp>
          <p:sp>
            <p:nvSpPr>
              <p:cNvPr id="18" name="17 CuadroTexto"/>
              <p:cNvSpPr txBox="1"/>
              <p:nvPr/>
            </p:nvSpPr>
            <p:spPr>
              <a:xfrm>
                <a:off x="3567558" y="909052"/>
                <a:ext cx="21855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 err="1" smtClean="0"/>
                  <a:t>Acumulación</a:t>
                </a:r>
                <a:r>
                  <a:rPr lang="en-GB" b="1" dirty="0" smtClean="0"/>
                  <a:t> de O</a:t>
                </a:r>
                <a:r>
                  <a:rPr lang="en-GB" b="1" baseline="-25000" dirty="0" smtClean="0"/>
                  <a:t>2</a:t>
                </a:r>
                <a:r>
                  <a:rPr lang="en-GB" b="1" baseline="30000" dirty="0" smtClean="0"/>
                  <a:t>.-</a:t>
                </a:r>
                <a:endParaRPr lang="en-GB" b="1" dirty="0"/>
              </a:p>
            </p:txBody>
          </p:sp>
        </p:grpSp>
        <p:sp>
          <p:nvSpPr>
            <p:cNvPr id="14" name="13 CuadroTexto"/>
            <p:cNvSpPr txBox="1"/>
            <p:nvPr/>
          </p:nvSpPr>
          <p:spPr>
            <a:xfrm>
              <a:off x="2646268" y="4958985"/>
              <a:ext cx="111601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b="1" dirty="0" smtClean="0"/>
                <a:t>Control </a:t>
              </a:r>
              <a:r>
                <a:rPr lang="en-GB" sz="1050" b="1" dirty="0" err="1" smtClean="0"/>
                <a:t>negativo</a:t>
              </a:r>
              <a:endParaRPr lang="en-GB" sz="1050" b="1" dirty="0"/>
            </a:p>
          </p:txBody>
        </p:sp>
      </p:grpSp>
      <p:sp>
        <p:nvSpPr>
          <p:cNvPr id="19" name="18 CuadroTexto"/>
          <p:cNvSpPr txBox="1"/>
          <p:nvPr/>
        </p:nvSpPr>
        <p:spPr>
          <a:xfrm>
            <a:off x="222962" y="5663240"/>
            <a:ext cx="11770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 smtClean="0"/>
              <a:t>Hojas</a:t>
            </a:r>
            <a:r>
              <a:rPr lang="en-GB" sz="2000" b="1" dirty="0" smtClean="0"/>
              <a:t> de TR </a:t>
            </a:r>
            <a:r>
              <a:rPr lang="en-GB" sz="2000" b="1" dirty="0" err="1" smtClean="0"/>
              <a:t>acumulan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menos</a:t>
            </a:r>
            <a:r>
              <a:rPr lang="en-GB" sz="2000" b="1" dirty="0" smtClean="0"/>
              <a:t>  ROS. </a:t>
            </a:r>
            <a:r>
              <a:rPr lang="en-GB" sz="2000" b="1" dirty="0" err="1" smtClean="0"/>
              <a:t>Correlación</a:t>
            </a:r>
            <a:r>
              <a:rPr lang="en-GB" sz="2000" b="1" dirty="0" smtClean="0"/>
              <a:t> con </a:t>
            </a:r>
            <a:r>
              <a:rPr lang="en-GB" sz="2000" b="1" dirty="0" err="1" smtClean="0"/>
              <a:t>más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enzimas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eliminadoras</a:t>
            </a:r>
            <a:r>
              <a:rPr lang="en-GB" sz="2000" b="1" dirty="0" smtClean="0"/>
              <a:t> de H2O2 y </a:t>
            </a:r>
            <a:r>
              <a:rPr lang="en-GB" sz="2000" b="1" dirty="0" err="1" smtClean="0"/>
              <a:t>enzimas</a:t>
            </a:r>
            <a:r>
              <a:rPr lang="en-GB" sz="2000" b="1" dirty="0" smtClean="0"/>
              <a:t> que </a:t>
            </a:r>
            <a:r>
              <a:rPr lang="en-GB" sz="2000" b="1" dirty="0" err="1" smtClean="0"/>
              <a:t>regeneran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los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antioxidantes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ascorbato</a:t>
            </a:r>
            <a:r>
              <a:rPr lang="en-GB" sz="2000" b="1" dirty="0" smtClean="0"/>
              <a:t> y </a:t>
            </a:r>
            <a:r>
              <a:rPr lang="en-GB" sz="2000" b="1" dirty="0" err="1" smtClean="0"/>
              <a:t>glutatión</a:t>
            </a:r>
            <a:r>
              <a:rPr lang="en-GB" sz="2000" b="1" dirty="0" smtClean="0"/>
              <a:t> 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153901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8" t="13906" r="13201" b="22102"/>
          <a:stretch/>
        </p:blipFill>
        <p:spPr bwMode="auto">
          <a:xfrm>
            <a:off x="1009651" y="803612"/>
            <a:ext cx="10468116" cy="55459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3259541" y="6349564"/>
            <a:ext cx="6706003" cy="369332"/>
          </a:xfrm>
          <a:prstGeom prst="rect">
            <a:avLst/>
          </a:prstGeom>
          <a:solidFill>
            <a:srgbClr val="CBEDF9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 smtClean="0"/>
              <a:t>Mar Menor en peligro. Próximamente, el Mar Mediterráneo también</a:t>
            </a:r>
            <a:endParaRPr lang="en-GB" b="1" dirty="0"/>
          </a:p>
        </p:txBody>
      </p:sp>
      <p:sp>
        <p:nvSpPr>
          <p:cNvPr id="2" name="1 CuadroTexto"/>
          <p:cNvSpPr txBox="1"/>
          <p:nvPr/>
        </p:nvSpPr>
        <p:spPr>
          <a:xfrm>
            <a:off x="1556889" y="145802"/>
            <a:ext cx="9644307" cy="461665"/>
          </a:xfrm>
          <a:prstGeom prst="rect">
            <a:avLst/>
          </a:prstGeom>
          <a:solidFill>
            <a:srgbClr val="CBEDF9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2400" b="1" dirty="0" smtClean="0"/>
              <a:t>RETOS a </a:t>
            </a:r>
            <a:r>
              <a:rPr lang="en-GB" sz="2400" b="1" dirty="0" err="1" smtClean="0"/>
              <a:t>los</a:t>
            </a:r>
            <a:r>
              <a:rPr lang="en-GB" sz="2400" b="1" dirty="0" smtClean="0"/>
              <a:t> que se </a:t>
            </a:r>
            <a:r>
              <a:rPr lang="en-GB" sz="2400" b="1" dirty="0" err="1" smtClean="0"/>
              <a:t>enfrenta</a:t>
            </a:r>
            <a:r>
              <a:rPr lang="en-GB" sz="2400" b="1" dirty="0" smtClean="0"/>
              <a:t> la </a:t>
            </a:r>
            <a:r>
              <a:rPr lang="en-GB" sz="2400" b="1" dirty="0"/>
              <a:t>C</a:t>
            </a:r>
            <a:r>
              <a:rPr lang="en-GB" sz="2400" b="1" dirty="0" smtClean="0"/>
              <a:t>uenca </a:t>
            </a:r>
            <a:r>
              <a:rPr lang="en-GB" sz="2400" b="1" dirty="0" err="1" smtClean="0"/>
              <a:t>Mediterránea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en</a:t>
            </a:r>
            <a:r>
              <a:rPr lang="en-GB" sz="2400" b="1" dirty="0" smtClean="0"/>
              <a:t> un </a:t>
            </a:r>
            <a:r>
              <a:rPr lang="en-GB" sz="2400" b="1" dirty="0" err="1" smtClean="0"/>
              <a:t>fututo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próximo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37361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o 28"/>
          <p:cNvGrpSpPr/>
          <p:nvPr/>
        </p:nvGrpSpPr>
        <p:grpSpPr>
          <a:xfrm>
            <a:off x="537581" y="821355"/>
            <a:ext cx="4770270" cy="3549050"/>
            <a:chOff x="537581" y="821355"/>
            <a:chExt cx="4770270" cy="3549050"/>
          </a:xfrm>
        </p:grpSpPr>
        <p:graphicFrame>
          <p:nvGraphicFramePr>
            <p:cNvPr id="28" name="Objeto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20083014"/>
                </p:ext>
              </p:extLst>
            </p:nvPr>
          </p:nvGraphicFramePr>
          <p:xfrm>
            <a:off x="537581" y="821355"/>
            <a:ext cx="4770270" cy="3549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58" name="SPW 14.0 Graph" r:id="rId3" imgW="5734074" imgH="4267186" progId="SigmaPlotGraphicObject.13">
                    <p:embed/>
                  </p:oleObj>
                </mc:Choice>
                <mc:Fallback>
                  <p:oleObj name="SPW 14.0 Graph" r:id="rId3" imgW="5734074" imgH="4267186" progId="SigmaPlotGraphicObject.1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37581" y="821355"/>
                          <a:ext cx="4770270" cy="35490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CuadroTexto 4"/>
            <p:cNvSpPr txBox="1"/>
            <p:nvPr/>
          </p:nvSpPr>
          <p:spPr>
            <a:xfrm>
              <a:off x="3706849" y="2705132"/>
              <a:ext cx="2161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dirty="0"/>
                <a:t>*</a:t>
              </a:r>
              <a:endParaRPr lang="en-GB" sz="1400" dirty="0"/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4173269" y="1544121"/>
              <a:ext cx="5708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dirty="0"/>
                <a:t>***</a:t>
              </a:r>
              <a:endParaRPr lang="en-GB" sz="1400" dirty="0"/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6204249" y="718467"/>
            <a:ext cx="4812106" cy="3651938"/>
            <a:chOff x="6204249" y="718467"/>
            <a:chExt cx="4812106" cy="3651938"/>
          </a:xfrm>
        </p:grpSpPr>
        <p:graphicFrame>
          <p:nvGraphicFramePr>
            <p:cNvPr id="3" name="Objeto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86613390"/>
                </p:ext>
              </p:extLst>
            </p:nvPr>
          </p:nvGraphicFramePr>
          <p:xfrm>
            <a:off x="6204249" y="718467"/>
            <a:ext cx="4812106" cy="36519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59" name="SPW 14.0 Graph" r:id="rId5" imgW="5734074" imgH="4390783" progId="SigmaPlotGraphicObject.13">
                    <p:embed/>
                  </p:oleObj>
                </mc:Choice>
                <mc:Fallback>
                  <p:oleObj name="SPW 14.0 Graph" r:id="rId5" imgW="5734074" imgH="4390783" progId="SigmaPlotGraphicObject.1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204249" y="718467"/>
                          <a:ext cx="4812106" cy="36519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CuadroTexto 9"/>
            <p:cNvSpPr txBox="1"/>
            <p:nvPr/>
          </p:nvSpPr>
          <p:spPr>
            <a:xfrm>
              <a:off x="7827946" y="1794615"/>
              <a:ext cx="2584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dirty="0"/>
                <a:t>a</a:t>
              </a:r>
              <a:endParaRPr lang="en-GB" sz="1200" dirty="0"/>
            </a:p>
          </p:txBody>
        </p:sp>
        <p:sp>
          <p:nvSpPr>
            <p:cNvPr id="11" name="CuadroTexto 10"/>
            <p:cNvSpPr txBox="1"/>
            <p:nvPr/>
          </p:nvSpPr>
          <p:spPr>
            <a:xfrm>
              <a:off x="7612871" y="1853009"/>
              <a:ext cx="2648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dirty="0"/>
                <a:t>b</a:t>
              </a:r>
              <a:endParaRPr lang="en-GB" sz="1200" dirty="0"/>
            </a:p>
          </p:txBody>
        </p:sp>
        <p:sp>
          <p:nvSpPr>
            <p:cNvPr id="12" name="CuadroTexto 11"/>
            <p:cNvSpPr txBox="1"/>
            <p:nvPr/>
          </p:nvSpPr>
          <p:spPr>
            <a:xfrm>
              <a:off x="7722541" y="1911403"/>
              <a:ext cx="2503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dirty="0"/>
                <a:t>c</a:t>
              </a:r>
              <a:endParaRPr lang="en-GB" sz="1200" dirty="0"/>
            </a:p>
          </p:txBody>
        </p:sp>
        <p:sp>
          <p:nvSpPr>
            <p:cNvPr id="13" name="CuadroTexto 12"/>
            <p:cNvSpPr txBox="1"/>
            <p:nvPr/>
          </p:nvSpPr>
          <p:spPr>
            <a:xfrm>
              <a:off x="8373454" y="1400083"/>
              <a:ext cx="2584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dirty="0"/>
                <a:t>a</a:t>
              </a:r>
              <a:endParaRPr lang="en-GB" sz="1200" dirty="0"/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8132741" y="1467023"/>
              <a:ext cx="2648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dirty="0"/>
                <a:t>b</a:t>
              </a:r>
              <a:endParaRPr lang="en-GB" sz="1200" dirty="0"/>
            </a:p>
          </p:txBody>
        </p:sp>
        <p:sp>
          <p:nvSpPr>
            <p:cNvPr id="15" name="CuadroTexto 14"/>
            <p:cNvSpPr txBox="1"/>
            <p:nvPr/>
          </p:nvSpPr>
          <p:spPr>
            <a:xfrm>
              <a:off x="8250957" y="1516871"/>
              <a:ext cx="2648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dirty="0"/>
                <a:t>b</a:t>
              </a:r>
              <a:endParaRPr lang="en-GB" sz="1200" dirty="0"/>
            </a:p>
          </p:txBody>
        </p:sp>
        <p:sp>
          <p:nvSpPr>
            <p:cNvPr id="16" name="CuadroTexto 15"/>
            <p:cNvSpPr txBox="1"/>
            <p:nvPr/>
          </p:nvSpPr>
          <p:spPr>
            <a:xfrm>
              <a:off x="8799316" y="1381563"/>
              <a:ext cx="2584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dirty="0"/>
                <a:t>a</a:t>
              </a:r>
              <a:endParaRPr lang="en-GB" sz="1200" dirty="0"/>
            </a:p>
          </p:txBody>
        </p:sp>
        <p:sp>
          <p:nvSpPr>
            <p:cNvPr id="17" name="CuadroTexto 16"/>
            <p:cNvSpPr txBox="1"/>
            <p:nvPr/>
          </p:nvSpPr>
          <p:spPr>
            <a:xfrm>
              <a:off x="8669701" y="1525417"/>
              <a:ext cx="2648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dirty="0"/>
                <a:t>b</a:t>
              </a:r>
              <a:endParaRPr lang="en-GB" sz="1200" dirty="0"/>
            </a:p>
          </p:txBody>
        </p:sp>
        <p:sp>
          <p:nvSpPr>
            <p:cNvPr id="18" name="CuadroTexto 17"/>
            <p:cNvSpPr txBox="1"/>
            <p:nvPr/>
          </p:nvSpPr>
          <p:spPr>
            <a:xfrm>
              <a:off x="8916102" y="1438531"/>
              <a:ext cx="2648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dirty="0"/>
                <a:t>a</a:t>
              </a:r>
              <a:endParaRPr lang="en-GB" sz="1200" dirty="0"/>
            </a:p>
          </p:txBody>
        </p:sp>
        <p:sp>
          <p:nvSpPr>
            <p:cNvPr id="22" name="CuadroTexto 21"/>
            <p:cNvSpPr txBox="1"/>
            <p:nvPr/>
          </p:nvSpPr>
          <p:spPr>
            <a:xfrm>
              <a:off x="9336277" y="2405640"/>
              <a:ext cx="2584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dirty="0"/>
                <a:t>a</a:t>
              </a:r>
              <a:endParaRPr lang="en-GB" sz="1200" dirty="0"/>
            </a:p>
          </p:txBody>
        </p:sp>
        <p:sp>
          <p:nvSpPr>
            <p:cNvPr id="23" name="CuadroTexto 22"/>
            <p:cNvSpPr txBox="1"/>
            <p:nvPr/>
          </p:nvSpPr>
          <p:spPr>
            <a:xfrm>
              <a:off x="9215208" y="2626408"/>
              <a:ext cx="2648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dirty="0"/>
                <a:t>b</a:t>
              </a:r>
              <a:endParaRPr lang="en-GB" sz="1200" dirty="0"/>
            </a:p>
          </p:txBody>
        </p:sp>
        <p:sp>
          <p:nvSpPr>
            <p:cNvPr id="24" name="CuadroTexto 23"/>
            <p:cNvSpPr txBox="1"/>
            <p:nvPr/>
          </p:nvSpPr>
          <p:spPr>
            <a:xfrm>
              <a:off x="9453063" y="2462608"/>
              <a:ext cx="2648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dirty="0"/>
                <a:t>a</a:t>
              </a:r>
              <a:endParaRPr lang="en-GB" sz="1200" dirty="0"/>
            </a:p>
          </p:txBody>
        </p:sp>
        <p:sp>
          <p:nvSpPr>
            <p:cNvPr id="25" name="CuadroTexto 24"/>
            <p:cNvSpPr txBox="1"/>
            <p:nvPr/>
          </p:nvSpPr>
          <p:spPr>
            <a:xfrm>
              <a:off x="9997152" y="1263349"/>
              <a:ext cx="2584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dirty="0"/>
                <a:t>a</a:t>
              </a:r>
              <a:endParaRPr lang="en-GB" sz="1200" dirty="0"/>
            </a:p>
          </p:txBody>
        </p:sp>
        <p:sp>
          <p:nvSpPr>
            <p:cNvPr id="26" name="CuadroTexto 25"/>
            <p:cNvSpPr txBox="1"/>
            <p:nvPr/>
          </p:nvSpPr>
          <p:spPr>
            <a:xfrm>
              <a:off x="9858992" y="1518296"/>
              <a:ext cx="2648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dirty="0"/>
                <a:t>b</a:t>
              </a:r>
              <a:endParaRPr lang="en-GB" sz="1200" dirty="0"/>
            </a:p>
          </p:txBody>
        </p:sp>
        <p:sp>
          <p:nvSpPr>
            <p:cNvPr id="27" name="CuadroTexto 26"/>
            <p:cNvSpPr txBox="1"/>
            <p:nvPr/>
          </p:nvSpPr>
          <p:spPr>
            <a:xfrm>
              <a:off x="9755016" y="1781791"/>
              <a:ext cx="2503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dirty="0"/>
                <a:t>c</a:t>
              </a:r>
              <a:endParaRPr lang="en-GB" sz="1200" dirty="0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44967CC3-113D-48E4-BB73-3383C2E481A5}"/>
              </a:ext>
            </a:extLst>
          </p:cNvPr>
          <p:cNvSpPr txBox="1"/>
          <p:nvPr/>
        </p:nvSpPr>
        <p:spPr>
          <a:xfrm>
            <a:off x="1738353" y="4329305"/>
            <a:ext cx="1747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1er experimento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C6DBADDF-3C3B-4AC4-81B1-E57A267B1E95}"/>
              </a:ext>
            </a:extLst>
          </p:cNvPr>
          <p:cNvSpPr txBox="1"/>
          <p:nvPr/>
        </p:nvSpPr>
        <p:spPr>
          <a:xfrm>
            <a:off x="7974882" y="4513971"/>
            <a:ext cx="1650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2º </a:t>
            </a:r>
            <a:r>
              <a:rPr lang="es-ES" dirty="0"/>
              <a:t>experimento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4385769" y="184666"/>
            <a:ext cx="3227102" cy="369332"/>
          </a:xfrm>
          <a:prstGeom prst="rect">
            <a:avLst/>
          </a:prstGeom>
          <a:solidFill>
            <a:srgbClr val="CBEDF9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smtClean="0"/>
              <a:t>FLUORESCENCIA DE CLOROFILAS</a:t>
            </a:r>
            <a:endParaRPr lang="en-GB" dirty="0"/>
          </a:p>
        </p:txBody>
      </p:sp>
      <p:sp>
        <p:nvSpPr>
          <p:cNvPr id="32" name="CuadroTexto 1"/>
          <p:cNvSpPr txBox="1"/>
          <p:nvPr/>
        </p:nvSpPr>
        <p:spPr>
          <a:xfrm>
            <a:off x="4744078" y="717543"/>
            <a:ext cx="2209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 days after planting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2403342" y="4977884"/>
            <a:ext cx="7716343" cy="707886"/>
          </a:xfrm>
          <a:prstGeom prst="rect">
            <a:avLst/>
          </a:prstGeom>
          <a:solidFill>
            <a:srgbClr val="CBEDF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/>
              <a:t>Intercropping: se </a:t>
            </a:r>
            <a:r>
              <a:rPr lang="en-GB" sz="2000" b="1" dirty="0" err="1" smtClean="0"/>
              <a:t>repite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resultado</a:t>
            </a:r>
            <a:r>
              <a:rPr lang="en-GB" sz="2000" b="1" dirty="0" smtClean="0"/>
              <a:t>. </a:t>
            </a:r>
            <a:r>
              <a:rPr lang="en-GB" sz="2000" b="1" dirty="0" err="1" smtClean="0"/>
              <a:t>Mejores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valores</a:t>
            </a:r>
            <a:r>
              <a:rPr lang="en-GB" sz="2000" b="1" dirty="0" smtClean="0"/>
              <a:t> de NPQ, </a:t>
            </a:r>
            <a:r>
              <a:rPr lang="en-GB" sz="2000" b="1" dirty="0" err="1" smtClean="0"/>
              <a:t>qNP</a:t>
            </a:r>
            <a:r>
              <a:rPr lang="en-GB" sz="2000" b="1" dirty="0" smtClean="0"/>
              <a:t> y ETR.</a:t>
            </a:r>
          </a:p>
          <a:p>
            <a:pPr algn="ctr"/>
            <a:r>
              <a:rPr lang="en-GB" sz="2000" b="1" dirty="0" err="1" smtClean="0"/>
              <a:t>Rotación</a:t>
            </a:r>
            <a:r>
              <a:rPr lang="en-GB" sz="2000" b="1" dirty="0" smtClean="0"/>
              <a:t>: </a:t>
            </a:r>
            <a:r>
              <a:rPr lang="en-GB" sz="2000" b="1" dirty="0" err="1" smtClean="0"/>
              <a:t>Mejor</a:t>
            </a:r>
            <a:r>
              <a:rPr lang="en-GB" sz="2000" b="1" dirty="0" smtClean="0"/>
              <a:t> Y(II), </a:t>
            </a:r>
            <a:r>
              <a:rPr lang="en-GB" sz="2000" b="1" dirty="0" err="1" smtClean="0"/>
              <a:t>qP</a:t>
            </a:r>
            <a:r>
              <a:rPr lang="en-GB" sz="2000" b="1" dirty="0" smtClean="0"/>
              <a:t> y ETR</a:t>
            </a:r>
            <a:endParaRPr lang="en-GB" sz="2000" b="1" dirty="0"/>
          </a:p>
        </p:txBody>
      </p:sp>
      <p:sp>
        <p:nvSpPr>
          <p:cNvPr id="20" name="19 Elipse"/>
          <p:cNvSpPr/>
          <p:nvPr/>
        </p:nvSpPr>
        <p:spPr>
          <a:xfrm>
            <a:off x="3472014" y="2705132"/>
            <a:ext cx="685800" cy="14097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32 Elipse"/>
          <p:cNvSpPr/>
          <p:nvPr/>
        </p:nvSpPr>
        <p:spPr>
          <a:xfrm>
            <a:off x="3952528" y="1438531"/>
            <a:ext cx="791550" cy="265380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34 Elipse"/>
          <p:cNvSpPr/>
          <p:nvPr/>
        </p:nvSpPr>
        <p:spPr>
          <a:xfrm>
            <a:off x="7458075" y="902209"/>
            <a:ext cx="3228975" cy="310733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7 Rectángulo redondeado"/>
          <p:cNvSpPr/>
          <p:nvPr/>
        </p:nvSpPr>
        <p:spPr>
          <a:xfrm>
            <a:off x="3486138" y="6000750"/>
            <a:ext cx="5183563" cy="676275"/>
          </a:xfrm>
          <a:prstGeom prst="roundRect">
            <a:avLst/>
          </a:prstGeom>
          <a:solidFill>
            <a:srgbClr val="CBED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solidFill>
                  <a:schemeClr val="tx1"/>
                </a:solidFill>
              </a:rPr>
              <a:t>MEJORAN LA FOTOSÍNTESIS</a:t>
            </a:r>
            <a:endParaRPr lang="en-GB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43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131425" y="349135"/>
            <a:ext cx="2212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46 </a:t>
            </a:r>
            <a:r>
              <a:rPr lang="es-ES" dirty="0" err="1"/>
              <a:t>days</a:t>
            </a:r>
            <a:r>
              <a:rPr lang="es-ES" dirty="0"/>
              <a:t> </a:t>
            </a:r>
            <a:r>
              <a:rPr lang="es-ES" dirty="0" err="1"/>
              <a:t>after</a:t>
            </a:r>
            <a:r>
              <a:rPr lang="es-ES" dirty="0"/>
              <a:t> </a:t>
            </a:r>
            <a:r>
              <a:rPr lang="es-ES" dirty="0" err="1"/>
              <a:t>planting</a:t>
            </a:r>
            <a:endParaRPr lang="en-GB" dirty="0"/>
          </a:p>
        </p:txBody>
      </p:sp>
      <p:grpSp>
        <p:nvGrpSpPr>
          <p:cNvPr id="2" name="Grupo 1"/>
          <p:cNvGrpSpPr/>
          <p:nvPr/>
        </p:nvGrpSpPr>
        <p:grpSpPr>
          <a:xfrm>
            <a:off x="494933" y="750772"/>
            <a:ext cx="4704112" cy="3456000"/>
            <a:chOff x="3221048" y="750772"/>
            <a:chExt cx="4704112" cy="3456000"/>
          </a:xfrm>
        </p:grpSpPr>
        <p:graphicFrame>
          <p:nvGraphicFramePr>
            <p:cNvPr id="4" name="Objeto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91714426"/>
                </p:ext>
              </p:extLst>
            </p:nvPr>
          </p:nvGraphicFramePr>
          <p:xfrm>
            <a:off x="3221048" y="750772"/>
            <a:ext cx="4704112" cy="3456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80" name="SPW 14.0 Graph" r:id="rId3" imgW="5749978" imgH="4224487" progId="SigmaPlotGraphicObject.13">
                    <p:embed/>
                  </p:oleObj>
                </mc:Choice>
                <mc:Fallback>
                  <p:oleObj name="SPW 14.0 Graph" r:id="rId3" imgW="5749978" imgH="4224487" progId="SigmaPlotGraphicObject.1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221048" y="750772"/>
                          <a:ext cx="4704112" cy="3456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CuadroTexto 6"/>
            <p:cNvSpPr txBox="1"/>
            <p:nvPr/>
          </p:nvSpPr>
          <p:spPr>
            <a:xfrm>
              <a:off x="4779817" y="1995052"/>
              <a:ext cx="2161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dirty="0"/>
                <a:t>*</a:t>
              </a:r>
              <a:endParaRPr lang="en-GB" sz="1400" dirty="0"/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4209011" y="1499055"/>
              <a:ext cx="3796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dirty="0"/>
                <a:t>**</a:t>
              </a:r>
              <a:endParaRPr lang="en-GB" sz="1400" dirty="0"/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5225933" y="1601577"/>
              <a:ext cx="5264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dirty="0"/>
                <a:t>***</a:t>
              </a:r>
              <a:endParaRPr lang="en-GB" sz="1400" dirty="0"/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6799812" y="1205337"/>
              <a:ext cx="5264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dirty="0"/>
                <a:t>***</a:t>
              </a:r>
              <a:endParaRPr lang="en-GB" sz="1400" dirty="0"/>
            </a:p>
          </p:txBody>
        </p:sp>
        <p:sp>
          <p:nvSpPr>
            <p:cNvPr id="11" name="CuadroTexto 10"/>
            <p:cNvSpPr txBox="1"/>
            <p:nvPr/>
          </p:nvSpPr>
          <p:spPr>
            <a:xfrm>
              <a:off x="6317674" y="2518749"/>
              <a:ext cx="5264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dirty="0"/>
                <a:t>**</a:t>
              </a:r>
              <a:endParaRPr lang="en-GB" sz="1400" dirty="0"/>
            </a:p>
          </p:txBody>
        </p:sp>
        <p:sp>
          <p:nvSpPr>
            <p:cNvPr id="12" name="CuadroTexto 11"/>
            <p:cNvSpPr txBox="1"/>
            <p:nvPr/>
          </p:nvSpPr>
          <p:spPr>
            <a:xfrm>
              <a:off x="5829993" y="1598806"/>
              <a:ext cx="3297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dirty="0"/>
                <a:t>*</a:t>
              </a:r>
              <a:endParaRPr lang="en-GB" sz="1400" dirty="0"/>
            </a:p>
          </p:txBody>
        </p:sp>
      </p:grp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7989200"/>
              </p:ext>
            </p:extLst>
          </p:nvPr>
        </p:nvGraphicFramePr>
        <p:xfrm>
          <a:off x="6344338" y="779793"/>
          <a:ext cx="4810079" cy="365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1" name="SPW 14.0 Graph" r:id="rId5" imgW="5734074" imgH="4409975" progId="SigmaPlotGraphicObject.13">
                  <p:embed/>
                </p:oleObj>
              </mc:Choice>
              <mc:Fallback>
                <p:oleObj name="SPW 14.0 Graph" r:id="rId5" imgW="5734074" imgH="4409975" progId="SigmaPlotGraphicObject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344338" y="779793"/>
                        <a:ext cx="4810079" cy="365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CuadroTexto 12"/>
          <p:cNvSpPr txBox="1"/>
          <p:nvPr/>
        </p:nvSpPr>
        <p:spPr>
          <a:xfrm>
            <a:off x="8937064" y="1952322"/>
            <a:ext cx="2584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a</a:t>
            </a:r>
            <a:endParaRPr lang="en-GB" sz="1200" dirty="0"/>
          </a:p>
        </p:txBody>
      </p:sp>
      <p:sp>
        <p:nvSpPr>
          <p:cNvPr id="14" name="CuadroTexto 13"/>
          <p:cNvSpPr txBox="1"/>
          <p:nvPr/>
        </p:nvSpPr>
        <p:spPr>
          <a:xfrm>
            <a:off x="7319465" y="1627305"/>
            <a:ext cx="264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b</a:t>
            </a:r>
            <a:endParaRPr lang="en-GB" sz="12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8814982" y="2448360"/>
            <a:ext cx="264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b</a:t>
            </a:r>
            <a:endParaRPr lang="en-GB" sz="120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7204853" y="1589655"/>
            <a:ext cx="264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a</a:t>
            </a:r>
            <a:endParaRPr lang="en-GB" sz="1200" dirty="0"/>
          </a:p>
        </p:txBody>
      </p:sp>
      <p:sp>
        <p:nvSpPr>
          <p:cNvPr id="21" name="CuadroTexto 20"/>
          <p:cNvSpPr txBox="1"/>
          <p:nvPr/>
        </p:nvSpPr>
        <p:spPr>
          <a:xfrm>
            <a:off x="9047139" y="2347237"/>
            <a:ext cx="264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b</a:t>
            </a:r>
            <a:endParaRPr lang="en-GB" sz="1200" dirty="0"/>
          </a:p>
        </p:txBody>
      </p:sp>
      <p:sp>
        <p:nvSpPr>
          <p:cNvPr id="23" name="CuadroTexto 22"/>
          <p:cNvSpPr txBox="1"/>
          <p:nvPr/>
        </p:nvSpPr>
        <p:spPr>
          <a:xfrm>
            <a:off x="7425621" y="1605319"/>
            <a:ext cx="264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a</a:t>
            </a:r>
            <a:endParaRPr lang="en-GB" sz="1200" dirty="0"/>
          </a:p>
        </p:txBody>
      </p:sp>
      <p:sp>
        <p:nvSpPr>
          <p:cNvPr id="24" name="CuadroTexto 23"/>
          <p:cNvSpPr txBox="1"/>
          <p:nvPr/>
        </p:nvSpPr>
        <p:spPr>
          <a:xfrm>
            <a:off x="9474023" y="2899484"/>
            <a:ext cx="2584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a</a:t>
            </a:r>
            <a:endParaRPr lang="en-GB" sz="1200" dirty="0"/>
          </a:p>
        </p:txBody>
      </p:sp>
      <p:sp>
        <p:nvSpPr>
          <p:cNvPr id="25" name="CuadroTexto 24"/>
          <p:cNvSpPr txBox="1"/>
          <p:nvPr/>
        </p:nvSpPr>
        <p:spPr>
          <a:xfrm>
            <a:off x="9360487" y="3344246"/>
            <a:ext cx="264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b</a:t>
            </a:r>
            <a:endParaRPr lang="en-GB" sz="1200" dirty="0"/>
          </a:p>
        </p:txBody>
      </p:sp>
      <p:sp>
        <p:nvSpPr>
          <p:cNvPr id="26" name="CuadroTexto 25"/>
          <p:cNvSpPr txBox="1"/>
          <p:nvPr/>
        </p:nvSpPr>
        <p:spPr>
          <a:xfrm>
            <a:off x="9592644" y="3243123"/>
            <a:ext cx="264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b</a:t>
            </a:r>
            <a:endParaRPr lang="en-GB" sz="1200" dirty="0"/>
          </a:p>
        </p:txBody>
      </p:sp>
      <p:sp>
        <p:nvSpPr>
          <p:cNvPr id="27" name="CuadroTexto 26"/>
          <p:cNvSpPr txBox="1"/>
          <p:nvPr/>
        </p:nvSpPr>
        <p:spPr>
          <a:xfrm>
            <a:off x="10003868" y="1583425"/>
            <a:ext cx="2584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a</a:t>
            </a:r>
            <a:endParaRPr lang="en-GB" sz="1200" dirty="0"/>
          </a:p>
        </p:txBody>
      </p:sp>
      <p:sp>
        <p:nvSpPr>
          <p:cNvPr id="28" name="CuadroTexto 27"/>
          <p:cNvSpPr txBox="1"/>
          <p:nvPr/>
        </p:nvSpPr>
        <p:spPr>
          <a:xfrm>
            <a:off x="9898877" y="1703449"/>
            <a:ext cx="264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b</a:t>
            </a:r>
            <a:endParaRPr lang="en-GB" sz="1200" dirty="0"/>
          </a:p>
        </p:txBody>
      </p:sp>
      <p:sp>
        <p:nvSpPr>
          <p:cNvPr id="29" name="CuadroTexto 28"/>
          <p:cNvSpPr txBox="1"/>
          <p:nvPr/>
        </p:nvSpPr>
        <p:spPr>
          <a:xfrm>
            <a:off x="10131034" y="1841613"/>
            <a:ext cx="264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b</a:t>
            </a:r>
            <a:endParaRPr lang="en-GB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7036676-72AC-4EA7-B026-3D7FA044BE05}"/>
              </a:ext>
            </a:extLst>
          </p:cNvPr>
          <p:cNvSpPr txBox="1"/>
          <p:nvPr/>
        </p:nvSpPr>
        <p:spPr>
          <a:xfrm>
            <a:off x="1968825" y="4342989"/>
            <a:ext cx="1747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1er experimento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C3091938-1766-4E06-955E-8D724526E06E}"/>
              </a:ext>
            </a:extLst>
          </p:cNvPr>
          <p:cNvSpPr txBox="1"/>
          <p:nvPr/>
        </p:nvSpPr>
        <p:spPr>
          <a:xfrm>
            <a:off x="8254796" y="4509042"/>
            <a:ext cx="1650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2º </a:t>
            </a:r>
            <a:r>
              <a:rPr lang="es-ES" dirty="0"/>
              <a:t>experimento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3424778" y="5002199"/>
            <a:ext cx="6285455" cy="1569660"/>
          </a:xfrm>
          <a:prstGeom prst="rect">
            <a:avLst/>
          </a:prstGeom>
          <a:solidFill>
            <a:srgbClr val="CBEDF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De </a:t>
            </a:r>
            <a:r>
              <a:rPr lang="en-GB" sz="2400" b="1" dirty="0" err="1" smtClean="0"/>
              <a:t>nuevo</a:t>
            </a:r>
            <a:r>
              <a:rPr lang="en-GB" sz="2400" b="1" dirty="0" smtClean="0"/>
              <a:t>, Intercropping </a:t>
            </a:r>
            <a:r>
              <a:rPr lang="en-GB" sz="2400" b="1" dirty="0" err="1" smtClean="0"/>
              <a:t>mejora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qNP</a:t>
            </a:r>
            <a:r>
              <a:rPr lang="en-GB" sz="2400" b="1" dirty="0" smtClean="0"/>
              <a:t>, NPQ y ETR. </a:t>
            </a:r>
            <a:r>
              <a:rPr lang="en-GB" sz="2400" b="1" dirty="0" smtClean="0"/>
              <a:t>En </a:t>
            </a:r>
            <a:r>
              <a:rPr lang="en-GB" sz="2400" b="1" dirty="0" err="1" smtClean="0"/>
              <a:t>condiciones</a:t>
            </a:r>
            <a:r>
              <a:rPr lang="en-GB" sz="2400" b="1" dirty="0" smtClean="0"/>
              <a:t> de </a:t>
            </a:r>
            <a:r>
              <a:rPr lang="en-GB" sz="2400" b="1" dirty="0" err="1" smtClean="0"/>
              <a:t>estrés</a:t>
            </a:r>
            <a:r>
              <a:rPr lang="en-GB" sz="2400" b="1" dirty="0" smtClean="0"/>
              <a:t> (</a:t>
            </a:r>
            <a:r>
              <a:rPr lang="en-GB" sz="2400" b="1" dirty="0" err="1" smtClean="0"/>
              <a:t>salinidad</a:t>
            </a:r>
            <a:r>
              <a:rPr lang="en-GB" sz="2400" b="1" dirty="0" smtClean="0"/>
              <a:t>), </a:t>
            </a:r>
            <a:r>
              <a:rPr lang="en-GB" sz="2400" b="1" dirty="0" err="1" smtClean="0"/>
              <a:t>pueden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eliminar</a:t>
            </a:r>
            <a:r>
              <a:rPr lang="en-GB" sz="2400" b="1" dirty="0" smtClean="0"/>
              <a:t> el </a:t>
            </a:r>
            <a:r>
              <a:rPr lang="en-GB" sz="2400" b="1" dirty="0" err="1" smtClean="0"/>
              <a:t>exceso</a:t>
            </a:r>
            <a:r>
              <a:rPr lang="en-GB" sz="2400" b="1" dirty="0" smtClean="0"/>
              <a:t> de </a:t>
            </a:r>
            <a:r>
              <a:rPr lang="en-GB" sz="2400" b="1" dirty="0" err="1" smtClean="0"/>
              <a:t>energía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luminosa</a:t>
            </a:r>
            <a:r>
              <a:rPr lang="en-GB" sz="2400" b="1" dirty="0" smtClean="0"/>
              <a:t> en forma de </a:t>
            </a:r>
            <a:r>
              <a:rPr lang="en-GB" sz="2400" b="1" dirty="0" err="1" smtClean="0"/>
              <a:t>calor</a:t>
            </a:r>
            <a:r>
              <a:rPr lang="en-GB" sz="2400" b="1" dirty="0" smtClean="0"/>
              <a:t>: </a:t>
            </a:r>
            <a:r>
              <a:rPr lang="en-GB" sz="2400" b="1" dirty="0" err="1" smtClean="0"/>
              <a:t>Protección</a:t>
            </a:r>
            <a:r>
              <a:rPr lang="en-GB" sz="2400" b="1" dirty="0" smtClean="0"/>
              <a:t> </a:t>
            </a:r>
            <a:r>
              <a:rPr lang="en-GB" sz="2400" b="1" dirty="0" smtClean="0"/>
              <a:t>al </a:t>
            </a:r>
            <a:r>
              <a:rPr lang="en-GB" sz="2400" b="1" dirty="0" err="1" smtClean="0"/>
              <a:t>cloroplasto</a:t>
            </a:r>
            <a:endParaRPr lang="en-GB" sz="2400" b="1" dirty="0"/>
          </a:p>
        </p:txBody>
      </p:sp>
      <p:sp>
        <p:nvSpPr>
          <p:cNvPr id="19" name="18 Elipse"/>
          <p:cNvSpPr/>
          <p:nvPr/>
        </p:nvSpPr>
        <p:spPr>
          <a:xfrm>
            <a:off x="8760709" y="1513114"/>
            <a:ext cx="1935865" cy="282987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62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1252900" y="783547"/>
            <a:ext cx="8601739" cy="3859619"/>
            <a:chOff x="179512" y="323778"/>
            <a:chExt cx="7488832" cy="2888878"/>
          </a:xfrm>
        </p:grpSpPr>
        <p:graphicFrame>
          <p:nvGraphicFramePr>
            <p:cNvPr id="5" name="4 Objeto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22741897"/>
                </p:ext>
              </p:extLst>
            </p:nvPr>
          </p:nvGraphicFramePr>
          <p:xfrm>
            <a:off x="179512" y="332656"/>
            <a:ext cx="3786340" cy="288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54" name="SPW 14.0 Graph" r:id="rId3" imgW="5438857" imgH="4133970" progId="SigmaPlotGraphicObject.13">
                    <p:embed/>
                  </p:oleObj>
                </mc:Choice>
                <mc:Fallback>
                  <p:oleObj name="SPW 14.0 Graph" r:id="rId3" imgW="5438857" imgH="4133970" progId="SigmaPlotGraphicObject.1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79512" y="332656"/>
                          <a:ext cx="3786340" cy="2880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5 Objeto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91878856"/>
                </p:ext>
              </p:extLst>
            </p:nvPr>
          </p:nvGraphicFramePr>
          <p:xfrm>
            <a:off x="3813643" y="323778"/>
            <a:ext cx="3854701" cy="288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55" name="SPW 14.0 Graph" r:id="rId5" imgW="5550396" imgH="4146963" progId="SigmaPlotGraphicObject.13">
                    <p:embed/>
                  </p:oleObj>
                </mc:Choice>
                <mc:Fallback>
                  <p:oleObj name="SPW 14.0 Graph" r:id="rId5" imgW="5550396" imgH="4146963" progId="SigmaPlotGraphicObject.1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813643" y="323778"/>
                          <a:ext cx="3854701" cy="2880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6 CuadroTexto"/>
            <p:cNvSpPr txBox="1"/>
            <p:nvPr/>
          </p:nvSpPr>
          <p:spPr>
            <a:xfrm>
              <a:off x="1196502" y="1016240"/>
              <a:ext cx="2712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/>
                <a:t>a</a:t>
              </a:r>
              <a:endParaRPr lang="en-GB" sz="1400" b="1" dirty="0"/>
            </a:p>
          </p:txBody>
        </p:sp>
        <p:sp>
          <p:nvSpPr>
            <p:cNvPr id="8" name="7 CuadroTexto"/>
            <p:cNvSpPr txBox="1"/>
            <p:nvPr/>
          </p:nvSpPr>
          <p:spPr>
            <a:xfrm>
              <a:off x="1972470" y="1016240"/>
              <a:ext cx="2712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/>
                <a:t>a</a:t>
              </a:r>
              <a:endParaRPr lang="en-GB" sz="1400" b="1" dirty="0"/>
            </a:p>
          </p:txBody>
        </p:sp>
        <p:sp>
          <p:nvSpPr>
            <p:cNvPr id="9" name="8 CuadroTexto"/>
            <p:cNvSpPr txBox="1"/>
            <p:nvPr/>
          </p:nvSpPr>
          <p:spPr>
            <a:xfrm>
              <a:off x="2733988" y="728208"/>
              <a:ext cx="2792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/>
                <a:t>b</a:t>
              </a:r>
              <a:endParaRPr lang="en-GB" sz="1400" b="1" dirty="0"/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4887276" y="826850"/>
              <a:ext cx="2712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/>
                <a:t>a</a:t>
              </a:r>
              <a:endParaRPr lang="en-GB" sz="1400" b="1" dirty="0"/>
            </a:p>
          </p:txBody>
        </p:sp>
        <p:sp>
          <p:nvSpPr>
            <p:cNvPr id="11" name="10 CuadroTexto"/>
            <p:cNvSpPr txBox="1"/>
            <p:nvPr/>
          </p:nvSpPr>
          <p:spPr>
            <a:xfrm>
              <a:off x="5654366" y="773582"/>
              <a:ext cx="2712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/>
                <a:t>a</a:t>
              </a:r>
              <a:endParaRPr lang="en-GB" sz="1400" b="1" dirty="0"/>
            </a:p>
          </p:txBody>
        </p:sp>
        <p:sp>
          <p:nvSpPr>
            <p:cNvPr id="12" name="11 CuadroTexto"/>
            <p:cNvSpPr txBox="1"/>
            <p:nvPr/>
          </p:nvSpPr>
          <p:spPr>
            <a:xfrm>
              <a:off x="6460274" y="547696"/>
              <a:ext cx="2792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/>
                <a:t>b</a:t>
              </a:r>
              <a:endParaRPr lang="en-GB" sz="1400" b="1" dirty="0"/>
            </a:p>
          </p:txBody>
        </p:sp>
      </p:grpSp>
      <p:sp>
        <p:nvSpPr>
          <p:cNvPr id="13" name="12 CuadroTexto"/>
          <p:cNvSpPr txBox="1"/>
          <p:nvPr/>
        </p:nvSpPr>
        <p:spPr>
          <a:xfrm>
            <a:off x="4816549" y="223284"/>
            <a:ext cx="1474443" cy="369332"/>
          </a:xfrm>
          <a:prstGeom prst="rect">
            <a:avLst/>
          </a:prstGeom>
          <a:solidFill>
            <a:srgbClr val="CBEDF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PRODUCCIÓN</a:t>
            </a:r>
            <a:endParaRPr lang="en-GB" dirty="0"/>
          </a:p>
        </p:txBody>
      </p:sp>
      <p:sp>
        <p:nvSpPr>
          <p:cNvPr id="14" name="13 CuadroTexto"/>
          <p:cNvSpPr txBox="1"/>
          <p:nvPr/>
        </p:nvSpPr>
        <p:spPr>
          <a:xfrm>
            <a:off x="2305050" y="5016869"/>
            <a:ext cx="7232758" cy="646331"/>
          </a:xfrm>
          <a:prstGeom prst="rect">
            <a:avLst/>
          </a:prstGeom>
          <a:solidFill>
            <a:srgbClr val="CBEDF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ROTACIÓN DE CULTIVOS: 25% MÁS DE PRODUCCIÓN, DEBIDO SOBRE TODO </a:t>
            </a:r>
            <a:r>
              <a:rPr lang="en-GB" b="1" dirty="0" smtClean="0"/>
              <a:t>POR </a:t>
            </a:r>
            <a:r>
              <a:rPr lang="en-GB" b="1" dirty="0" smtClean="0"/>
              <a:t>PRODUCIR MÁS FRUTOS POR PLANTA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81430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18 Grupo"/>
          <p:cNvGrpSpPr/>
          <p:nvPr/>
        </p:nvGrpSpPr>
        <p:grpSpPr>
          <a:xfrm>
            <a:off x="47329" y="3622484"/>
            <a:ext cx="8856223" cy="2974868"/>
            <a:chOff x="611560" y="3118148"/>
            <a:chExt cx="6642167" cy="2974868"/>
          </a:xfrm>
        </p:grpSpPr>
        <p:graphicFrame>
          <p:nvGraphicFramePr>
            <p:cNvPr id="7" name="6 Objeto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0953361"/>
                </p:ext>
              </p:extLst>
            </p:nvPr>
          </p:nvGraphicFramePr>
          <p:xfrm>
            <a:off x="611560" y="3118148"/>
            <a:ext cx="3313048" cy="29748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30" name="SPW 14.0 Graph" r:id="rId3" imgW="5451507" imgH="4146963" progId="SigmaPlotGraphicObject.13">
                    <p:embed/>
                  </p:oleObj>
                </mc:Choice>
                <mc:Fallback>
                  <p:oleObj name="SPW 14.0 Graph" r:id="rId3" imgW="5451507" imgH="4146963" progId="SigmaPlotGraphicObject.1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611560" y="3118148"/>
                          <a:ext cx="3313048" cy="297486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7 Objeto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92718271"/>
                </p:ext>
              </p:extLst>
            </p:nvPr>
          </p:nvGraphicFramePr>
          <p:xfrm>
            <a:off x="3851920" y="3225877"/>
            <a:ext cx="3401807" cy="28671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31" name="SPW 14.0 Graph" r:id="rId5" imgW="5597675" imgH="4146963" progId="SigmaPlotGraphicObject.13">
                    <p:embed/>
                  </p:oleObj>
                </mc:Choice>
                <mc:Fallback>
                  <p:oleObj name="SPW 14.0 Graph" r:id="rId5" imgW="5597675" imgH="4146963" progId="SigmaPlotGraphicObject.1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851920" y="3225877"/>
                          <a:ext cx="3401807" cy="286713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8 CuadroTexto"/>
            <p:cNvSpPr txBox="1"/>
            <p:nvPr/>
          </p:nvSpPr>
          <p:spPr>
            <a:xfrm>
              <a:off x="2853670" y="3738337"/>
              <a:ext cx="2046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/>
                <a:t>a</a:t>
              </a:r>
              <a:endParaRPr lang="en-GB" sz="1400" b="1" dirty="0"/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1473688" y="3534605"/>
              <a:ext cx="2106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/>
                <a:t>b</a:t>
              </a:r>
              <a:endParaRPr lang="en-GB" sz="1400" b="1" dirty="0"/>
            </a:p>
          </p:txBody>
        </p:sp>
        <p:sp>
          <p:nvSpPr>
            <p:cNvPr id="11" name="10 CuadroTexto"/>
            <p:cNvSpPr txBox="1"/>
            <p:nvPr/>
          </p:nvSpPr>
          <p:spPr>
            <a:xfrm>
              <a:off x="2159240" y="3566704"/>
              <a:ext cx="2106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/>
                <a:t>b</a:t>
              </a:r>
              <a:endParaRPr lang="en-GB" sz="1400" b="1" dirty="0"/>
            </a:p>
          </p:txBody>
        </p:sp>
        <p:sp>
          <p:nvSpPr>
            <p:cNvPr id="12" name="11 CuadroTexto"/>
            <p:cNvSpPr txBox="1"/>
            <p:nvPr/>
          </p:nvSpPr>
          <p:spPr>
            <a:xfrm>
              <a:off x="6203186" y="3869499"/>
              <a:ext cx="2046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/>
                <a:t>a</a:t>
              </a:r>
              <a:endParaRPr lang="en-GB" sz="1400" b="1" dirty="0"/>
            </a:p>
          </p:txBody>
        </p:sp>
        <p:sp>
          <p:nvSpPr>
            <p:cNvPr id="13" name="12 CuadroTexto"/>
            <p:cNvSpPr txBox="1"/>
            <p:nvPr/>
          </p:nvSpPr>
          <p:spPr>
            <a:xfrm>
              <a:off x="4814326" y="3665767"/>
              <a:ext cx="2106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/>
                <a:t>b</a:t>
              </a:r>
              <a:endParaRPr lang="en-GB" sz="1400" b="1" dirty="0"/>
            </a:p>
          </p:txBody>
        </p:sp>
        <p:sp>
          <p:nvSpPr>
            <p:cNvPr id="14" name="13 CuadroTexto"/>
            <p:cNvSpPr txBox="1"/>
            <p:nvPr/>
          </p:nvSpPr>
          <p:spPr>
            <a:xfrm>
              <a:off x="5499878" y="3697866"/>
              <a:ext cx="2106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/>
                <a:t>b</a:t>
              </a:r>
              <a:endParaRPr lang="en-GB" sz="1400" b="1" dirty="0"/>
            </a:p>
          </p:txBody>
        </p:sp>
      </p:grpSp>
      <p:graphicFrame>
        <p:nvGraphicFramePr>
          <p:cNvPr id="5" name="4 Objet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0070954"/>
              </p:ext>
            </p:extLst>
          </p:nvPr>
        </p:nvGraphicFramePr>
        <p:xfrm>
          <a:off x="47328" y="115008"/>
          <a:ext cx="4416000" cy="3025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32" name="SPW 14.0 Graph" r:id="rId7" imgW="5451507" imgH="4146963" progId="SigmaPlotGraphicObject.13">
                  <p:embed/>
                </p:oleObj>
              </mc:Choice>
              <mc:Fallback>
                <p:oleObj name="SPW 14.0 Graph" r:id="rId7" imgW="5451507" imgH="4146963" progId="SigmaPlotGraphicObject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328" y="115008"/>
                        <a:ext cx="4416000" cy="3025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5 Objet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533774"/>
              </p:ext>
            </p:extLst>
          </p:nvPr>
        </p:nvGraphicFramePr>
        <p:xfrm>
          <a:off x="4463819" y="299674"/>
          <a:ext cx="4368000" cy="2841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33" name="SPW 14.0 Graph" r:id="rId9" imgW="5597675" imgH="4146963" progId="SigmaPlotGraphicObject.13">
                  <p:embed/>
                </p:oleObj>
              </mc:Choice>
              <mc:Fallback>
                <p:oleObj name="SPW 14.0 Graph" r:id="rId9" imgW="5597675" imgH="4146963" progId="SigmaPlotGraphicObject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463819" y="299674"/>
                        <a:ext cx="4368000" cy="28412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14 CuadroTexto"/>
          <p:cNvSpPr txBox="1"/>
          <p:nvPr/>
        </p:nvSpPr>
        <p:spPr>
          <a:xfrm>
            <a:off x="3178747" y="555718"/>
            <a:ext cx="272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smtClean="0"/>
              <a:t>a</a:t>
            </a:r>
            <a:endParaRPr lang="en-GB" sz="1400" b="1" dirty="0"/>
          </a:p>
        </p:txBody>
      </p:sp>
      <p:sp>
        <p:nvSpPr>
          <p:cNvPr id="16" name="15 CuadroTexto"/>
          <p:cNvSpPr txBox="1"/>
          <p:nvPr/>
        </p:nvSpPr>
        <p:spPr>
          <a:xfrm>
            <a:off x="1167351" y="539028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smtClean="0"/>
              <a:t>b</a:t>
            </a:r>
            <a:endParaRPr lang="en-GB" sz="1400" b="1" dirty="0"/>
          </a:p>
        </p:txBody>
      </p:sp>
      <p:sp>
        <p:nvSpPr>
          <p:cNvPr id="17" name="16 CuadroTexto"/>
          <p:cNvSpPr txBox="1"/>
          <p:nvPr/>
        </p:nvSpPr>
        <p:spPr>
          <a:xfrm>
            <a:off x="2128627" y="555718"/>
            <a:ext cx="369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smtClean="0"/>
              <a:t>ab</a:t>
            </a:r>
            <a:endParaRPr lang="en-GB" sz="14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4112195" y="91161"/>
            <a:ext cx="874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93 DAP</a:t>
            </a:r>
            <a:endParaRPr lang="en-GB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4120678" y="3437818"/>
            <a:ext cx="992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128 DAP</a:t>
            </a:r>
            <a:endParaRPr lang="en-GB" b="1" dirty="0"/>
          </a:p>
        </p:txBody>
      </p:sp>
      <p:sp>
        <p:nvSpPr>
          <p:cNvPr id="22" name="21 CuadroTexto"/>
          <p:cNvSpPr txBox="1"/>
          <p:nvPr/>
        </p:nvSpPr>
        <p:spPr>
          <a:xfrm>
            <a:off x="7864467" y="3083882"/>
            <a:ext cx="4327533" cy="1200329"/>
          </a:xfrm>
          <a:prstGeom prst="rect">
            <a:avLst/>
          </a:prstGeom>
          <a:solidFill>
            <a:srgbClr val="CBEDF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/>
              <a:t>Las frutas </a:t>
            </a:r>
            <a:r>
              <a:rPr lang="es-ES" b="1" dirty="0" smtClean="0"/>
              <a:t>de TR  </a:t>
            </a:r>
            <a:r>
              <a:rPr lang="es-ES" b="1" dirty="0"/>
              <a:t>tuvieron </a:t>
            </a:r>
            <a:r>
              <a:rPr lang="es-ES" b="1" dirty="0" smtClean="0"/>
              <a:t>menos </a:t>
            </a:r>
            <a:r>
              <a:rPr lang="es-ES" b="1" dirty="0" smtClean="0"/>
              <a:t>grados </a:t>
            </a:r>
            <a:r>
              <a:rPr lang="es-ES" b="1" dirty="0" err="1"/>
              <a:t>Brix</a:t>
            </a:r>
            <a:r>
              <a:rPr lang="es-ES" b="1" dirty="0"/>
              <a:t> </a:t>
            </a:r>
            <a:r>
              <a:rPr lang="es-ES" b="1" dirty="0" smtClean="0"/>
              <a:t>(</a:t>
            </a:r>
            <a:r>
              <a:rPr lang="es-ES" b="1" dirty="0"/>
              <a:t>SP1 y SP3</a:t>
            </a:r>
            <a:r>
              <a:rPr lang="es-ES" b="1" dirty="0" smtClean="0"/>
              <a:t>) y </a:t>
            </a:r>
            <a:r>
              <a:rPr lang="es-ES" b="1" dirty="0"/>
              <a:t>menor acidez (SP3</a:t>
            </a:r>
            <a:r>
              <a:rPr lang="es-ES" b="1" dirty="0" smtClean="0"/>
              <a:t>). Probablemente tengan un menor contenido de ácidos orgánicos</a:t>
            </a:r>
            <a:endParaRPr lang="en-GB" b="1" dirty="0"/>
          </a:p>
        </p:txBody>
      </p:sp>
      <p:pic>
        <p:nvPicPr>
          <p:cNvPr id="24" name="Picture 2" descr="C:\Users\Pepe Hernandez\Documents\MIS DOCUMENTOS\Proyectos 2020\PCI\Kick-off meeting\fondo TEMPLATE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91161"/>
            <a:ext cx="1983317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22 CuadroTexto"/>
          <p:cNvSpPr txBox="1"/>
          <p:nvPr/>
        </p:nvSpPr>
        <p:spPr>
          <a:xfrm>
            <a:off x="7864467" y="115008"/>
            <a:ext cx="2571923" cy="369332"/>
          </a:xfrm>
          <a:prstGeom prst="rect">
            <a:avLst/>
          </a:prstGeom>
          <a:solidFill>
            <a:srgbClr val="CBEDF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b="1" dirty="0" smtClean="0"/>
              <a:t>PRODUCCIÓN Y CALIDAD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56056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533337" y="106341"/>
            <a:ext cx="2559932" cy="584775"/>
          </a:xfrm>
          <a:prstGeom prst="rect">
            <a:avLst/>
          </a:prstGeom>
          <a:solidFill>
            <a:srgbClr val="CBEDF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3200" dirty="0" err="1" smtClean="0"/>
              <a:t>Trabajo</a:t>
            </a:r>
            <a:r>
              <a:rPr lang="en-GB" sz="3200" dirty="0" smtClean="0"/>
              <a:t> </a:t>
            </a:r>
            <a:r>
              <a:rPr lang="en-GB" sz="3200" dirty="0" err="1" smtClean="0"/>
              <a:t>futuro</a:t>
            </a:r>
            <a:endParaRPr lang="en-GB" sz="3200" dirty="0"/>
          </a:p>
        </p:txBody>
      </p:sp>
      <p:sp>
        <p:nvSpPr>
          <p:cNvPr id="3" name="2 CuadroTexto"/>
          <p:cNvSpPr txBox="1"/>
          <p:nvPr/>
        </p:nvSpPr>
        <p:spPr>
          <a:xfrm>
            <a:off x="2645574" y="1009387"/>
            <a:ext cx="82415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EXPERIMENTOS EN CAMPO CON AGRICULTORES</a:t>
            </a:r>
            <a:endParaRPr lang="en-GB" dirty="0" smtClean="0"/>
          </a:p>
          <a:p>
            <a:pPr algn="ctr"/>
            <a:r>
              <a:rPr lang="en-GB" dirty="0" err="1" smtClean="0"/>
              <a:t>Actualmente</a:t>
            </a:r>
            <a:r>
              <a:rPr lang="en-GB" dirty="0" smtClean="0"/>
              <a:t> </a:t>
            </a:r>
            <a:r>
              <a:rPr lang="en-GB" dirty="0" err="1" smtClean="0"/>
              <a:t>tenemos</a:t>
            </a:r>
            <a:r>
              <a:rPr lang="en-GB" dirty="0" smtClean="0"/>
              <a:t> </a:t>
            </a:r>
            <a:r>
              <a:rPr lang="en-GB" dirty="0" err="1" smtClean="0"/>
              <a:t>contactos</a:t>
            </a:r>
            <a:r>
              <a:rPr lang="en-GB" dirty="0" smtClean="0"/>
              <a:t> con un </a:t>
            </a:r>
            <a:r>
              <a:rPr lang="en-GB" dirty="0" err="1" smtClean="0"/>
              <a:t>agricultor</a:t>
            </a:r>
            <a:r>
              <a:rPr lang="en-GB" dirty="0" smtClean="0"/>
              <a:t> de </a:t>
            </a:r>
            <a:r>
              <a:rPr lang="en-GB" dirty="0" err="1" smtClean="0"/>
              <a:t>Huercalovera</a:t>
            </a:r>
            <a:r>
              <a:rPr lang="en-GB" dirty="0" smtClean="0"/>
              <a:t>, que </a:t>
            </a:r>
            <a:r>
              <a:rPr lang="en-GB" dirty="0" err="1" smtClean="0"/>
              <a:t>tiene</a:t>
            </a:r>
            <a:r>
              <a:rPr lang="en-GB" dirty="0" smtClean="0"/>
              <a:t> </a:t>
            </a:r>
            <a:r>
              <a:rPr lang="en-GB" dirty="0" err="1" smtClean="0"/>
              <a:t>problemas</a:t>
            </a:r>
            <a:r>
              <a:rPr lang="en-GB" dirty="0" smtClean="0"/>
              <a:t> de </a:t>
            </a:r>
            <a:r>
              <a:rPr lang="en-GB" dirty="0" err="1" smtClean="0"/>
              <a:t>salinidad</a:t>
            </a:r>
            <a:r>
              <a:rPr lang="en-GB" dirty="0" smtClean="0"/>
              <a:t> </a:t>
            </a:r>
            <a:r>
              <a:rPr lang="en-GB" dirty="0" err="1" smtClean="0"/>
              <a:t>en</a:t>
            </a:r>
            <a:r>
              <a:rPr lang="en-GB" dirty="0" smtClean="0"/>
              <a:t> el </a:t>
            </a:r>
            <a:r>
              <a:rPr lang="en-GB" dirty="0" err="1" smtClean="0"/>
              <a:t>suelo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16386" name="Picture 2" descr="C:\Users\Pepe Hernandez\Documents\MIS DOCUMENTOS\Proyectos 2020\HUERCALOVERA\PHOTO-2022-11-09-10-07-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73" y="2012232"/>
            <a:ext cx="5592402" cy="419430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Pepe Hernandez\Documents\MIS DOCUMENTOS\Proyectos 2020\HUERCALOVERA\PHOTO-2022-11-09-10-10-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12232"/>
            <a:ext cx="5592403" cy="419430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42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077736" y="142875"/>
            <a:ext cx="1923925" cy="461665"/>
          </a:xfrm>
          <a:prstGeom prst="rect">
            <a:avLst/>
          </a:prstGeom>
          <a:solidFill>
            <a:srgbClr val="CBEDF9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sz="2400" b="1" dirty="0" smtClean="0"/>
              <a:t>Conclusiones </a:t>
            </a:r>
            <a:endParaRPr lang="es-ES" sz="2400" b="1" dirty="0"/>
          </a:p>
        </p:txBody>
      </p:sp>
      <p:sp>
        <p:nvSpPr>
          <p:cNvPr id="3" name="2 CuadroTexto"/>
          <p:cNvSpPr txBox="1"/>
          <p:nvPr/>
        </p:nvSpPr>
        <p:spPr>
          <a:xfrm>
            <a:off x="2631301" y="731580"/>
            <a:ext cx="6929397" cy="2554545"/>
          </a:xfrm>
          <a:prstGeom prst="rect">
            <a:avLst/>
          </a:prstGeom>
          <a:solidFill>
            <a:srgbClr val="CBEDF9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endParaRPr lang="es-ES" sz="2000" dirty="0" smtClean="0"/>
          </a:p>
          <a:p>
            <a:r>
              <a:rPr lang="es-ES" sz="2000" b="1" dirty="0" smtClean="0"/>
              <a:t>El cultivo mixto: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smtClean="0"/>
              <a:t>Reduce la absorción de iones </a:t>
            </a:r>
            <a:r>
              <a:rPr lang="es-ES" sz="2000" dirty="0" err="1" smtClean="0"/>
              <a:t>fitotóxicos</a:t>
            </a:r>
            <a:r>
              <a:rPr lang="es-ES" sz="2000" dirty="0" smtClean="0"/>
              <a:t> en hoja y raíz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smtClean="0"/>
              <a:t>Reduce el contenido de </a:t>
            </a:r>
            <a:r>
              <a:rPr lang="es-ES" sz="2000" dirty="0" err="1" smtClean="0"/>
              <a:t>Na</a:t>
            </a:r>
            <a:r>
              <a:rPr lang="es-ES" sz="2000" dirty="0" smtClean="0"/>
              <a:t> y Cl en suelo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smtClean="0"/>
              <a:t>Mejora los parámetros fotosintéticos de las plantas de tomate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smtClean="0"/>
              <a:t>Aumenta el RWC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smtClean="0"/>
              <a:t>Mejora la biodiversidad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000" dirty="0"/>
          </a:p>
        </p:txBody>
      </p:sp>
      <p:sp>
        <p:nvSpPr>
          <p:cNvPr id="4" name="3 CuadroTexto"/>
          <p:cNvSpPr txBox="1"/>
          <p:nvPr/>
        </p:nvSpPr>
        <p:spPr>
          <a:xfrm>
            <a:off x="2631300" y="3495675"/>
            <a:ext cx="6929397" cy="3170099"/>
          </a:xfrm>
          <a:prstGeom prst="rect">
            <a:avLst/>
          </a:prstGeom>
          <a:solidFill>
            <a:srgbClr val="CBEDF9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endParaRPr lang="es-ES" sz="2000" dirty="0" smtClean="0"/>
          </a:p>
          <a:p>
            <a:r>
              <a:rPr lang="es-ES" sz="2000" b="1" dirty="0" smtClean="0"/>
              <a:t>Rotación de cultivos: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smtClean="0"/>
              <a:t>Reduce la absorción de iones </a:t>
            </a:r>
            <a:r>
              <a:rPr lang="es-ES" sz="2000" dirty="0" err="1" smtClean="0"/>
              <a:t>fitotóxicos</a:t>
            </a:r>
            <a:r>
              <a:rPr lang="es-ES" sz="2000" dirty="0" smtClean="0"/>
              <a:t> en hoja y raíz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smtClean="0"/>
              <a:t>Reduce el contenido de </a:t>
            </a:r>
            <a:r>
              <a:rPr lang="es-ES" sz="2000" dirty="0" err="1" smtClean="0"/>
              <a:t>Na</a:t>
            </a:r>
            <a:r>
              <a:rPr lang="es-ES" sz="2000" dirty="0" smtClean="0"/>
              <a:t> y Cl en suelo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smtClean="0"/>
              <a:t>Mejora los parámetros fotosintéticos de las plantas de tomate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smtClean="0"/>
              <a:t>Aumenta los mecanismos antioxidantes en hoja de tomate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smtClean="0"/>
              <a:t>Menos acumulación de Especies Reactivas del Oxígeno (ROS)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smtClean="0"/>
              <a:t>Se mejora la producción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86654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" y="-243408"/>
            <a:ext cx="12192000" cy="6647688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2017450" y="2420889"/>
            <a:ext cx="83643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YOUR ATTENTION</a:t>
            </a:r>
            <a:endParaRPr lang="en-GB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118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1" t="19231" r="12898" b="15708"/>
          <a:stretch/>
        </p:blipFill>
        <p:spPr bwMode="auto">
          <a:xfrm>
            <a:off x="1504949" y="238124"/>
            <a:ext cx="9648825" cy="51932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504950" y="5415666"/>
            <a:ext cx="922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Producción Agrícola comprometida: Suelos marginales (baja calidad)</a:t>
            </a:r>
          </a:p>
          <a:p>
            <a:pPr algn="ctr"/>
            <a:r>
              <a:rPr lang="es-ES" sz="2400" b="1" dirty="0" smtClean="0"/>
              <a:t>Uso de </a:t>
            </a:r>
            <a:r>
              <a:rPr lang="es-ES" sz="2400" b="1" dirty="0" err="1" smtClean="0"/>
              <a:t>halófitas</a:t>
            </a:r>
            <a:r>
              <a:rPr lang="es-ES" sz="2400" b="1" dirty="0" smtClean="0"/>
              <a:t> para remediación de suelos salinos</a:t>
            </a:r>
          </a:p>
          <a:p>
            <a:pPr algn="ctr"/>
            <a:r>
              <a:rPr lang="es-ES" sz="2400" b="1" dirty="0" smtClean="0"/>
              <a:t>Agricultura salina</a:t>
            </a:r>
            <a:endParaRPr lang="en-GB" sz="2400" b="1" dirty="0"/>
          </a:p>
        </p:txBody>
      </p:sp>
      <p:sp>
        <p:nvSpPr>
          <p:cNvPr id="2" name="1 Rectángulo redondeado"/>
          <p:cNvSpPr/>
          <p:nvPr/>
        </p:nvSpPr>
        <p:spPr>
          <a:xfrm>
            <a:off x="2524124" y="238124"/>
            <a:ext cx="8629649" cy="657226"/>
          </a:xfrm>
          <a:prstGeom prst="roundRect">
            <a:avLst/>
          </a:prstGeom>
          <a:solidFill>
            <a:srgbClr val="CBED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solidFill>
                  <a:srgbClr val="002060"/>
                </a:solidFill>
              </a:rPr>
              <a:t>Sistema de cultivo basado en </a:t>
            </a:r>
            <a:r>
              <a:rPr lang="es-ES" sz="2400" dirty="0" smtClean="0">
                <a:solidFill>
                  <a:srgbClr val="002060"/>
                </a:solidFill>
              </a:rPr>
              <a:t>plantas </a:t>
            </a:r>
            <a:r>
              <a:rPr lang="es-ES" sz="2400" dirty="0" err="1" smtClean="0">
                <a:solidFill>
                  <a:srgbClr val="002060"/>
                </a:solidFill>
              </a:rPr>
              <a:t>halófitas</a:t>
            </a:r>
            <a:r>
              <a:rPr lang="es-ES" sz="2400" dirty="0" smtClean="0">
                <a:solidFill>
                  <a:srgbClr val="002060"/>
                </a:solidFill>
              </a:rPr>
              <a:t> </a:t>
            </a:r>
            <a:r>
              <a:rPr lang="es-ES" sz="2400" dirty="0">
                <a:solidFill>
                  <a:srgbClr val="002060"/>
                </a:solidFill>
              </a:rPr>
              <a:t>para la desalinización de suelos salinos</a:t>
            </a:r>
            <a:endParaRPr lang="en-GB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13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 redondeado"/>
          <p:cNvSpPr/>
          <p:nvPr/>
        </p:nvSpPr>
        <p:spPr>
          <a:xfrm>
            <a:off x="95250" y="1104900"/>
            <a:ext cx="12049125" cy="5410200"/>
          </a:xfrm>
          <a:prstGeom prst="roundRect">
            <a:avLst/>
          </a:prstGeom>
          <a:solidFill>
            <a:srgbClr val="CBEDF9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38425" y="212648"/>
            <a:ext cx="6486525" cy="600788"/>
          </a:xfrm>
        </p:spPr>
        <p:txBody>
          <a:bodyPr>
            <a:normAutofit/>
          </a:bodyPr>
          <a:lstStyle/>
          <a:p>
            <a:pPr algn="ctr"/>
            <a:r>
              <a:rPr lang="fr-FR" sz="3200" b="1" dirty="0" err="1" smtClean="0">
                <a:latin typeface="+mn-lt"/>
              </a:rPr>
              <a:t>Agricultura</a:t>
            </a:r>
            <a:r>
              <a:rPr lang="fr-FR" sz="3200" b="1" dirty="0" smtClean="0">
                <a:latin typeface="+mn-lt"/>
              </a:rPr>
              <a:t> Salina</a:t>
            </a:r>
            <a:endParaRPr lang="fr-FR" sz="3200" b="1" dirty="0">
              <a:latin typeface="+mn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4243" y="1261728"/>
            <a:ext cx="11911082" cy="5094624"/>
          </a:xfrm>
        </p:spPr>
        <p:txBody>
          <a:bodyPr>
            <a:noAutofit/>
          </a:bodyPr>
          <a:lstStyle/>
          <a:p>
            <a:pPr algn="ctr"/>
            <a:r>
              <a:rPr lang="es-ES" b="1" dirty="0" smtClean="0">
                <a:solidFill>
                  <a:srgbClr val="002060"/>
                </a:solidFill>
              </a:rPr>
              <a:t>La </a:t>
            </a:r>
            <a:r>
              <a:rPr lang="es-ES" b="1" dirty="0">
                <a:solidFill>
                  <a:srgbClr val="002060"/>
                </a:solidFill>
              </a:rPr>
              <a:t>agricultura </a:t>
            </a:r>
            <a:r>
              <a:rPr lang="es-ES" b="1" dirty="0" smtClean="0">
                <a:solidFill>
                  <a:srgbClr val="002060"/>
                </a:solidFill>
              </a:rPr>
              <a:t>salina: </a:t>
            </a:r>
            <a:endParaRPr lang="es-ES" b="1" dirty="0" smtClean="0">
              <a:solidFill>
                <a:srgbClr val="002060"/>
              </a:solidFill>
            </a:endParaRPr>
          </a:p>
          <a:p>
            <a:pPr algn="ctr"/>
            <a:r>
              <a:rPr lang="es-ES" dirty="0" smtClean="0">
                <a:solidFill>
                  <a:srgbClr val="002060"/>
                </a:solidFill>
              </a:rPr>
              <a:t>se </a:t>
            </a:r>
            <a:r>
              <a:rPr lang="es-ES" dirty="0">
                <a:solidFill>
                  <a:srgbClr val="002060"/>
                </a:solidFill>
              </a:rPr>
              <a:t>define como el </a:t>
            </a:r>
            <a:r>
              <a:rPr lang="es-ES" dirty="0" smtClean="0">
                <a:solidFill>
                  <a:srgbClr val="002060"/>
                </a:solidFill>
              </a:rPr>
              <a:t>uso </a:t>
            </a:r>
            <a:r>
              <a:rPr lang="es-ES" dirty="0">
                <a:solidFill>
                  <a:srgbClr val="002060"/>
                </a:solidFill>
              </a:rPr>
              <a:t>de cultivos tolerantes a la </a:t>
            </a:r>
            <a:r>
              <a:rPr lang="es-ES" dirty="0" smtClean="0">
                <a:solidFill>
                  <a:srgbClr val="002060"/>
                </a:solidFill>
              </a:rPr>
              <a:t>salinidad, </a:t>
            </a:r>
            <a:r>
              <a:rPr lang="es-ES" dirty="0">
                <a:solidFill>
                  <a:srgbClr val="002060"/>
                </a:solidFill>
              </a:rPr>
              <a:t>en condiciones </a:t>
            </a:r>
            <a:r>
              <a:rPr lang="es-ES" dirty="0" smtClean="0">
                <a:solidFill>
                  <a:srgbClr val="002060"/>
                </a:solidFill>
              </a:rPr>
              <a:t>salinas, combinado </a:t>
            </a:r>
            <a:r>
              <a:rPr lang="es-ES" dirty="0">
                <a:solidFill>
                  <a:srgbClr val="002060"/>
                </a:solidFill>
              </a:rPr>
              <a:t>con </a:t>
            </a:r>
            <a:r>
              <a:rPr lang="es-ES" dirty="0" smtClean="0">
                <a:solidFill>
                  <a:srgbClr val="002060"/>
                </a:solidFill>
              </a:rPr>
              <a:t>una </a:t>
            </a:r>
            <a:r>
              <a:rPr lang="es-ES" dirty="0" smtClean="0">
                <a:solidFill>
                  <a:srgbClr val="002060"/>
                </a:solidFill>
              </a:rPr>
              <a:t>buena gestión </a:t>
            </a:r>
            <a:r>
              <a:rPr lang="es-ES" dirty="0">
                <a:solidFill>
                  <a:srgbClr val="002060"/>
                </a:solidFill>
              </a:rPr>
              <a:t>del suelo y el agua, </a:t>
            </a:r>
            <a:r>
              <a:rPr lang="es-ES" dirty="0" smtClean="0">
                <a:solidFill>
                  <a:srgbClr val="002060"/>
                </a:solidFill>
              </a:rPr>
              <a:t>para proporcionar </a:t>
            </a:r>
            <a:r>
              <a:rPr lang="es-ES" dirty="0">
                <a:solidFill>
                  <a:srgbClr val="002060"/>
                </a:solidFill>
              </a:rPr>
              <a:t>soluciones </a:t>
            </a:r>
            <a:r>
              <a:rPr lang="es-ES" dirty="0" smtClean="0">
                <a:solidFill>
                  <a:srgbClr val="002060"/>
                </a:solidFill>
              </a:rPr>
              <a:t>que contribuyan a </a:t>
            </a:r>
            <a:r>
              <a:rPr lang="es-ES" dirty="0">
                <a:solidFill>
                  <a:srgbClr val="002060"/>
                </a:solidFill>
              </a:rPr>
              <a:t>la seguridad alimentaria, nutricional </a:t>
            </a:r>
            <a:r>
              <a:rPr lang="es-ES" dirty="0" smtClean="0">
                <a:solidFill>
                  <a:srgbClr val="002060"/>
                </a:solidFill>
              </a:rPr>
              <a:t>e hídrica, </a:t>
            </a:r>
            <a:r>
              <a:rPr lang="es-ES" dirty="0">
                <a:solidFill>
                  <a:srgbClr val="002060"/>
                </a:solidFill>
              </a:rPr>
              <a:t>mientras </a:t>
            </a:r>
            <a:r>
              <a:rPr lang="es-ES" dirty="0" smtClean="0">
                <a:solidFill>
                  <a:srgbClr val="002060"/>
                </a:solidFill>
              </a:rPr>
              <a:t>los cultivos se adaptan </a:t>
            </a:r>
            <a:r>
              <a:rPr lang="es-ES" dirty="0">
                <a:solidFill>
                  <a:srgbClr val="002060"/>
                </a:solidFill>
              </a:rPr>
              <a:t>al cambio climático (</a:t>
            </a:r>
            <a:r>
              <a:rPr lang="es-ES" dirty="0" err="1">
                <a:solidFill>
                  <a:srgbClr val="002060"/>
                </a:solidFill>
              </a:rPr>
              <a:t>Nakacz</a:t>
            </a:r>
            <a:r>
              <a:rPr lang="es-ES" dirty="0">
                <a:solidFill>
                  <a:srgbClr val="002060"/>
                </a:solidFill>
              </a:rPr>
              <a:t> et al 2021</a:t>
            </a:r>
            <a:r>
              <a:rPr lang="es-ES" dirty="0" smtClean="0">
                <a:solidFill>
                  <a:srgbClr val="002060"/>
                </a:solidFill>
              </a:rPr>
              <a:t>)</a:t>
            </a:r>
            <a:r>
              <a:rPr lang="en-US" dirty="0">
                <a:solidFill>
                  <a:srgbClr val="002060"/>
                </a:solidFill>
              </a:rPr>
              <a:t>.</a:t>
            </a:r>
            <a:endParaRPr lang="en-US" dirty="0" smtClean="0">
              <a:solidFill>
                <a:srgbClr val="002060"/>
              </a:solidFill>
            </a:endParaRPr>
          </a:p>
          <a:p>
            <a:pPr algn="ctr"/>
            <a:r>
              <a:rPr lang="es-ES" b="1" dirty="0">
                <a:solidFill>
                  <a:srgbClr val="002060"/>
                </a:solidFill>
              </a:rPr>
              <a:t>Recursos para la implementación</a:t>
            </a:r>
            <a:r>
              <a:rPr lang="es-ES" b="1" dirty="0" smtClean="0">
                <a:solidFill>
                  <a:srgbClr val="002060"/>
                </a:solidFill>
              </a:rPr>
              <a:t>:</a:t>
            </a:r>
          </a:p>
          <a:p>
            <a:pPr marL="0" indent="0" algn="ctr">
              <a:buNone/>
            </a:pPr>
            <a:r>
              <a:rPr lang="es-ES" b="1" i="1" dirty="0" smtClean="0">
                <a:solidFill>
                  <a:srgbClr val="002060"/>
                </a:solidFill>
              </a:rPr>
              <a:t>Recursos </a:t>
            </a:r>
            <a:r>
              <a:rPr lang="es-ES" b="1" i="1" dirty="0">
                <a:solidFill>
                  <a:srgbClr val="002060"/>
                </a:solidFill>
              </a:rPr>
              <a:t>hídricos salinos: </a:t>
            </a:r>
            <a:r>
              <a:rPr lang="es-ES" dirty="0" smtClean="0">
                <a:solidFill>
                  <a:srgbClr val="002060"/>
                </a:solidFill>
              </a:rPr>
              <a:t>aguas subterráneas salobres, </a:t>
            </a:r>
            <a:r>
              <a:rPr lang="es-ES" dirty="0">
                <a:solidFill>
                  <a:srgbClr val="002060"/>
                </a:solidFill>
              </a:rPr>
              <a:t>agua de mar, </a:t>
            </a:r>
            <a:r>
              <a:rPr lang="es-ES" dirty="0" smtClean="0">
                <a:solidFill>
                  <a:srgbClr val="002060"/>
                </a:solidFill>
              </a:rPr>
              <a:t>salmuera (desalinización), </a:t>
            </a:r>
            <a:r>
              <a:rPr lang="es-ES" dirty="0">
                <a:solidFill>
                  <a:srgbClr val="002060"/>
                </a:solidFill>
              </a:rPr>
              <a:t>agua de drenaje, efluentes de </a:t>
            </a:r>
            <a:r>
              <a:rPr lang="es-ES" dirty="0" smtClean="0">
                <a:solidFill>
                  <a:srgbClr val="002060"/>
                </a:solidFill>
              </a:rPr>
              <a:t>acuicultura.</a:t>
            </a:r>
          </a:p>
          <a:p>
            <a:pPr marL="0" indent="0" algn="ctr">
              <a:buNone/>
            </a:pPr>
            <a:r>
              <a:rPr lang="es-ES" b="1" i="1" dirty="0" smtClean="0">
                <a:solidFill>
                  <a:srgbClr val="002060"/>
                </a:solidFill>
              </a:rPr>
              <a:t>Suelos </a:t>
            </a:r>
            <a:r>
              <a:rPr lang="es-ES" b="1" i="1" dirty="0">
                <a:solidFill>
                  <a:srgbClr val="002060"/>
                </a:solidFill>
              </a:rPr>
              <a:t>degradados </a:t>
            </a:r>
            <a:r>
              <a:rPr lang="es-ES" dirty="0">
                <a:solidFill>
                  <a:srgbClr val="002060"/>
                </a:solidFill>
              </a:rPr>
              <a:t>(salinos, salino-sódicos</a:t>
            </a:r>
            <a:r>
              <a:rPr lang="es-ES" dirty="0" smtClean="0">
                <a:solidFill>
                  <a:srgbClr val="002060"/>
                </a:solidFill>
              </a:rPr>
              <a:t>, suelos yermos, </a:t>
            </a:r>
            <a:r>
              <a:rPr lang="es-ES" dirty="0">
                <a:solidFill>
                  <a:srgbClr val="002060"/>
                </a:solidFill>
              </a:rPr>
              <a:t>etc</a:t>
            </a:r>
            <a:r>
              <a:rPr lang="es-ES" dirty="0" smtClean="0">
                <a:solidFill>
                  <a:srgbClr val="002060"/>
                </a:solidFill>
              </a:rPr>
              <a:t>…</a:t>
            </a:r>
          </a:p>
          <a:p>
            <a:pPr marL="0" indent="0" algn="ctr">
              <a:buNone/>
            </a:pPr>
            <a:r>
              <a:rPr lang="es-ES" b="1" i="1" dirty="0" smtClean="0">
                <a:solidFill>
                  <a:srgbClr val="002060"/>
                </a:solidFill>
              </a:rPr>
              <a:t>Plantas </a:t>
            </a:r>
            <a:r>
              <a:rPr lang="es-ES" dirty="0">
                <a:solidFill>
                  <a:srgbClr val="002060"/>
                </a:solidFill>
              </a:rPr>
              <a:t>(variedades tolerantes a </a:t>
            </a:r>
            <a:r>
              <a:rPr lang="es-ES" dirty="0" smtClean="0">
                <a:solidFill>
                  <a:srgbClr val="002060"/>
                </a:solidFill>
              </a:rPr>
              <a:t>salinidad, plantas </a:t>
            </a:r>
            <a:r>
              <a:rPr lang="es-ES" dirty="0" err="1" smtClean="0">
                <a:solidFill>
                  <a:srgbClr val="002060"/>
                </a:solidFill>
              </a:rPr>
              <a:t>halófitas</a:t>
            </a:r>
            <a:r>
              <a:rPr lang="es-ES" dirty="0">
                <a:solidFill>
                  <a:srgbClr val="002060"/>
                </a:solidFill>
              </a:rPr>
              <a:t>,..)</a:t>
            </a:r>
            <a:endParaRPr lang="en-US" dirty="0" smtClean="0">
              <a:solidFill>
                <a:srgbClr val="00206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4B130-B004-4DC5-B04A-4AA2E40F66AE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654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 58" descr="HPIM20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15" y="590165"/>
            <a:ext cx="10781731" cy="6004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628013" y="2484114"/>
            <a:ext cx="34179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 err="1" smtClean="0">
                <a:solidFill>
                  <a:srgbClr val="FFFF00"/>
                </a:solidFill>
              </a:rPr>
              <a:t>Glycophyte</a:t>
            </a:r>
            <a:endParaRPr lang="fr-FR" sz="3000" b="1" dirty="0">
              <a:solidFill>
                <a:srgbClr val="FFFF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823038" y="3563095"/>
            <a:ext cx="34179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 smtClean="0">
                <a:solidFill>
                  <a:schemeClr val="bg1"/>
                </a:solidFill>
              </a:rPr>
              <a:t>Halophyte</a:t>
            </a:r>
            <a:endParaRPr lang="fr-FR" sz="3000" b="1" dirty="0">
              <a:solidFill>
                <a:schemeClr val="bg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518615" y="128500"/>
            <a:ext cx="9935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En </a:t>
            </a:r>
            <a:r>
              <a:rPr lang="fr-FR" sz="2800" b="1" dirty="0" err="1" smtClean="0"/>
              <a:t>suelos</a:t>
            </a:r>
            <a:r>
              <a:rPr lang="fr-FR" sz="2800" b="1" dirty="0" smtClean="0"/>
              <a:t> </a:t>
            </a:r>
            <a:r>
              <a:rPr lang="fr-FR" sz="2800" b="1" dirty="0" err="1" smtClean="0"/>
              <a:t>salinos</a:t>
            </a:r>
            <a:r>
              <a:rPr lang="fr-FR" sz="2800" b="1" dirty="0" smtClean="0"/>
              <a:t>: Asociación entre </a:t>
            </a:r>
            <a:r>
              <a:rPr lang="fr-FR" sz="2800" b="1" dirty="0" err="1" smtClean="0"/>
              <a:t>halófitas</a:t>
            </a:r>
            <a:r>
              <a:rPr lang="fr-FR" sz="2800" b="1" dirty="0" smtClean="0"/>
              <a:t> y </a:t>
            </a:r>
            <a:r>
              <a:rPr lang="fr-FR" sz="2800" b="1" dirty="0" err="1" smtClean="0"/>
              <a:t>glicófitas</a:t>
            </a:r>
            <a:endParaRPr lang="fr-FR" sz="2800" b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489" y="755334"/>
            <a:ext cx="1756138" cy="1315085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CEBA-CBBC workshop, Murcia 18 October 2022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4B130-B004-4DC5-B04A-4AA2E40F66AE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21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4401046"/>
              </p:ext>
            </p:extLst>
          </p:nvPr>
        </p:nvGraphicFramePr>
        <p:xfrm>
          <a:off x="2288276" y="928048"/>
          <a:ext cx="7779223" cy="5677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895350" y="209305"/>
            <a:ext cx="10372725" cy="600788"/>
          </a:xfrm>
          <a:solidFill>
            <a:srgbClr val="CBEDF9"/>
          </a:solidFill>
        </p:spPr>
        <p:txBody>
          <a:bodyPr>
            <a:noAutofit/>
          </a:bodyPr>
          <a:lstStyle/>
          <a:p>
            <a:pPr algn="ctr"/>
            <a:r>
              <a:rPr lang="es-ES" sz="2800" b="1" dirty="0">
                <a:latin typeface="+mn-lt"/>
              </a:rPr>
              <a:t>Potenciales </a:t>
            </a:r>
            <a:r>
              <a:rPr lang="es-ES" sz="2800" b="1" dirty="0" err="1">
                <a:latin typeface="+mn-lt"/>
              </a:rPr>
              <a:t>halófitas</a:t>
            </a:r>
            <a:r>
              <a:rPr lang="es-ES" sz="2800" b="1" dirty="0">
                <a:latin typeface="+mn-lt"/>
              </a:rPr>
              <a:t> utilizadas en la remediación de suelos </a:t>
            </a:r>
            <a:r>
              <a:rPr lang="es-ES" sz="2800" b="1" dirty="0" smtClean="0">
                <a:latin typeface="+mn-lt"/>
              </a:rPr>
              <a:t>salinos</a:t>
            </a:r>
            <a:endParaRPr lang="fr-FR" sz="2800" b="1" dirty="0">
              <a:latin typeface="+mn-lt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4B130-B004-4DC5-B04A-4AA2E40F66AE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517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9" t="16700" r="12453" b="15463"/>
          <a:stretch/>
        </p:blipFill>
        <p:spPr bwMode="auto">
          <a:xfrm>
            <a:off x="419100" y="704850"/>
            <a:ext cx="7240164" cy="43910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2257225" y="332892"/>
            <a:ext cx="3523850" cy="369332"/>
          </a:xfrm>
          <a:prstGeom prst="rect">
            <a:avLst/>
          </a:prstGeom>
          <a:solidFill>
            <a:srgbClr val="CBEDF9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S" b="1" dirty="0" smtClean="0"/>
              <a:t>SOCIOS DEL PROYECTO HALOFARM</a:t>
            </a:r>
            <a:endParaRPr lang="en-GB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7659263" y="702224"/>
            <a:ext cx="4367671" cy="3539430"/>
          </a:xfrm>
          <a:prstGeom prst="rect">
            <a:avLst/>
          </a:prstGeom>
          <a:solidFill>
            <a:srgbClr val="CBEDF9"/>
          </a:solidFill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1400" b="1" dirty="0" smtClean="0"/>
              <a:t>Túnez: CBBC, Centre </a:t>
            </a:r>
            <a:r>
              <a:rPr lang="es-ES" sz="1400" b="1" dirty="0" err="1" smtClean="0"/>
              <a:t>Biotecnology</a:t>
            </a:r>
            <a:r>
              <a:rPr lang="es-ES" sz="1400" b="1" dirty="0" smtClean="0"/>
              <a:t> of </a:t>
            </a:r>
            <a:r>
              <a:rPr lang="es-ES" sz="1400" b="1" dirty="0" err="1" smtClean="0"/>
              <a:t>Borj</a:t>
            </a:r>
            <a:r>
              <a:rPr lang="es-ES" sz="1400" b="1" dirty="0" smtClean="0"/>
              <a:t> </a:t>
            </a:r>
            <a:r>
              <a:rPr lang="es-ES" sz="1400" b="1" dirty="0" smtClean="0"/>
              <a:t>Cedria</a:t>
            </a:r>
            <a:endParaRPr lang="es-ES" sz="1400" b="1" dirty="0" smtClean="0"/>
          </a:p>
          <a:p>
            <a:r>
              <a:rPr lang="es-ES" sz="1400" b="1" dirty="0" smtClean="0"/>
              <a:t>CERTE (</a:t>
            </a:r>
            <a:r>
              <a:rPr lang="fr-FR" sz="1400" b="1" dirty="0"/>
              <a:t>Centre de Recherches et </a:t>
            </a:r>
            <a:r>
              <a:rPr lang="fr-FR" sz="1400" b="1" dirty="0" smtClean="0"/>
              <a:t> Technologies </a:t>
            </a:r>
            <a:r>
              <a:rPr lang="fr-FR" sz="1400" b="1" dirty="0"/>
              <a:t>des </a:t>
            </a:r>
            <a:r>
              <a:rPr lang="fr-FR" sz="1400" b="1" dirty="0" smtClean="0"/>
              <a:t>Eaux).</a:t>
            </a:r>
          </a:p>
          <a:p>
            <a:endParaRPr lang="es-ES" sz="1400" b="1" dirty="0" smtClean="0"/>
          </a:p>
          <a:p>
            <a:r>
              <a:rPr lang="es-ES" sz="1400" b="1" dirty="0" smtClean="0"/>
              <a:t>Egipto: D</a:t>
            </a:r>
            <a:r>
              <a:rPr lang="en-GB" sz="1400" b="1" dirty="0" err="1" smtClean="0"/>
              <a:t>esert</a:t>
            </a:r>
            <a:r>
              <a:rPr lang="en-GB" sz="1400" b="1" dirty="0" smtClean="0"/>
              <a:t> </a:t>
            </a:r>
            <a:r>
              <a:rPr lang="en-GB" sz="1400" b="1" dirty="0"/>
              <a:t>Research </a:t>
            </a:r>
            <a:r>
              <a:rPr lang="en-GB" sz="1400" b="1" dirty="0" err="1"/>
              <a:t>Center</a:t>
            </a:r>
            <a:r>
              <a:rPr lang="en-GB" sz="1400" b="1" dirty="0"/>
              <a:t> (DRC</a:t>
            </a:r>
            <a:r>
              <a:rPr lang="en-GB" sz="1400" b="1" dirty="0" smtClean="0"/>
              <a:t>).</a:t>
            </a:r>
          </a:p>
          <a:p>
            <a:endParaRPr lang="en-GB" sz="1400" b="1" dirty="0" smtClean="0"/>
          </a:p>
          <a:p>
            <a:r>
              <a:rPr lang="es-ES" sz="1400" b="1" dirty="0" smtClean="0"/>
              <a:t>Portugal: CCMAR (</a:t>
            </a:r>
            <a:r>
              <a:rPr lang="en-GB" sz="1400" b="1" dirty="0"/>
              <a:t>Centre of Marine Sciences of </a:t>
            </a:r>
            <a:r>
              <a:rPr lang="en-GB" sz="1400" b="1" dirty="0" smtClean="0"/>
              <a:t>Algarve)</a:t>
            </a:r>
          </a:p>
          <a:p>
            <a:endParaRPr lang="es-ES" sz="1400" b="1" dirty="0" smtClean="0"/>
          </a:p>
          <a:p>
            <a:r>
              <a:rPr lang="es-ES" sz="1400" b="1" dirty="0" smtClean="0"/>
              <a:t>España: CEBAS-CSIC.</a:t>
            </a:r>
          </a:p>
          <a:p>
            <a:endParaRPr lang="es-ES" sz="1400" b="1" dirty="0" smtClean="0"/>
          </a:p>
          <a:p>
            <a:r>
              <a:rPr lang="es-ES" sz="1400" b="1" dirty="0" smtClean="0"/>
              <a:t>Italia: Universidad de Pisa.</a:t>
            </a:r>
          </a:p>
          <a:p>
            <a:endParaRPr lang="es-ES" sz="1400" b="1" dirty="0" smtClean="0"/>
          </a:p>
          <a:p>
            <a:r>
              <a:rPr lang="es-ES" sz="1400" b="1" dirty="0"/>
              <a:t>Francia: UBO (</a:t>
            </a:r>
            <a:r>
              <a:rPr lang="es-ES" sz="1400" b="1" dirty="0" err="1"/>
              <a:t>Université</a:t>
            </a:r>
            <a:r>
              <a:rPr lang="es-ES" sz="1400" b="1" dirty="0"/>
              <a:t> de </a:t>
            </a:r>
            <a:r>
              <a:rPr lang="es-ES" sz="1400" b="1" dirty="0" err="1"/>
              <a:t>Bretagne</a:t>
            </a:r>
            <a:r>
              <a:rPr lang="es-ES" sz="1400" b="1" dirty="0"/>
              <a:t> </a:t>
            </a:r>
            <a:r>
              <a:rPr lang="es-ES" sz="1400" b="1" dirty="0" err="1" smtClean="0"/>
              <a:t>Occidentale</a:t>
            </a:r>
            <a:r>
              <a:rPr lang="es-ES" sz="1400" b="1" dirty="0" smtClean="0"/>
              <a:t>),</a:t>
            </a:r>
          </a:p>
          <a:p>
            <a:endParaRPr lang="fr-FR" sz="1400" b="1" dirty="0" smtClean="0"/>
          </a:p>
          <a:p>
            <a:r>
              <a:rPr lang="fr-FR" sz="1400" b="1" dirty="0" smtClean="0"/>
              <a:t>Institut </a:t>
            </a:r>
            <a:r>
              <a:rPr lang="fr-FR" sz="1400" b="1" dirty="0"/>
              <a:t>Nationale de la Recherche Agronomique (INRA) </a:t>
            </a:r>
            <a:endParaRPr lang="es-ES" sz="1400" b="1" dirty="0" smtClean="0"/>
          </a:p>
          <a:p>
            <a:endParaRPr lang="es-ES" sz="1400" b="1" dirty="0" smtClean="0"/>
          </a:p>
          <a:p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329006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23012" r="12441" b="9357"/>
          <a:stretch/>
        </p:blipFill>
        <p:spPr bwMode="auto">
          <a:xfrm>
            <a:off x="1009650" y="838200"/>
            <a:ext cx="9124950" cy="506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355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1791</TotalTime>
  <Words>1856</Words>
  <Application>Microsoft Office PowerPoint</Application>
  <PresentationFormat>Personalizado</PresentationFormat>
  <Paragraphs>352</Paragraphs>
  <Slides>36</Slides>
  <Notes>4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38" baseType="lpstr">
      <vt:lpstr>Tema di Office</vt:lpstr>
      <vt:lpstr>SPW 14.0 Graph</vt:lpstr>
      <vt:lpstr>DESARROLLO Y OPTIMIZACION DE SISTEMAS AGRICOLAS BASADOS EN PLANTAS HALOFITAS EN SUELOS MEDITERRANEOS AFECTADOS POR SAL</vt:lpstr>
      <vt:lpstr>Desafíos de la Agricultura en el siglo 21</vt:lpstr>
      <vt:lpstr>Presentación de PowerPoint</vt:lpstr>
      <vt:lpstr>Presentación de PowerPoint</vt:lpstr>
      <vt:lpstr>Agricultura Salina</vt:lpstr>
      <vt:lpstr>Presentación de PowerPoint</vt:lpstr>
      <vt:lpstr>Potenciales halófitas utilizadas en la remediación de suelos salinos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Antonella Castagna</dc:creator>
  <cp:lastModifiedBy>usuario</cp:lastModifiedBy>
  <cp:revision>114</cp:revision>
  <dcterms:created xsi:type="dcterms:W3CDTF">2020-11-15T08:15:02Z</dcterms:created>
  <dcterms:modified xsi:type="dcterms:W3CDTF">2023-01-15T10:56:42Z</dcterms:modified>
</cp:coreProperties>
</file>