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63" r:id="rId8"/>
    <p:sldId id="264" r:id="rId9"/>
    <p:sldId id="265" r:id="rId10"/>
    <p:sldId id="266" r:id="rId11"/>
    <p:sldId id="268" r:id="rId12"/>
    <p:sldId id="267" r:id="rId13"/>
    <p:sldId id="270" r:id="rId14"/>
    <p:sldId id="271" r:id="rId15"/>
    <p:sldId id="272" r:id="rId16"/>
    <p:sldId id="273" r:id="rId17"/>
    <p:sldId id="275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5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281"/>
  </p:normalViewPr>
  <p:slideViewPr>
    <p:cSldViewPr snapToGrid="0" snapToObjects="1">
      <p:cViewPr varScale="1">
        <p:scale>
          <a:sx n="81" d="100"/>
          <a:sy n="81" d="100"/>
        </p:scale>
        <p:origin x="96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0708-D9B1-CF4C-9677-7AC32C9EA200}" type="datetimeFigureOut">
              <a:rPr lang="es-ES" smtClean="0"/>
              <a:t>17/03/2022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C118-A61B-0B42-B96D-FF0BB3D6EE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941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0708-D9B1-CF4C-9677-7AC32C9EA200}" type="datetimeFigureOut">
              <a:rPr lang="es-ES" smtClean="0"/>
              <a:t>17/03/2022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C118-A61B-0B42-B96D-FF0BB3D6EE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85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0708-D9B1-CF4C-9677-7AC32C9EA200}" type="datetimeFigureOut">
              <a:rPr lang="es-ES" smtClean="0"/>
              <a:t>17/03/2022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C118-A61B-0B42-B96D-FF0BB3D6EE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39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0708-D9B1-CF4C-9677-7AC32C9EA200}" type="datetimeFigureOut">
              <a:rPr lang="es-ES" smtClean="0"/>
              <a:t>17/03/2022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C118-A61B-0B42-B96D-FF0BB3D6EE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489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0708-D9B1-CF4C-9677-7AC32C9EA200}" type="datetimeFigureOut">
              <a:rPr lang="es-ES" smtClean="0"/>
              <a:t>17/03/2022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C118-A61B-0B42-B96D-FF0BB3D6EE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47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0708-D9B1-CF4C-9677-7AC32C9EA200}" type="datetimeFigureOut">
              <a:rPr lang="es-ES" smtClean="0"/>
              <a:t>17/03/2022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C118-A61B-0B42-B96D-FF0BB3D6EE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2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0708-D9B1-CF4C-9677-7AC32C9EA200}" type="datetimeFigureOut">
              <a:rPr lang="es-ES" smtClean="0"/>
              <a:t>17/03/2022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C118-A61B-0B42-B96D-FF0BB3D6EE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924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0708-D9B1-CF4C-9677-7AC32C9EA200}" type="datetimeFigureOut">
              <a:rPr lang="es-ES" smtClean="0"/>
              <a:t>17/03/2022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C118-A61B-0B42-B96D-FF0BB3D6EE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952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0708-D9B1-CF4C-9677-7AC32C9EA200}" type="datetimeFigureOut">
              <a:rPr lang="es-ES" smtClean="0"/>
              <a:t>17/03/2022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C118-A61B-0B42-B96D-FF0BB3D6EE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083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0708-D9B1-CF4C-9677-7AC32C9EA200}" type="datetimeFigureOut">
              <a:rPr lang="es-ES" smtClean="0"/>
              <a:t>17/03/2022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C118-A61B-0B42-B96D-FF0BB3D6EE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546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0708-D9B1-CF4C-9677-7AC32C9EA200}" type="datetimeFigureOut">
              <a:rPr lang="es-ES" smtClean="0"/>
              <a:t>17/03/2022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C118-A61B-0B42-B96D-FF0BB3D6EE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715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20708-D9B1-CF4C-9677-7AC32C9EA200}" type="datetimeFigureOut">
              <a:rPr lang="es-ES" smtClean="0"/>
              <a:t>17/03/2022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0C118-A61B-0B42-B96D-FF0BB3D6EE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031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mapa.gob.es/app/ropo/Default.asp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mapa.gob.es/app/ropo/Default.asp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iscoj.ramos@carm.es" TargetMode="External"/><Relationship Id="rId2" Type="http://schemas.openxmlformats.org/officeDocument/2006/relationships/hyperlink" Target="mailto:telesforo.garcia@carm.e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="" xmlns:a16="http://schemas.microsoft.com/office/drawing/2014/main" id="{B32AF7CB-FFE7-5D49-909A-AD236DB0D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7548" y="2600646"/>
            <a:ext cx="8136904" cy="1138773"/>
          </a:xfrm>
          <a:ln w="28575"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sz="2000" b="1" dirty="0">
                <a:latin typeface="Arial" pitchFamily="34" charset="0"/>
                <a:cs typeface="Arial" pitchFamily="34" charset="0"/>
              </a:rPr>
              <a:t>NUEVAS OBLIGACIONES EN EL ALMACENAMIENTO, COMERCIALIZACIÓN Y USO SOSTENIBLE DE LOS </a:t>
            </a:r>
            <a:br>
              <a:rPr lang="es-ES" sz="2000" b="1" dirty="0">
                <a:latin typeface="Arial" pitchFamily="34" charset="0"/>
                <a:cs typeface="Arial" pitchFamily="34" charset="0"/>
              </a:rPr>
            </a:br>
            <a:r>
              <a:rPr lang="es-ES" sz="2000" b="1" dirty="0">
                <a:latin typeface="Arial" pitchFamily="34" charset="0"/>
                <a:cs typeface="Arial" pitchFamily="34" charset="0"/>
              </a:rPr>
              <a:t>PRODUCTOS  FITOSANITARIOS</a:t>
            </a:r>
            <a:endParaRPr lang="es-ES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C7835741-6A0E-4945-98A0-EDDCB4982DE1}"/>
              </a:ext>
            </a:extLst>
          </p:cNvPr>
          <p:cNvSpPr txBox="1"/>
          <p:nvPr/>
        </p:nvSpPr>
        <p:spPr>
          <a:xfrm>
            <a:off x="5345383" y="545679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Murcia, 17 de marzo de 2022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BD79F85-B924-1E40-93F4-D81AFCF0A8E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2090872" cy="1062030"/>
          </a:xfrm>
          <a:prstGeom prst="rect">
            <a:avLst/>
          </a:prstGeom>
        </p:spPr>
      </p:pic>
      <p:sp>
        <p:nvSpPr>
          <p:cNvPr id="7" name="6 CuadroTexto">
            <a:extLst>
              <a:ext uri="{FF2B5EF4-FFF2-40B4-BE49-F238E27FC236}">
                <a16:creationId xmlns="" xmlns:a16="http://schemas.microsoft.com/office/drawing/2014/main" id="{3856D9AC-00DD-284D-B518-C9F5DC9B3A3E}"/>
              </a:ext>
            </a:extLst>
          </p:cNvPr>
          <p:cNvSpPr txBox="1"/>
          <p:nvPr/>
        </p:nvSpPr>
        <p:spPr>
          <a:xfrm>
            <a:off x="642911" y="5072074"/>
            <a:ext cx="508121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i="1" dirty="0">
                <a:solidFill>
                  <a:schemeClr val="accent2">
                    <a:lumMod val="50000"/>
                  </a:schemeClr>
                </a:solidFill>
              </a:rPr>
              <a:t>Telesforo García Crevillén</a:t>
            </a:r>
            <a:endParaRPr lang="es-ES" sz="2000" b="1" i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Servicio de Sanidad Vegetal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D.G. de Agricultura, </a:t>
            </a:r>
            <a:r>
              <a:rPr lang="es-ES_tradnl" sz="1600" b="1" dirty="0">
                <a:solidFill>
                  <a:schemeClr val="accent2">
                    <a:lumMod val="50000"/>
                  </a:schemeClr>
                </a:solidFill>
              </a:rPr>
              <a:t>Industria Alimentaria y Cooperativismo Agrario</a:t>
            </a:r>
            <a:endParaRPr lang="es-ES" sz="1600" b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5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5A4B9DFB-8707-9D4C-A3DC-1E2EA27DF025}"/>
              </a:ext>
            </a:extLst>
          </p:cNvPr>
          <p:cNvSpPr/>
          <p:nvPr/>
        </p:nvSpPr>
        <p:spPr>
          <a:xfrm>
            <a:off x="335371" y="520214"/>
            <a:ext cx="1152125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 puede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consultar la inscripción en ROPO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 los usuarios en la siguiente página web del MAPA:</a:t>
            </a:r>
          </a:p>
          <a:p>
            <a:pPr algn="ctr"/>
            <a:endParaRPr lang="es-ES" sz="2000" b="1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ct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https://www.mapa.gob.es/app/ropo/Default.aspx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  <a:p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7DB8B2E2-F5CC-8840-9154-ED7E04DA2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33" t="21707" r="8263" b="12183"/>
          <a:stretch/>
        </p:blipFill>
        <p:spPr>
          <a:xfrm>
            <a:off x="467543" y="1700808"/>
            <a:ext cx="1112937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5A4B9DFB-8707-9D4C-A3DC-1E2EA27DF025}"/>
              </a:ext>
            </a:extLst>
          </p:cNvPr>
          <p:cNvSpPr/>
          <p:nvPr/>
        </p:nvSpPr>
        <p:spPr>
          <a:xfrm>
            <a:off x="335371" y="520214"/>
            <a:ext cx="1152125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 puede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consultar la inscripción en ROPO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 los usuarios en la siguiente página web del MAPA:</a:t>
            </a:r>
          </a:p>
          <a:p>
            <a:pPr algn="ctr"/>
            <a:endParaRPr lang="es-ES" sz="2000" b="1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ct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https://www.mapa.gob.es/app/ropo/Default.aspx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94C87C3D-F761-F64B-8295-084EC63293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94" t="38353" r="9570" b="11326"/>
          <a:stretch/>
        </p:blipFill>
        <p:spPr>
          <a:xfrm>
            <a:off x="1366731" y="1676287"/>
            <a:ext cx="9458538" cy="439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3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2CF312E-B89F-624C-BD32-9E13408D5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Incidencias en ROPO: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4956387-AA1A-BD40-B4C1-64800C3AE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934"/>
            <a:ext cx="10515600" cy="420172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En caso de incidencias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tras la consulta y:</a:t>
            </a:r>
          </a:p>
          <a:p>
            <a:pPr algn="just">
              <a:buFontTx/>
              <a:buChar char="-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si dispone de carne en vigor y no aparece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en la aplicación del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ROPO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o</a:t>
            </a:r>
          </a:p>
          <a:p>
            <a:pPr algn="just">
              <a:buFontTx/>
              <a:buChar char="-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si dispone de carne en vigor y aparece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en la aplicación del ROPO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con el carné caducado, o bien con otro nivel</a:t>
            </a:r>
          </a:p>
          <a:p>
            <a:pPr marL="0" indent="0" algn="just">
              <a:buNone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Contactar con el Servicio de Sanidad Vegetal:</a:t>
            </a:r>
          </a:p>
          <a:p>
            <a:pPr algn="just">
              <a:buFont typeface="Letra del sistema regular"/>
              <a:buChar char="⁃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telesforo.garcia@carm.es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Letra del sistema regular"/>
              <a:buChar char="⁃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franciscoj.ramos@carm.es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400" dirty="0"/>
          </a:p>
          <a:p>
            <a:pPr algn="just">
              <a:buFont typeface="Letra del sistema regular"/>
              <a:buChar char="⁃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Los carnés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emitidos por el SFTT,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se suben de oficio a ROPO</a:t>
            </a:r>
          </a:p>
          <a:p>
            <a:pPr algn="just">
              <a:buFont typeface="Letra del sistema regular"/>
              <a:buChar char="⁃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No se suben certificados de formación, y carnés cuyo domicilio fuera de la Región de Murcia.</a:t>
            </a:r>
          </a:p>
          <a:p>
            <a:pPr algn="just">
              <a:buFont typeface="Letra del sistema regular"/>
              <a:buChar char="⁃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Para carnés expedidos en otra CCAA: procedimiento 1974 sede electrónica CARM</a:t>
            </a:r>
          </a:p>
        </p:txBody>
      </p:sp>
    </p:spTree>
    <p:extLst>
      <p:ext uri="{BB962C8B-B14F-4D97-AF65-F5344CB8AC3E}">
        <p14:creationId xmlns:p14="http://schemas.microsoft.com/office/powerpoint/2010/main" val="367558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2CF312E-B89F-624C-BD32-9E13408D5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Condiciones </a:t>
            </a:r>
            <a:r>
              <a:rPr lang="es-E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generales</a:t>
            </a: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 de almacenamiento de productos fitosanitarios de uso profesional.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4956387-AA1A-BD40-B4C1-64800C3AE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49134"/>
            <a:ext cx="10903857" cy="4201723"/>
          </a:xfrm>
        </p:spPr>
        <p:txBody>
          <a:bodyPr>
            <a:noAutofit/>
          </a:bodyPr>
          <a:lstStyle/>
          <a:p>
            <a:pPr algn="just">
              <a:buFont typeface="Letra del sistema regular"/>
              <a:buChar char="⁃"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Son obligatorias para todos los operadores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del sector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suministrador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usuarios profesionales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empresas de tratamiento </a:t>
            </a:r>
          </a:p>
          <a:p>
            <a:pPr algn="just">
              <a:buFont typeface="Letra del sistema regular"/>
              <a:buChar char="⁃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Además,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no podrán almacenar productos fitosanitarios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just">
              <a:buFont typeface="Letra del sistema regular"/>
              <a:buChar char="⁃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fines de ensayo </a:t>
            </a:r>
          </a:p>
          <a:p>
            <a:pPr lvl="1" algn="just">
              <a:buFont typeface="Letra del sistema regular"/>
              <a:buChar char="⁃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cuya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caducidad haya expirado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1" algn="just">
              <a:buFont typeface="Letra del sistema regular"/>
              <a:buChar char="⁃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que hayan sido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retirados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</a:p>
          <a:p>
            <a:pPr lvl="1" algn="just">
              <a:buFont typeface="Letra del sistema regular"/>
              <a:buChar char="⁃"/>
            </a:pP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cuya comercialización, importación o exportación  no esté autorizado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Letra del sistema regular"/>
              <a:buChar char="⁃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Deberán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gestionarlos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de conformidad a la Ley 22/2011, de 28 de julio, de residuos y suelos contaminados. Y estarán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almacenados y etiquetados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(producto marcados: </a:t>
            </a:r>
            <a:r>
              <a:rPr lang="es-E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apto para la venta o uso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), cumpliendo los siguientes plazos:</a:t>
            </a:r>
          </a:p>
          <a:p>
            <a:pPr lvl="1" algn="just">
              <a:buFont typeface="Letra del sistema regular"/>
              <a:buChar char="⁃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1 año eliminación</a:t>
            </a:r>
          </a:p>
          <a:p>
            <a:pPr lvl="1" algn="just">
              <a:buFont typeface="Letra del sistema regular"/>
              <a:buChar char="⁃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2 años valorización</a:t>
            </a:r>
          </a:p>
          <a:p>
            <a:pPr lvl="1" algn="just">
              <a:buFont typeface="Letra del sistema regular"/>
              <a:buChar char="⁃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6 meses residuos catalogados como peligrosos</a:t>
            </a:r>
          </a:p>
        </p:txBody>
      </p:sp>
    </p:spTree>
    <p:extLst>
      <p:ext uri="{BB962C8B-B14F-4D97-AF65-F5344CB8AC3E}">
        <p14:creationId xmlns:p14="http://schemas.microsoft.com/office/powerpoint/2010/main" val="167718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2CF312E-B89F-624C-BD32-9E13408D5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Locales de almacenamiento (I):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4956387-AA1A-BD40-B4C1-64800C3AE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49134"/>
            <a:ext cx="10657115" cy="38969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Cumplirán las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siguientes condiciones con carácter general para todos los almacenes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incluidos los de las explotaciones agrarias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algn="just">
              <a:buFont typeface="Letra del sistema regular"/>
              <a:buChar char="⁃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Estarán construidos con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 no combustibles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y con unas características constructivas y de orientación tales que su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interior esté protegido de temperaturas exteriores extremas y de la humedad.</a:t>
            </a:r>
          </a:p>
          <a:p>
            <a:pPr algn="just">
              <a:buFont typeface="Letra del sistema regular"/>
              <a:buChar char="⁃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Deberán estar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separados por pared de obra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o similar, de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cualquier local habitado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así como estar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dotados de ventilación, natural o forzada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con salida al exterior,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en ningún caso a patios o galerías de servicio interiores. </a:t>
            </a:r>
          </a:p>
          <a:p>
            <a:pPr algn="just">
              <a:buFont typeface="Letra del sistema regular"/>
              <a:buChar char="⁃"/>
            </a:pP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estarán ubicados en lugares próximos a masas de agua superficiales o pozos de extracción de agu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a, ni en las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zonas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en que se prevea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puedan inundarse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 caso de crecidas. </a:t>
            </a:r>
          </a:p>
          <a:p>
            <a:pPr algn="just">
              <a:buFont typeface="Letra del sistema regular"/>
              <a:buChar char="⁃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Dispondrán de medios adecuados para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recoger derrames accidentales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1796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2CF312E-B89F-624C-BD32-9E13408D5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Locales de almacenamiento (II):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4956387-AA1A-BD40-B4C1-64800C3AE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49134"/>
            <a:ext cx="10657115" cy="33889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Cumplirán las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siguientes condiciones con carácter general para todos los almacenes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incluidos los de las explotaciones agrarias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algn="just">
              <a:buFont typeface="Letra del sistema regular"/>
              <a:buChar char="⁃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Dispondrán de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contenedores para almacenar los envases dañados y los envases vacíos (SIGFITO)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; estos contenedores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serán distintos de los utilizados para recoger los restos de productos o los restos de cualquier vertido accidental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que pudiera ocurrir.</a:t>
            </a:r>
          </a:p>
          <a:p>
            <a:pPr algn="just">
              <a:buFont typeface="Letra del sistema regular"/>
              <a:buChar char="⁃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Dispondrán de un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sistema de contención para productos líquidos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que impida la salida de los mismos al exterior.</a:t>
            </a:r>
          </a:p>
          <a:p>
            <a:pPr algn="just">
              <a:buFont typeface="Letra del sistema regular"/>
              <a:buChar char="⁃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 tendrán a la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vista los consejos de seguridad y procedimientos de emergencia, así como los teléfonos de emergencia.</a:t>
            </a:r>
          </a:p>
          <a:p>
            <a:pPr algn="just"/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20037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2CF312E-B89F-624C-BD32-9E13408D5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Almacenamiento productos toxicidad aguda: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4956387-AA1A-BD40-B4C1-64800C3AE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49134"/>
            <a:ext cx="10657115" cy="3388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Productos clasificados por su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toxicidad aguda con la categoría «1» o «2» como mortales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 cumplimiento del Reglamento (CE) 1272/2008:</a:t>
            </a:r>
          </a:p>
          <a:p>
            <a:pPr algn="just">
              <a:buFont typeface="Letra del sistema regular"/>
              <a:buChar char="⁃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deberán estar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ubicados en áreas abiertas y suficientemente alejados de edificios habitados.</a:t>
            </a:r>
          </a:p>
          <a:p>
            <a:pPr>
              <a:buFont typeface="Letra del sistema regular"/>
              <a:buChar char="⁃"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dotados de equipos de detección y de protección personal adecuados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buFont typeface="Letra del sistema regular"/>
              <a:buChar char="⁃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las puertas estarán provistas de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carteles con los indicadores del peligro y de cerradura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y las que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comuniquen con los locales de trabajo tendrán dispositivos de cierre hermético.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[fosfuro de aluminio, </a:t>
            </a:r>
            <a:r>
              <a:rPr lang="es-E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formetanato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dicarzol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)]</a:t>
            </a:r>
          </a:p>
          <a:p>
            <a:pPr algn="just"/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45678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C5E4E4B6-AB77-1A46-924E-DD112DBE15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51" t="31791" r="30312" b="13583"/>
          <a:stretch/>
        </p:blipFill>
        <p:spPr>
          <a:xfrm>
            <a:off x="395536" y="548680"/>
            <a:ext cx="1088206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4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2CF312E-B89F-624C-BD32-9E13408D5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Almacenamiento de </a:t>
            </a:r>
            <a:r>
              <a:rPr lang="es-E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PFs</a:t>
            </a: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, distribución y venta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4956387-AA1A-BD40-B4C1-64800C3AE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49134"/>
            <a:ext cx="10657115" cy="3388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Además de lo descrito anteriormente, deberán cumplir:</a:t>
            </a:r>
          </a:p>
          <a:p>
            <a:pPr algn="just">
              <a:buFont typeface="Letra del sistema regular"/>
              <a:buChar char="⁃"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Se mantendrán en sus envases de origen, cerrados, en posición vertical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(excepto los sacos cuando estén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paletizados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en posición horizontal) con el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cierre hacia arriba, precintados y con la etiqueta original íntegra y perfectamente legible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quedando, en consecuencia, </a:t>
            </a:r>
            <a:r>
              <a:rPr lang="es-E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prohibida su venta a granel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Letra del sistema regular"/>
              <a:buChar char="⁃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Los productos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estarán accesibles al público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sino que se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guardarán en armarios ventilados con cerradura o bien en cuartos o partes de los locales correctamente ventilados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a los cuales no tengan acceso personal ajeno a la empresa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89911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2CF312E-B89F-624C-BD32-9E13408D5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2886" cy="1325563"/>
          </a:xfrm>
        </p:spPr>
        <p:txBody>
          <a:bodyPr>
            <a:normAutofit/>
          </a:bodyPr>
          <a:lstStyle/>
          <a:p>
            <a:pPr algn="just"/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Almacenamiento de </a:t>
            </a:r>
            <a:r>
              <a:rPr lang="es-E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PFs</a:t>
            </a: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, empresas tratamientos: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4956387-AA1A-BD40-B4C1-64800C3AE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49134"/>
            <a:ext cx="10657115" cy="3388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Además de lo descrito anteriormente, deberán cumplir:</a:t>
            </a:r>
          </a:p>
          <a:p>
            <a:pPr algn="just">
              <a:buFont typeface="Letra del sistema regular"/>
              <a:buChar char="⁃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 mantendrán en sus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envases de origen, cerrados, en posición vertical con el cierre hacia arriba, y la etiqueta original íntegra y perfectamente legible</a:t>
            </a:r>
            <a: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Letra del sistema regular"/>
              <a:buChar char="⁃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Los productos se guardarán en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armarios ventilados con cerradura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o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 en cuartos o partes de los locales correctamente ventilados, a las cuales no tengan acceso personal ajeno a la empresa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 Su ubicación garantizará la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separación de los productos fitosanitarios del resto de enseres del almacén, especialmente del material vegetal y los productos de consumo humano o animal.</a:t>
            </a:r>
          </a:p>
          <a:p>
            <a:pPr algn="just">
              <a:buFont typeface="Letra del sistema regular"/>
              <a:buChar char="⁃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envases vacíos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una vez realizado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el triple enjuagado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deberán ser entregados conforme a lo que se establezca en la normativa sobre envases y residuos de envases.(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entrega a punto SIGFITO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10406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2CF312E-B89F-624C-BD32-9E13408D5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Directiva de uso sostenible 2009/128/CE</a:t>
            </a:r>
            <a:endParaRPr lang="es-ES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4956387-AA1A-BD40-B4C1-64800C3AE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178"/>
            <a:ext cx="10515600" cy="3822140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Contiene las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disposiciones básicas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relativas a la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racionalización de su uso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reducir los riesgos y efectos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del uso de los plaguicidas en la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salud humana y el medio ambiente,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</a:p>
          <a:p>
            <a:pPr algn="just">
              <a:buFontTx/>
              <a:buChar char="-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establece un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Plan de Acción Nacional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requerido para su consecución </a:t>
            </a:r>
          </a:p>
          <a:p>
            <a:pPr algn="just">
              <a:buFontTx/>
              <a:buChar char="-"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Objetivo: máxima protección de aplicadores, consumidores, animales y medio ambiente</a:t>
            </a:r>
          </a:p>
          <a:p>
            <a:pPr algn="just">
              <a:buFontTx/>
              <a:buChar char="-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 transpone  al Ordenamiento jurídico:</a:t>
            </a:r>
          </a:p>
          <a:p>
            <a:pPr lvl="1" algn="just">
              <a:buFontTx/>
              <a:buChar char="-"/>
            </a:pP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Decreto 1702/2011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de 18 de noviembre, sobre inspecciones periódicas de equipos de aplicación de productos fitosanitarios. </a:t>
            </a:r>
          </a:p>
          <a:p>
            <a:pPr lvl="1" algn="just">
              <a:buFontTx/>
              <a:buChar char="-"/>
            </a:pP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Decreto 1311/2012,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 14 de septiembre, por el que se establece el marco de actuación para conseguir un uso sostenible de los productos fitosanitarios</a:t>
            </a:r>
          </a:p>
        </p:txBody>
      </p:sp>
    </p:spTree>
    <p:extLst>
      <p:ext uri="{BB962C8B-B14F-4D97-AF65-F5344CB8AC3E}">
        <p14:creationId xmlns:p14="http://schemas.microsoft.com/office/powerpoint/2010/main" val="263072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2CF312E-B89F-624C-BD32-9E13408D5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2886" cy="1325563"/>
          </a:xfrm>
        </p:spPr>
        <p:txBody>
          <a:bodyPr>
            <a:normAutofit/>
          </a:bodyPr>
          <a:lstStyle/>
          <a:p>
            <a:pPr algn="just"/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Almacenamiento de </a:t>
            </a:r>
            <a:r>
              <a:rPr lang="es-E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PFs</a:t>
            </a: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, explotaciones agrarias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4956387-AA1A-BD40-B4C1-64800C3AE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49134"/>
            <a:ext cx="10657115" cy="3388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Además de lo descrito anteriormente, deberán cumplir:</a:t>
            </a:r>
          </a:p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 mantendrán en sus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envases de origen, cerrados, en posición vertical con el cierre hacia arriba, y la etiqueta original íntegra y perfectamente legible</a:t>
            </a:r>
            <a: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Una vez abierto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el envase, si no se utiliza todo su contenido,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el resto deberá mantenerse en el mismo envase, con el tapón cerrado y manteniendo la etiqueta integra y legible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Los productos se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guardarán en armarios, cuartos o partes debidamente identificadas de los locales, ventilados y provistos de cerradura, con objeto de mantenerlos fuera del alcance del personal ajeno a la explotación, </a:t>
            </a:r>
            <a:r>
              <a:rPr lang="es-E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especial de los menores de edad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 Su ubicación garantizará la separación de los productos fitosanitarios del resto de enseres del almacén, especialmente del material vegetal y los productos de consumo humano o animal.</a:t>
            </a:r>
          </a:p>
          <a:p>
            <a:pPr algn="just">
              <a:buFont typeface="Letra del sistema regular"/>
              <a:buChar char="⁃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envases vacíos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una vez realizado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el triple enjuagado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deberán ser entregados conforme a lo que se establezca en la normativa sobre envases y residuos de envases.(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entrega a punto SIGFITO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0207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2CF312E-B89F-624C-BD32-9E13408D5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2886" cy="1325563"/>
          </a:xfrm>
        </p:spPr>
        <p:txBody>
          <a:bodyPr>
            <a:normAutofit/>
          </a:bodyPr>
          <a:lstStyle/>
          <a:p>
            <a:pPr algn="just"/>
            <a:r>
              <a:rPr lang="es-ES" sz="3600" dirty="0">
                <a:latin typeface="Arial" pitchFamily="34" charset="0"/>
                <a:cs typeface="Arial" pitchFamily="34" charset="0"/>
              </a:rPr>
              <a:t>Registro de aeronaves e instalaciones permanentes (REGANIP)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4956387-AA1A-BD40-B4C1-64800C3AE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49134"/>
            <a:ext cx="10657115" cy="28664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200" dirty="0">
                <a:latin typeface="Arial" pitchFamily="34" charset="0"/>
                <a:cs typeface="Arial" pitchFamily="34" charset="0"/>
              </a:rPr>
              <a:t>Este censo comprende los equipos de aplicación siguientes:</a:t>
            </a:r>
          </a:p>
          <a:p>
            <a:pPr lvl="1" algn="just">
              <a:buFont typeface="Letra del sistema regular"/>
              <a:buChar char="⁃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Los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montados a bordo de aeronaves.</a:t>
            </a:r>
          </a:p>
          <a:p>
            <a:pPr lvl="1" algn="just">
              <a:buFont typeface="Letra del sistema regular"/>
              <a:buChar char="⁃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Los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instalados en el interior de invernaderos.</a:t>
            </a:r>
          </a:p>
          <a:p>
            <a:pPr lvl="1" algn="just">
              <a:buFont typeface="Letra del sistema regular"/>
              <a:buChar char="⁃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Los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instalados en otros locales cerrados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, incluidos los de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tratamiento </a:t>
            </a:r>
            <a:r>
              <a:rPr lang="es-ES" sz="2000" b="1" dirty="0" err="1">
                <a:latin typeface="Arial" pitchFamily="34" charset="0"/>
                <a:cs typeface="Arial" pitchFamily="34" charset="0"/>
              </a:rPr>
              <a:t>postcosecha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de centrales hortofrutícolas, o cualquier otro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ubicado en instalaciones fijas, aunque éstas no sean cerradas, o estén al aire libre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Letra del sistema regular"/>
              <a:buChar char="⁃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Se incluyen en la aplicación de MAPAMA denominada REGANIP (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equivalente al ROMA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1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2CF312E-B89F-624C-BD32-9E13408D5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2886" cy="1325563"/>
          </a:xfrm>
        </p:spPr>
        <p:txBody>
          <a:bodyPr>
            <a:normAutofit/>
          </a:bodyPr>
          <a:lstStyle/>
          <a:p>
            <a:pPr algn="just"/>
            <a:r>
              <a:rPr lang="es-ES" sz="3600" dirty="0">
                <a:latin typeface="Arial" pitchFamily="34" charset="0"/>
                <a:cs typeface="Arial" pitchFamily="34" charset="0"/>
              </a:rPr>
              <a:t>Equipos censados en REGANIP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4956387-AA1A-BD40-B4C1-64800C3AE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0421" y="1753719"/>
            <a:ext cx="3206387" cy="4715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200" b="1" dirty="0">
                <a:latin typeface="Arial" pitchFamily="34" charset="0"/>
                <a:cs typeface="Arial" pitchFamily="34" charset="0"/>
              </a:rPr>
              <a:t>Tratamientos aéreos:</a:t>
            </a:r>
          </a:p>
          <a:p>
            <a:pPr marL="0" indent="0">
              <a:buNone/>
            </a:pP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715C026A-6DD3-7448-A101-C499152CF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309" y="2284216"/>
            <a:ext cx="2760834" cy="188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FC2C7527-3DAF-344C-ACCF-9D7CD9FE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1583" y="2284216"/>
            <a:ext cx="2417738" cy="188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Tratamientos fitosanitarios con drones">
            <a:extLst>
              <a:ext uri="{FF2B5EF4-FFF2-40B4-BE49-F238E27FC236}">
                <a16:creationId xmlns="" xmlns:a16="http://schemas.microsoft.com/office/drawing/2014/main" id="{FF89E9C7-1964-9645-AD90-33818D332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422" y="4225705"/>
            <a:ext cx="2607129" cy="21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44216B4F-117F-4949-AE7A-7E9C1F593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2681" y="2285992"/>
            <a:ext cx="2427527" cy="188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8CF7296E-46B8-8944-AA2E-761983E5F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03568" y="2315985"/>
            <a:ext cx="2417738" cy="188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Marcador de contenido 2">
            <a:extLst>
              <a:ext uri="{FF2B5EF4-FFF2-40B4-BE49-F238E27FC236}">
                <a16:creationId xmlns="" xmlns:a16="http://schemas.microsoft.com/office/drawing/2014/main" id="{BEDA49CC-A6F8-6A42-89CF-A80614EF21EA}"/>
              </a:ext>
            </a:extLst>
          </p:cNvPr>
          <p:cNvSpPr txBox="1">
            <a:spLocks/>
          </p:cNvSpPr>
          <p:nvPr/>
        </p:nvSpPr>
        <p:spPr>
          <a:xfrm>
            <a:off x="7111999" y="1767560"/>
            <a:ext cx="4122057" cy="471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" sz="2200" b="1" dirty="0">
                <a:latin typeface="Arial" pitchFamily="34" charset="0"/>
                <a:cs typeface="Arial" pitchFamily="34" charset="0"/>
              </a:rPr>
              <a:t>Instalaciones permanentes: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14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2CF312E-B89F-624C-BD32-9E13408D5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2886" cy="1325563"/>
          </a:xfrm>
        </p:spPr>
        <p:txBody>
          <a:bodyPr>
            <a:normAutofit/>
          </a:bodyPr>
          <a:lstStyle/>
          <a:p>
            <a:pPr algn="just"/>
            <a:r>
              <a:rPr lang="es-ES" sz="3600" dirty="0">
                <a:latin typeface="Arial" pitchFamily="34" charset="0"/>
                <a:cs typeface="Arial" pitchFamily="34" charset="0"/>
              </a:rPr>
              <a:t>Equipos censados en REGANIP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4956387-AA1A-BD40-B4C1-64800C3AE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0421" y="1753719"/>
            <a:ext cx="3834036" cy="4715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200" b="1" dirty="0">
                <a:latin typeface="Arial" pitchFamily="34" charset="0"/>
                <a:cs typeface="Arial" pitchFamily="34" charset="0"/>
              </a:rPr>
              <a:t>Tratamientos </a:t>
            </a:r>
            <a:r>
              <a:rPr lang="es-ES" sz="2200" b="1" dirty="0" err="1">
                <a:latin typeface="Arial" pitchFamily="34" charset="0"/>
                <a:cs typeface="Arial" pitchFamily="34" charset="0"/>
              </a:rPr>
              <a:t>postcosecha</a:t>
            </a:r>
            <a:r>
              <a:rPr lang="es-ES" sz="22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="" xmlns:a16="http://schemas.microsoft.com/office/drawing/2014/main" id="{BEDA49CC-A6F8-6A42-89CF-A80614EF21EA}"/>
              </a:ext>
            </a:extLst>
          </p:cNvPr>
          <p:cNvSpPr txBox="1">
            <a:spLocks/>
          </p:cNvSpPr>
          <p:nvPr/>
        </p:nvSpPr>
        <p:spPr>
          <a:xfrm>
            <a:off x="7275192" y="1767560"/>
            <a:ext cx="3683094" cy="471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" sz="2200" b="1" dirty="0">
                <a:latin typeface="Arial" pitchFamily="34" charset="0"/>
                <a:cs typeface="Arial" pitchFamily="34" charset="0"/>
              </a:rPr>
              <a:t>Tratamiento semillas: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Marcador de contenido 3">
            <a:extLst>
              <a:ext uri="{FF2B5EF4-FFF2-40B4-BE49-F238E27FC236}">
                <a16:creationId xmlns="" xmlns:a16="http://schemas.microsoft.com/office/drawing/2014/main" id="{C61B7F50-D2AE-B146-8536-5144412C6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54" y="2324750"/>
            <a:ext cx="2814062" cy="187792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C84D41B1-08DA-1D4D-9F01-FAFC59459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508" y="2324751"/>
            <a:ext cx="2195132" cy="1900985"/>
          </a:xfrm>
          <a:prstGeom prst="rect">
            <a:avLst/>
          </a:prstGeom>
        </p:spPr>
      </p:pic>
      <p:pic>
        <p:nvPicPr>
          <p:cNvPr id="11266" name="Picture 2">
            <a:extLst>
              <a:ext uri="{FF2B5EF4-FFF2-40B4-BE49-F238E27FC236}">
                <a16:creationId xmlns="" xmlns:a16="http://schemas.microsoft.com/office/drawing/2014/main" id="{A7ABE5FE-848B-BD4D-A375-4DC8AE21B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62"/>
          <a:stretch/>
        </p:blipFill>
        <p:spPr bwMode="auto">
          <a:xfrm>
            <a:off x="3490581" y="2324750"/>
            <a:ext cx="2814062" cy="190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Se vende maquinas de tratamiento de semillas. LS Electromecanica. Buenos  Aires">
            <a:extLst>
              <a:ext uri="{FF2B5EF4-FFF2-40B4-BE49-F238E27FC236}">
                <a16:creationId xmlns="" xmlns:a16="http://schemas.microsoft.com/office/drawing/2014/main" id="{7E36FACA-6261-D646-B277-17E163528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2" b="25530"/>
          <a:stretch/>
        </p:blipFill>
        <p:spPr bwMode="auto">
          <a:xfrm>
            <a:off x="8907505" y="2326830"/>
            <a:ext cx="3023238" cy="190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82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2CF312E-B89F-624C-BD32-9E13408D5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2886" cy="1325563"/>
          </a:xfrm>
        </p:spPr>
        <p:txBody>
          <a:bodyPr>
            <a:normAutofit/>
          </a:bodyPr>
          <a:lstStyle/>
          <a:p>
            <a:pPr algn="just"/>
            <a:r>
              <a:rPr lang="es-ES" sz="3600" dirty="0">
                <a:latin typeface="Arial" pitchFamily="34" charset="0"/>
                <a:cs typeface="Arial" pitchFamily="34" charset="0"/>
              </a:rPr>
              <a:t>Registro de aeronaves e instalaciones permanentes (REGANIP)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4956387-AA1A-BD40-B4C1-64800C3AE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49134"/>
            <a:ext cx="10657115" cy="2805613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-"/>
            </a:pPr>
            <a:r>
              <a:rPr lang="es-ES" sz="1700" dirty="0" smtClean="0">
                <a:latin typeface="Arial" pitchFamily="34" charset="0"/>
                <a:cs typeface="Arial" pitchFamily="34" charset="0"/>
              </a:rPr>
              <a:t>Este </a:t>
            </a:r>
            <a:r>
              <a:rPr lang="es-ES" sz="1700" dirty="0">
                <a:latin typeface="Arial" pitchFamily="34" charset="0"/>
                <a:cs typeface="Arial" pitchFamily="34" charset="0"/>
              </a:rPr>
              <a:t>registro lo mantiene el Servicio de Sanidad vegetal</a:t>
            </a:r>
          </a:p>
          <a:p>
            <a:pPr algn="just">
              <a:buFont typeface="Arial" panose="020B0604020202020204" pitchFamily="34" charset="0"/>
              <a:buChar char="-"/>
            </a:pPr>
            <a:r>
              <a:rPr lang="es-ES" sz="1700" dirty="0">
                <a:latin typeface="Arial" pitchFamily="34" charset="0"/>
                <a:cs typeface="Arial" pitchFamily="34" charset="0"/>
              </a:rPr>
              <a:t>Se puede </a:t>
            </a:r>
            <a:r>
              <a:rPr lang="es-ES" sz="1700" b="1" dirty="0">
                <a:latin typeface="Arial" pitchFamily="34" charset="0"/>
                <a:cs typeface="Arial" pitchFamily="34" charset="0"/>
              </a:rPr>
              <a:t>acceder al modelo de solicitud desde la WEB de la Consejería de Agricultura</a:t>
            </a:r>
            <a:r>
              <a:rPr lang="es-ES" sz="1700" dirty="0">
                <a:latin typeface="Arial" pitchFamily="34" charset="0"/>
                <a:cs typeface="Arial" pitchFamily="34" charset="0"/>
              </a:rPr>
              <a:t>, en Áreas temáticas/sanidad vegetal/maquinaria fitosanitaria:</a:t>
            </a:r>
          </a:p>
          <a:p>
            <a:pPr marL="800100" lvl="3" indent="-342900" algn="just">
              <a:spcBef>
                <a:spcPts val="1000"/>
              </a:spcBef>
              <a:buFont typeface="Arial" panose="020B0604020202020204" pitchFamily="34" charset="0"/>
              <a:buChar char="-"/>
            </a:pPr>
            <a:r>
              <a:rPr lang="es-ES" sz="1500" b="1" dirty="0" smtClean="0">
                <a:latin typeface="Arial" pitchFamily="34" charset="0"/>
                <a:cs typeface="Arial" pitchFamily="34" charset="0"/>
              </a:rPr>
              <a:t>Procedimiento </a:t>
            </a:r>
            <a:r>
              <a:rPr lang="es-ES" sz="1500" b="1" dirty="0">
                <a:latin typeface="Arial" pitchFamily="34" charset="0"/>
                <a:cs typeface="Arial" pitchFamily="34" charset="0"/>
              </a:rPr>
              <a:t>1609: Solicitud </a:t>
            </a:r>
            <a:r>
              <a:rPr lang="es-ES" sz="1500" b="1" dirty="0" smtClean="0">
                <a:latin typeface="Arial" pitchFamily="34" charset="0"/>
                <a:cs typeface="Arial" pitchFamily="34" charset="0"/>
              </a:rPr>
              <a:t>genérica, de momento no existe un procedimiento electrónico especifico</a:t>
            </a:r>
            <a:endParaRPr lang="es-ES" sz="1500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anose="020B0604020202020204" pitchFamily="34" charset="0"/>
              <a:buChar char="-"/>
            </a:pPr>
            <a:r>
              <a:rPr lang="es-ES" sz="1700" dirty="0" smtClean="0">
                <a:latin typeface="Arial" pitchFamily="34" charset="0"/>
                <a:cs typeface="Arial" pitchFamily="34" charset="0"/>
              </a:rPr>
              <a:t>Estos equipo se incluyen en </a:t>
            </a:r>
            <a:r>
              <a:rPr lang="es-ES" sz="1700" dirty="0">
                <a:latin typeface="Arial" pitchFamily="34" charset="0"/>
                <a:cs typeface="Arial" pitchFamily="34" charset="0"/>
              </a:rPr>
              <a:t>la aplicación de MAPAMA denominada REGANIP (equivalente al ROMA</a:t>
            </a:r>
            <a:r>
              <a:rPr lang="es-ES" sz="17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buFont typeface="Arial" panose="020B0604020202020204" pitchFamily="34" charset="0"/>
              <a:buChar char="-"/>
            </a:pPr>
            <a:r>
              <a:rPr lang="es-ES" sz="1700" dirty="0" smtClean="0">
                <a:latin typeface="Arial" pitchFamily="34" charset="0"/>
                <a:cs typeface="Arial" pitchFamily="34" charset="0"/>
              </a:rPr>
              <a:t>Las </a:t>
            </a:r>
            <a:r>
              <a:rPr lang="es-ES" sz="1700" b="1" dirty="0" smtClean="0">
                <a:latin typeface="Arial" pitchFamily="34" charset="0"/>
                <a:cs typeface="Arial" pitchFamily="34" charset="0"/>
              </a:rPr>
              <a:t>empresas </a:t>
            </a:r>
            <a:r>
              <a:rPr lang="es-ES" sz="1700" b="1" dirty="0">
                <a:latin typeface="Arial" pitchFamily="34" charset="0"/>
                <a:cs typeface="Arial" pitchFamily="34" charset="0"/>
              </a:rPr>
              <a:t>que dispone de estos equipos deben estar registradas en ROPO </a:t>
            </a:r>
            <a:r>
              <a:rPr lang="es-ES" sz="1700" dirty="0">
                <a:latin typeface="Arial" pitchFamily="34" charset="0"/>
                <a:cs typeface="Arial" pitchFamily="34" charset="0"/>
              </a:rPr>
              <a:t>en la </a:t>
            </a:r>
            <a:r>
              <a:rPr lang="es-ES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Tratamientos 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(ST), </a:t>
            </a:r>
            <a:r>
              <a:rPr lang="es-E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procedimiento electrónico 1974</a:t>
            </a:r>
            <a:r>
              <a:rPr lang="es-E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lvl="1" algn="just">
              <a:buFont typeface="Arial" panose="020B0604020202020204" pitchFamily="34" charset="0"/>
              <a:buChar char="-"/>
            </a:pPr>
            <a:r>
              <a:rPr lang="es-E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Aplicación 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de productos fitosanitarios, con </a:t>
            </a:r>
            <a:r>
              <a:rPr lang="es-ES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carácter industrial </a:t>
            </a:r>
            <a:r>
              <a:rPr lang="es-ES" sz="1700" dirty="0">
                <a:latin typeface="Arial" pitchFamily="34" charset="0"/>
                <a:cs typeface="Arial" pitchFamily="34" charset="0"/>
              </a:rPr>
              <a:t>y por cuenta propia, mediante equipos o instalaciones </a:t>
            </a:r>
            <a:r>
              <a:rPr lang="es-ES" sz="1700" dirty="0" smtClean="0">
                <a:latin typeface="Arial" pitchFamily="34" charset="0"/>
                <a:cs typeface="Arial" pitchFamily="34" charset="0"/>
              </a:rPr>
              <a:t>fijas:</a:t>
            </a:r>
          </a:p>
          <a:p>
            <a:pPr lvl="2" algn="just">
              <a:buFont typeface="Arial" panose="020B0604020202020204" pitchFamily="34" charset="0"/>
              <a:buChar char="-"/>
            </a:pPr>
            <a:r>
              <a:rPr lang="es-ES" sz="1700" dirty="0" smtClean="0">
                <a:latin typeface="Arial" pitchFamily="34" charset="0"/>
                <a:cs typeface="Arial" pitchFamily="34" charset="0"/>
              </a:rPr>
              <a:t>Tratamiento </a:t>
            </a:r>
            <a:r>
              <a:rPr lang="es-ES" sz="1700" dirty="0" err="1">
                <a:latin typeface="Arial" panose="020B0604020202020204" pitchFamily="34" charset="0"/>
                <a:cs typeface="Arial" panose="020B0604020202020204" pitchFamily="34" charset="0"/>
              </a:rPr>
              <a:t>poscosecha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. Centrales </a:t>
            </a:r>
            <a:r>
              <a:rPr lang="es-E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hortofrutícolas</a:t>
            </a:r>
          </a:p>
          <a:p>
            <a:pPr lvl="2" algn="just">
              <a:buFont typeface="Arial" panose="020B0604020202020204" pitchFamily="34" charset="0"/>
              <a:buChar char="-"/>
            </a:pPr>
            <a:r>
              <a:rPr lang="es-E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Tratamiento 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de semillas</a:t>
            </a:r>
          </a:p>
          <a:p>
            <a:pPr algn="just">
              <a:buFont typeface="Letra del sistema regular"/>
              <a:buChar char="⁃"/>
            </a:pPr>
            <a:r>
              <a:rPr lang="es-ES" sz="1700" b="1" dirty="0" smtClean="0">
                <a:latin typeface="Arial" pitchFamily="34" charset="0"/>
                <a:cs typeface="Arial" pitchFamily="34" charset="0"/>
              </a:rPr>
              <a:t>Además, estas empresas tienen la obligación de registrar los tratamientos en RETO</a:t>
            </a:r>
            <a:endParaRPr lang="es-ES" sz="17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43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A4022A79-00FB-9E43-A743-FF3464478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9535" t="9863" r="8746" b="7844"/>
          <a:stretch>
            <a:fillRect/>
          </a:stretch>
        </p:blipFill>
        <p:spPr bwMode="auto">
          <a:xfrm>
            <a:off x="0" y="0"/>
            <a:ext cx="122009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2 CuadroTexto">
            <a:extLst>
              <a:ext uri="{FF2B5EF4-FFF2-40B4-BE49-F238E27FC236}">
                <a16:creationId xmlns="" xmlns:a16="http://schemas.microsoft.com/office/drawing/2014/main" id="{E5FB367C-457B-8042-BC2C-103B15B3CDDA}"/>
              </a:ext>
            </a:extLst>
          </p:cNvPr>
          <p:cNvSpPr txBox="1"/>
          <p:nvPr/>
        </p:nvSpPr>
        <p:spPr>
          <a:xfrm>
            <a:off x="1866289" y="1428736"/>
            <a:ext cx="791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 pitchFamily="34" charset="0"/>
                <a:cs typeface="Arial" pitchFamily="34" charset="0"/>
              </a:rPr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341534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6AE685CC-991B-B041-BE5A-FF708A66A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8230" t="16667" r="20103" b="62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0217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9F0B408-A039-164B-A789-8F59B75FF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9336" t="13542" r="20413" b="12500"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3696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="" xmlns:a16="http://schemas.microsoft.com/office/drawing/2014/main" id="{B32AF7CB-FFE7-5D49-909A-AD236DB0D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7548" y="2600646"/>
            <a:ext cx="8136904" cy="1138773"/>
          </a:xfrm>
          <a:ln w="28575"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sz="2000" b="1" dirty="0">
                <a:latin typeface="Arial" pitchFamily="34" charset="0"/>
                <a:cs typeface="Arial" pitchFamily="34" charset="0"/>
              </a:rPr>
              <a:t>UN PASO MAS HACIA EL USO SOSTENIBLE DE LOS PRODUCTOS FITOSANITARIOS</a:t>
            </a:r>
            <a:br>
              <a:rPr lang="es-ES" sz="2000" b="1" dirty="0">
                <a:latin typeface="Arial" pitchFamily="34" charset="0"/>
                <a:cs typeface="Arial" pitchFamily="34" charset="0"/>
              </a:rPr>
            </a:br>
            <a:r>
              <a:rPr lang="es-ES" sz="2000" b="1" dirty="0">
                <a:latin typeface="Arial" pitchFamily="34" charset="0"/>
                <a:cs typeface="Arial" pitchFamily="34" charset="0"/>
              </a:rPr>
              <a:t>(novedades legislativas)</a:t>
            </a:r>
            <a:endParaRPr lang="es-ES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BD79F85-B924-1E40-93F4-D81AFCF0A8E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2090872" cy="1062030"/>
          </a:xfrm>
          <a:prstGeom prst="rect">
            <a:avLst/>
          </a:prstGeom>
        </p:spPr>
      </p:pic>
      <p:sp>
        <p:nvSpPr>
          <p:cNvPr id="8" name="1 Título">
            <a:extLst>
              <a:ext uri="{FF2B5EF4-FFF2-40B4-BE49-F238E27FC236}">
                <a16:creationId xmlns="" xmlns:a16="http://schemas.microsoft.com/office/drawing/2014/main" id="{323C7A8B-CD90-B047-9FC8-34F29F9B307C}"/>
              </a:ext>
            </a:extLst>
          </p:cNvPr>
          <p:cNvSpPr txBox="1">
            <a:spLocks/>
          </p:cNvSpPr>
          <p:nvPr/>
        </p:nvSpPr>
        <p:spPr>
          <a:xfrm>
            <a:off x="696686" y="4586514"/>
            <a:ext cx="11088914" cy="1562618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Decreto 285/2021,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 20 de abril, por el que se establecen las condiciones de almacenamiento, comercialización, importación o exportación, control oficial y autorización de ensayos con productos fitosanitarios, y se </a:t>
            </a:r>
            <a: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 el Real Decreto 1311/2012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de 14 de septiembre, por el que se establece el marco de actuación para conseguir un uso sostenible de los productos fitosanitarios</a:t>
            </a:r>
          </a:p>
        </p:txBody>
      </p:sp>
    </p:spTree>
    <p:extLst>
      <p:ext uri="{BB962C8B-B14F-4D97-AF65-F5344CB8AC3E}">
        <p14:creationId xmlns:p14="http://schemas.microsoft.com/office/powerpoint/2010/main" val="388495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2CF312E-B89F-624C-BD32-9E13408D5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Objeto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4956387-AA1A-BD40-B4C1-64800C3AE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935"/>
            <a:ext cx="10515600" cy="17197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Establecimiento de las condiciones básicas en materia de comercialización, importación, exportación, y uso, de productos fitosanitarios.</a:t>
            </a:r>
          </a:p>
          <a:p>
            <a:pPr marL="0" indent="0" algn="just">
              <a:buNone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¿Qué cambios realiza este real decreto?</a:t>
            </a:r>
          </a:p>
        </p:txBody>
      </p:sp>
      <p:pic>
        <p:nvPicPr>
          <p:cNvPr id="1028" name="Picture 4" descr="Pin en ادوات مدرسية">
            <a:extLst>
              <a:ext uri="{FF2B5EF4-FFF2-40B4-BE49-F238E27FC236}">
                <a16:creationId xmlns="" xmlns:a16="http://schemas.microsoft.com/office/drawing/2014/main" id="{7226C772-EC5F-1345-AB67-68C6EE0FB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472" y="3592287"/>
            <a:ext cx="40386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20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2CF312E-B89F-624C-BD32-9E13408D5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Principales novedades: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4956387-AA1A-BD40-B4C1-64800C3AE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935"/>
            <a:ext cx="10515600" cy="3403436"/>
          </a:xfrm>
        </p:spPr>
        <p:txBody>
          <a:bodyPr>
            <a:normAutofit/>
          </a:bodyPr>
          <a:lstStyle/>
          <a:p>
            <a:pPr algn="just">
              <a:buFont typeface="Letra del sistema regular"/>
              <a:buChar char="⁃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Regulación de las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condiciones de almacenamiento, el comercio con terceros países</a:t>
            </a:r>
          </a:p>
          <a:p>
            <a:pPr algn="just">
              <a:buFont typeface="Letra del sistema regular"/>
              <a:buChar char="⁃"/>
            </a:pP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Nueva regulación de la venta a distancia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 productos fitosanitarios.</a:t>
            </a:r>
          </a:p>
          <a:p>
            <a:pPr algn="just">
              <a:buFont typeface="Letra del sistema regular"/>
              <a:buChar char="⁃"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Creación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 un registro electrónico de transacciones y operaciones con productos fitosanitarios</a:t>
            </a:r>
            <a: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Letra del sistema regular"/>
              <a:buChar char="⁃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Establecimiento de las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disposiciones específicas sobre controles oficiales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 el ámbito de la comercialización, importación o exportación de productos</a:t>
            </a:r>
          </a:p>
          <a:p>
            <a:pPr algn="just">
              <a:buFont typeface="Letra del sistema regular"/>
              <a:buChar char="⁃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Establecimiento del registro y de la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regulación para la autorización de entidades que realicen ensayos con productos fitosanitarios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EOR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074" name="Picture 2" descr="Novedades y mejoras diciembre de 2021 y enero de 2022 - Blog Yunbit Software">
            <a:extLst>
              <a:ext uri="{FF2B5EF4-FFF2-40B4-BE49-F238E27FC236}">
                <a16:creationId xmlns="" xmlns:a16="http://schemas.microsoft.com/office/drawing/2014/main" id="{125CDCCA-1230-3442-AF7C-C74598D7D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939" y="4572000"/>
            <a:ext cx="1806121" cy="180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1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2CF312E-B89F-624C-BD32-9E13408D5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Venta a distancia: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4956387-AA1A-BD40-B4C1-64800C3AE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934"/>
            <a:ext cx="10515600" cy="4201723"/>
          </a:xfrm>
        </p:spPr>
        <p:txBody>
          <a:bodyPr>
            <a:normAutofit/>
          </a:bodyPr>
          <a:lstStyle/>
          <a:p>
            <a:pPr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Definición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: aquella que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se realiza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 través de la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página web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del comercializador o por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correo postal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 o fax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de acuerdo con el artículo 92 del texto refundido de la Ley General para la Defensa de los Consumidores y Usuarios, </a:t>
            </a:r>
            <a:r>
              <a:rPr lang="es-E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la presencia del comprador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 el establecimiento. </a:t>
            </a:r>
          </a:p>
          <a:p>
            <a:pPr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Quedan excluidas las ventas entre suministradores</a:t>
            </a:r>
          </a:p>
          <a:p>
            <a:pPr algn="just"/>
            <a:r>
              <a:rPr lang="es-E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podrá realizarse para productos de uso no profesional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Para realizarse, se debe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garantizar que se cumplen los siguientes requisitos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debe cumplir con los requisitos de formación (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carne de manipulador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Que se cumple la normativa aplicable a los productos fitosanitarios.</a:t>
            </a:r>
          </a:p>
          <a:p>
            <a:pPr lvl="1"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proporciona a los usuarios información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general sobre los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riesgos del uso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 los productos fitosanitarios para la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salud y el medio ambiente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Tu móvil no responde? Te enseñamos qué puedes hacer">
            <a:extLst>
              <a:ext uri="{FF2B5EF4-FFF2-40B4-BE49-F238E27FC236}">
                <a16:creationId xmlns="" xmlns:a16="http://schemas.microsoft.com/office/drawing/2014/main" id="{3E2BEA49-536D-7A40-8F03-794F25C84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478" y="365125"/>
            <a:ext cx="1055007" cy="105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="" xmlns:a16="http://schemas.microsoft.com/office/drawing/2014/main" id="{EE02AA69-402A-9746-A12C-C0A8CD649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981" y="5456460"/>
            <a:ext cx="1979034" cy="103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New message, notification, email, amail, chat or letter icon fotomural •  fotomurales entrega, recordatorio, correo no deseado | myloview.es">
            <a:extLst>
              <a:ext uri="{FF2B5EF4-FFF2-40B4-BE49-F238E27FC236}">
                <a16:creationId xmlns="" xmlns:a16="http://schemas.microsoft.com/office/drawing/2014/main" id="{0C43C439-D363-E946-99EF-A34BF758A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780" y="2600941"/>
            <a:ext cx="985877" cy="98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3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2CF312E-B89F-624C-BD32-9E13408D5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RETO: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4956387-AA1A-BD40-B4C1-64800C3AE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934"/>
            <a:ext cx="10515600" cy="4201723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operadores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 inscritos en los </a:t>
            </a:r>
            <a:r>
              <a:rPr lang="es-E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sectores suministrador y de tratamientos fitosanitarios del ROPO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 llevarán un </a:t>
            </a:r>
            <a:r>
              <a:rPr lang="es-ES" sz="2100" b="1" dirty="0">
                <a:latin typeface="Arial" panose="020B0604020202020204" pitchFamily="34" charset="0"/>
                <a:cs typeface="Arial" panose="020B0604020202020204" pitchFamily="34" charset="0"/>
              </a:rPr>
              <a:t>registro electrónico actualizado 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de todas las </a:t>
            </a:r>
            <a:r>
              <a:rPr lang="es-ES" sz="2100" b="1" dirty="0">
                <a:latin typeface="Arial" panose="020B0604020202020204" pitchFamily="34" charset="0"/>
                <a:cs typeface="Arial" panose="020B0604020202020204" pitchFamily="34" charset="0"/>
              </a:rPr>
              <a:t>operaciones de comercialización, importación o exportación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Con esta finalidad el Ministerio de Agricultura, Pesca y Alimentación (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MAPA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), ha elaborado un sistema informático, el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electrónico de transacciones y operaciones con productos fitosanitarios (RETO)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Las explotaciones agrarias, tanto las de titularidad física como titularidad jurídica no les afecta el RETO (cuaderno de explotación)</a:t>
            </a:r>
          </a:p>
          <a:p>
            <a:pPr algn="just"/>
            <a:r>
              <a:rPr lang="es-ES" sz="2000" dirty="0"/>
              <a:t>Las </a:t>
            </a:r>
            <a:r>
              <a:rPr lang="es-ES" sz="2000" b="1" dirty="0"/>
              <a:t>transacciones de las explotaciones con titularidad jurídica </a:t>
            </a:r>
            <a:r>
              <a:rPr lang="es-ES" sz="2000" dirty="0"/>
              <a:t>(ventas en RETO) </a:t>
            </a:r>
            <a:r>
              <a:rPr lang="es-ES" sz="2000" b="1" dirty="0"/>
              <a:t>quedan anotadas a nombre de la persona autorizada para su retirada.</a:t>
            </a:r>
          </a:p>
          <a:p>
            <a:pPr algn="just"/>
            <a:r>
              <a:rPr lang="es-ES" sz="2000" dirty="0"/>
              <a:t>Un aspecto importante que ha establecido el RETO es la </a:t>
            </a:r>
            <a:r>
              <a:rPr lang="es-ES" sz="2000" b="1" dirty="0"/>
              <a:t>obligación de disponer de nº de ROPO en la sección usuarios profesionales </a:t>
            </a:r>
            <a:r>
              <a:rPr lang="es-ES" sz="2000" dirty="0"/>
              <a:t>para poder registrar la adquisición de PF, </a:t>
            </a:r>
            <a:r>
              <a:rPr lang="es-ES" sz="2000" b="1" dirty="0"/>
              <a:t>sin este numero no se puede registrar la compra en RETO y realizarse la venta</a:t>
            </a:r>
            <a:r>
              <a:rPr lang="es-ES" sz="2000" dirty="0"/>
              <a:t>. </a:t>
            </a:r>
          </a:p>
          <a:p>
            <a:pPr algn="just"/>
            <a:r>
              <a:rPr lang="es-ES" sz="2000" dirty="0"/>
              <a:t>Los </a:t>
            </a:r>
            <a:r>
              <a:rPr lang="es-ES" sz="2000" b="1" dirty="0"/>
              <a:t>carnés se suben de oficio a la aplicación del ROPO.</a:t>
            </a:r>
          </a:p>
        </p:txBody>
      </p:sp>
      <p:pic>
        <p:nvPicPr>
          <p:cNvPr id="7170" name="Picture 2" descr="Retos">
            <a:extLst>
              <a:ext uri="{FF2B5EF4-FFF2-40B4-BE49-F238E27FC236}">
                <a16:creationId xmlns="" xmlns:a16="http://schemas.microsoft.com/office/drawing/2014/main" id="{B8FF3793-B91C-C149-9BC8-2B07F450A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085" y="5158799"/>
            <a:ext cx="3474357" cy="133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os Deportistas En Una Carrera De Obstáculos Ilustraciones Vectoriales,  Clip Art Vectorizado Libre De Derechos. Image 9447268.">
            <a:extLst>
              <a:ext uri="{FF2B5EF4-FFF2-40B4-BE49-F238E27FC236}">
                <a16:creationId xmlns="" xmlns:a16="http://schemas.microsoft.com/office/drawing/2014/main" id="{63E10B63-7F5E-E54F-AC5F-E56141170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685" y="391141"/>
            <a:ext cx="1477757" cy="95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80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</TotalTime>
  <Words>1920</Words>
  <Application>Microsoft Office PowerPoint</Application>
  <PresentationFormat>Panorámica</PresentationFormat>
  <Paragraphs>125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Letra del sistema regular</vt:lpstr>
      <vt:lpstr>Wingdings</vt:lpstr>
      <vt:lpstr>Tema de Office</vt:lpstr>
      <vt:lpstr>NUEVAS OBLIGACIONES EN EL ALMACENAMIENTO, COMERCIALIZACIÓN Y USO SOSTENIBLE DE LOS  PRODUCTOS  FITOSANITARIOS</vt:lpstr>
      <vt:lpstr>Directiva de uso sostenible 2009/128/CE</vt:lpstr>
      <vt:lpstr>Presentación de PowerPoint</vt:lpstr>
      <vt:lpstr>Presentación de PowerPoint</vt:lpstr>
      <vt:lpstr>UN PASO MAS HACIA EL USO SOSTENIBLE DE LOS PRODUCTOS FITOSANITARIOS (novedades legislativas)</vt:lpstr>
      <vt:lpstr>Objeto</vt:lpstr>
      <vt:lpstr>Principales novedades:</vt:lpstr>
      <vt:lpstr>Venta a distancia:</vt:lpstr>
      <vt:lpstr>RETO:</vt:lpstr>
      <vt:lpstr>Presentación de PowerPoint</vt:lpstr>
      <vt:lpstr>Presentación de PowerPoint</vt:lpstr>
      <vt:lpstr>Incidencias en ROPO:</vt:lpstr>
      <vt:lpstr>Condiciones generales de almacenamiento de productos fitosanitarios de uso profesional.</vt:lpstr>
      <vt:lpstr>Locales de almacenamiento (I):</vt:lpstr>
      <vt:lpstr>Locales de almacenamiento (II):</vt:lpstr>
      <vt:lpstr>Almacenamiento productos toxicidad aguda:</vt:lpstr>
      <vt:lpstr>Presentación de PowerPoint</vt:lpstr>
      <vt:lpstr>Almacenamiento de PFs, distribución y venta.</vt:lpstr>
      <vt:lpstr>Almacenamiento de PFs, empresas tratamientos:</vt:lpstr>
      <vt:lpstr>Almacenamiento de PFs, explotaciones agrarias.</vt:lpstr>
      <vt:lpstr>Registro de aeronaves e instalaciones permanentes (REGANIP)</vt:lpstr>
      <vt:lpstr>Equipos censados en REGANIP</vt:lpstr>
      <vt:lpstr>Equipos censados en REGANIP</vt:lpstr>
      <vt:lpstr>Registro de aeronaves e instalaciones permanentes (REGANIP)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NUEVAS OBLIGACIONES EN EL ALMACENAMIENTO, COMERCIALIZACIÓN Y USO SOSTENIBLE DE LOS  PRODUCTOS  FITOSANITARIOS</dc:title>
  <dc:creator>GONZALEZ ZAPATER, FCO. JOSE</dc:creator>
  <cp:lastModifiedBy>GARCIA CREVILLEN, TELESFORO</cp:lastModifiedBy>
  <cp:revision>6</cp:revision>
  <dcterms:created xsi:type="dcterms:W3CDTF">2022-03-16T20:25:22Z</dcterms:created>
  <dcterms:modified xsi:type="dcterms:W3CDTF">2022-03-17T11:03:44Z</dcterms:modified>
</cp:coreProperties>
</file>