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3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4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5" r:id="rId11"/>
    <p:sldId id="316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17" r:id="rId20"/>
    <p:sldId id="319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322" r:id="rId36"/>
    <p:sldId id="297" r:id="rId37"/>
    <p:sldId id="323" r:id="rId38"/>
    <p:sldId id="298" r:id="rId39"/>
    <p:sldId id="299" r:id="rId40"/>
    <p:sldId id="296" r:id="rId41"/>
    <p:sldId id="287" r:id="rId42"/>
    <p:sldId id="300" r:id="rId43"/>
    <p:sldId id="301" r:id="rId44"/>
    <p:sldId id="288" r:id="rId45"/>
    <p:sldId id="289" r:id="rId46"/>
    <p:sldId id="302" r:id="rId47"/>
    <p:sldId id="303" r:id="rId48"/>
    <p:sldId id="290" r:id="rId49"/>
    <p:sldId id="291" r:id="rId50"/>
    <p:sldId id="304" r:id="rId51"/>
    <p:sldId id="328" r:id="rId52"/>
    <p:sldId id="327" r:id="rId53"/>
    <p:sldId id="292" r:id="rId54"/>
    <p:sldId id="309" r:id="rId55"/>
    <p:sldId id="324" r:id="rId56"/>
    <p:sldId id="325" r:id="rId57"/>
    <p:sldId id="326" r:id="rId58"/>
  </p:sldIdLst>
  <p:sldSz cx="12192000" cy="6858000"/>
  <p:notesSz cx="6858000" cy="9144000"/>
  <p:embeddedFontLst>
    <p:embeddedFont>
      <p:font typeface="Roboto"/>
      <p:regular r:id="rId60"/>
      <p:bold r:id="rId61"/>
      <p:italic r:id="rId62"/>
      <p:boldItalic r:id="rId63"/>
    </p:embeddedFont>
    <p:embeddedFont>
      <p:font typeface="Helvetica" panose="020B0604020202020204" pitchFamily="34" charset="0"/>
      <p:regular r:id="rId64"/>
      <p:bold r:id="rId65"/>
      <p:italic r:id="rId66"/>
      <p:boldItalic r:id="rId67"/>
    </p:embeddedFont>
    <p:embeddedFont>
      <p:font typeface="Helvetica Neue"/>
      <p:regular r:id="rId68"/>
      <p:bold r:id="rId69"/>
      <p:italic r:id="rId70"/>
      <p:boldItalic r:id="rId71"/>
    </p:embeddedFont>
    <p:embeddedFont>
      <p:font typeface="Libre Franklin"/>
      <p:regular r:id="rId72"/>
      <p:bold r:id="rId73"/>
      <p:italic r:id="rId74"/>
      <p:boldItalic r:id="rId75"/>
    </p:embeddedFont>
    <p:embeddedFont>
      <p:font typeface="Gill Sans"/>
      <p:regular r:id="rId76"/>
      <p:bold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500">
          <p15:clr>
            <a:srgbClr val="A4A3A4"/>
          </p15:clr>
        </p15:guide>
        <p15:guide id="3" pos="495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2" roundtripDataSignature="AMtx7mg8g3GHoOMStMFk7zPW6X4z6Krb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9247FC-6B2F-4BCD-9D65-E483E7A871F4}">
  <a:tblStyle styleId="{019247FC-6B2F-4BCD-9D65-E483E7A871F4}" styleName="Table_0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6" Type="http://schemas.openxmlformats.org/officeDocument/2006/relationships/font" Target="fonts/font17.fntdata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82" Type="http://customschemas.google.com/relationships/presentationmetadata" Target="meta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[descatga datos prtr 2021 instalciones.xlsx]Hoja3!Tabla dinámica10</c:name>
    <c:fmtId val="4"/>
  </c:pivotSource>
  <c:chart>
    <c:autoTitleDeleted val="1"/>
    <c:pivotFmts>
      <c:pivotFmt>
        <c:idx val="0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circle"/>
          <c:size val="6"/>
          <c:spPr>
            <a:solidFill>
              <a:schemeClr val="accent1">
                <a:alpha val="85000"/>
              </a:schemeClr>
            </a:solidFill>
            <a:ln>
              <a:noFill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096292537857414E-2"/>
          <c:y val="0.11877710378294916"/>
          <c:w val="0.81197849342239103"/>
          <c:h val="0.678513515793215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Hoja3!$B$3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Hoja3!$A$4:$A$13</c:f>
              <c:strCache>
                <c:ptCount val="9"/>
                <c:pt idx="0">
                  <c:v>1.- Instalaciones de combustión / energéticas</c:v>
                </c:pt>
                <c:pt idx="1">
                  <c:v>2.- Producción y transformación de metales</c:v>
                </c:pt>
                <c:pt idx="2">
                  <c:v>3.- Industrias Minerales</c:v>
                </c:pt>
                <c:pt idx="3">
                  <c:v>4.- Industria química</c:v>
                </c:pt>
                <c:pt idx="4">
                  <c:v>5.- Gestión de residuos y aguas residuales</c:v>
                </c:pt>
                <c:pt idx="5">
                  <c:v>6.- Industria derivada de la madera (papel y cartón)</c:v>
                </c:pt>
                <c:pt idx="6">
                  <c:v>7.- Ganadería y acuicultura intensiva</c:v>
                </c:pt>
                <c:pt idx="7">
                  <c:v>8.- Productos de origen animal y vegetal de la industria alimentaria y de las bebidas</c:v>
                </c:pt>
                <c:pt idx="8">
                  <c:v>9.- Otras actividades</c:v>
                </c:pt>
              </c:strCache>
            </c:strRef>
          </c:cat>
          <c:val>
            <c:numRef>
              <c:f>Hoja3!$B$4:$B$13</c:f>
              <c:numCache>
                <c:formatCode>General</c:formatCode>
                <c:ptCount val="9"/>
                <c:pt idx="0">
                  <c:v>184</c:v>
                </c:pt>
                <c:pt idx="1">
                  <c:v>594</c:v>
                </c:pt>
                <c:pt idx="2">
                  <c:v>688</c:v>
                </c:pt>
                <c:pt idx="3">
                  <c:v>505</c:v>
                </c:pt>
                <c:pt idx="4">
                  <c:v>959</c:v>
                </c:pt>
                <c:pt idx="5">
                  <c:v>99</c:v>
                </c:pt>
                <c:pt idx="6">
                  <c:v>4040</c:v>
                </c:pt>
                <c:pt idx="7">
                  <c:v>516</c:v>
                </c:pt>
                <c:pt idx="8">
                  <c:v>158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549126216"/>
        <c:axId val="580730360"/>
        <c:axId val="236829304"/>
      </c:bar3DChart>
      <c:catAx>
        <c:axId val="54912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5400000" spcFirstLastPara="1" vertOverflow="ellipsis" wrap="square" anchor="b" anchorCtr="0"/>
          <a:lstStyle/>
          <a:p>
            <a:pPr>
              <a:defRPr sz="9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80730360"/>
        <c:crosses val="autoZero"/>
        <c:auto val="1"/>
        <c:lblAlgn val="ctr"/>
        <c:lblOffset val="100"/>
        <c:noMultiLvlLbl val="0"/>
      </c:catAx>
      <c:valAx>
        <c:axId val="580730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49126216"/>
        <c:crosses val="autoZero"/>
        <c:crossBetween val="between"/>
      </c:valAx>
      <c:serAx>
        <c:axId val="23682930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80730360"/>
        <c:crosses val="autoZero"/>
      </c:serAx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[descatga datos prtr 2021 instalciones.xlsx]Hoja3!Tabla dinámica10</c:name>
    <c:fmtId val="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Instalaciones</a:t>
            </a:r>
            <a:r>
              <a:rPr lang="en-US" baseline="0" dirty="0"/>
              <a:t> </a:t>
            </a:r>
            <a:r>
              <a:rPr lang="en-US" baseline="0" dirty="0" err="1"/>
              <a:t>por</a:t>
            </a:r>
            <a:r>
              <a:rPr lang="en-US" baseline="0" dirty="0"/>
              <a:t> </a:t>
            </a:r>
            <a:r>
              <a:rPr lang="en-US" baseline="0" dirty="0" err="1"/>
              <a:t>Provincia</a:t>
            </a:r>
            <a:r>
              <a:rPr lang="en-US" baseline="0" dirty="0"/>
              <a:t> 2021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ivotFmts>
      <c:pivotFmt>
        <c:idx val="0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pPr>
            <a:solidFill>
              <a:schemeClr val="accent1">
                <a:alpha val="85000"/>
              </a:schemeClr>
            </a:solidFill>
            <a:ln>
              <a:noFill/>
            </a:ln>
            <a:effectLst/>
          </c:spPr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none"/>
        </c:marker>
      </c:pivotFmt>
      <c:pivotFmt>
        <c:idx val="2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none"/>
        </c:marker>
      </c:pivotFmt>
      <c:pivotFmt>
        <c:idx val="3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none"/>
        </c:marker>
      </c:pivotFmt>
      <c:pivotFmt>
        <c:idx val="5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522759139053804E-2"/>
          <c:y val="9.8852593818709755E-2"/>
          <c:w val="0.88151567987812729"/>
          <c:h val="0.6155309025389398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Hoja3!$B$3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1.3034065467768982E-2"/>
                  <c:y val="2.25846354768701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4793203401956402E-3"/>
                  <c:y val="-2.9360026119931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Hoja3!$A$4:$A$56</c:f>
              <c:strCache>
                <c:ptCount val="52"/>
                <c:pt idx="0">
                  <c:v>Huesca</c:v>
                </c:pt>
                <c:pt idx="1">
                  <c:v>Lleida</c:v>
                </c:pt>
                <c:pt idx="2">
                  <c:v>Zaragoza</c:v>
                </c:pt>
                <c:pt idx="3">
                  <c:v>Barcelona</c:v>
                </c:pt>
                <c:pt idx="4">
                  <c:v>Toledo</c:v>
                </c:pt>
                <c:pt idx="5">
                  <c:v>Murcia</c:v>
                </c:pt>
                <c:pt idx="6">
                  <c:v>Navarra</c:v>
                </c:pt>
                <c:pt idx="7">
                  <c:v>Valencia/València</c:v>
                </c:pt>
                <c:pt idx="8">
                  <c:v>Castellón/Castelló</c:v>
                </c:pt>
                <c:pt idx="9">
                  <c:v>Madrid</c:v>
                </c:pt>
                <c:pt idx="10">
                  <c:v>Sevilla</c:v>
                </c:pt>
                <c:pt idx="11">
                  <c:v>Tarragona</c:v>
                </c:pt>
                <c:pt idx="12">
                  <c:v>Teruel</c:v>
                </c:pt>
                <c:pt idx="13">
                  <c:v>Girona</c:v>
                </c:pt>
                <c:pt idx="14">
                  <c:v>Burgos</c:v>
                </c:pt>
                <c:pt idx="15">
                  <c:v>Valladolid</c:v>
                </c:pt>
                <c:pt idx="16">
                  <c:v>Segovia</c:v>
                </c:pt>
                <c:pt idx="17">
                  <c:v>Vizcaya</c:v>
                </c:pt>
                <c:pt idx="18">
                  <c:v>Soria</c:v>
                </c:pt>
                <c:pt idx="19">
                  <c:v>Coruña (A)</c:v>
                </c:pt>
                <c:pt idx="20">
                  <c:v>Salamanca</c:v>
                </c:pt>
                <c:pt idx="21">
                  <c:v>Almería</c:v>
                </c:pt>
                <c:pt idx="22">
                  <c:v>Asturias</c:v>
                </c:pt>
                <c:pt idx="23">
                  <c:v>Guipúzcoa</c:v>
                </c:pt>
                <c:pt idx="24">
                  <c:v>Badajoz</c:v>
                </c:pt>
                <c:pt idx="25">
                  <c:v>Jaén</c:v>
                </c:pt>
                <c:pt idx="26">
                  <c:v>Málaga</c:v>
                </c:pt>
                <c:pt idx="27">
                  <c:v>Pontevedra</c:v>
                </c:pt>
                <c:pt idx="28">
                  <c:v>León</c:v>
                </c:pt>
                <c:pt idx="29">
                  <c:v>Granada</c:v>
                </c:pt>
                <c:pt idx="30">
                  <c:v>Alava</c:v>
                </c:pt>
                <c:pt idx="31">
                  <c:v>Huelva</c:v>
                </c:pt>
                <c:pt idx="32">
                  <c:v>Zamora</c:v>
                </c:pt>
                <c:pt idx="33">
                  <c:v>Rioja (La)</c:v>
                </c:pt>
                <c:pt idx="34">
                  <c:v>Alicante/Alacant</c:v>
                </c:pt>
                <c:pt idx="35">
                  <c:v>Cádiz</c:v>
                </c:pt>
                <c:pt idx="36">
                  <c:v>Córdoba</c:v>
                </c:pt>
                <c:pt idx="37">
                  <c:v>Cuenca</c:v>
                </c:pt>
                <c:pt idx="38">
                  <c:v>Cantabria</c:v>
                </c:pt>
                <c:pt idx="39">
                  <c:v>Ávila</c:v>
                </c:pt>
                <c:pt idx="40">
                  <c:v>Ourense</c:v>
                </c:pt>
                <c:pt idx="41">
                  <c:v>Guadalajara</c:v>
                </c:pt>
                <c:pt idx="42">
                  <c:v>Albacete</c:v>
                </c:pt>
                <c:pt idx="43">
                  <c:v>Ciudad Real</c:v>
                </c:pt>
                <c:pt idx="44">
                  <c:v>Palencia</c:v>
                </c:pt>
                <c:pt idx="45">
                  <c:v>Lugo</c:v>
                </c:pt>
                <c:pt idx="46">
                  <c:v>Santa Cruz de Tenerife</c:v>
                </c:pt>
                <c:pt idx="47">
                  <c:v>Palmas (Las)</c:v>
                </c:pt>
                <c:pt idx="48">
                  <c:v>Balears (Illes)</c:v>
                </c:pt>
                <c:pt idx="49">
                  <c:v>Cáceres</c:v>
                </c:pt>
                <c:pt idx="50">
                  <c:v>Melilla</c:v>
                </c:pt>
                <c:pt idx="51">
                  <c:v>Ceuta</c:v>
                </c:pt>
              </c:strCache>
            </c:strRef>
          </c:cat>
          <c:val>
            <c:numRef>
              <c:f>Hoja3!$B$4:$B$56</c:f>
              <c:numCache>
                <c:formatCode>General</c:formatCode>
                <c:ptCount val="52"/>
                <c:pt idx="0">
                  <c:v>696</c:v>
                </c:pt>
                <c:pt idx="1">
                  <c:v>641</c:v>
                </c:pt>
                <c:pt idx="2">
                  <c:v>588</c:v>
                </c:pt>
                <c:pt idx="3">
                  <c:v>585</c:v>
                </c:pt>
                <c:pt idx="4">
                  <c:v>307</c:v>
                </c:pt>
                <c:pt idx="5">
                  <c:v>269</c:v>
                </c:pt>
                <c:pt idx="6">
                  <c:v>251</c:v>
                </c:pt>
                <c:pt idx="7">
                  <c:v>237</c:v>
                </c:pt>
                <c:pt idx="8">
                  <c:v>235</c:v>
                </c:pt>
                <c:pt idx="9">
                  <c:v>217</c:v>
                </c:pt>
                <c:pt idx="10">
                  <c:v>202</c:v>
                </c:pt>
                <c:pt idx="11">
                  <c:v>192</c:v>
                </c:pt>
                <c:pt idx="12">
                  <c:v>183</c:v>
                </c:pt>
                <c:pt idx="13">
                  <c:v>182</c:v>
                </c:pt>
                <c:pt idx="14">
                  <c:v>158</c:v>
                </c:pt>
                <c:pt idx="15">
                  <c:v>157</c:v>
                </c:pt>
                <c:pt idx="16">
                  <c:v>154</c:v>
                </c:pt>
                <c:pt idx="17">
                  <c:v>128</c:v>
                </c:pt>
                <c:pt idx="18">
                  <c:v>126</c:v>
                </c:pt>
                <c:pt idx="19">
                  <c:v>120</c:v>
                </c:pt>
                <c:pt idx="20">
                  <c:v>118</c:v>
                </c:pt>
                <c:pt idx="21">
                  <c:v>105</c:v>
                </c:pt>
                <c:pt idx="22">
                  <c:v>101</c:v>
                </c:pt>
                <c:pt idx="23">
                  <c:v>101</c:v>
                </c:pt>
                <c:pt idx="24">
                  <c:v>92</c:v>
                </c:pt>
                <c:pt idx="25">
                  <c:v>89</c:v>
                </c:pt>
                <c:pt idx="26">
                  <c:v>87</c:v>
                </c:pt>
                <c:pt idx="27">
                  <c:v>86</c:v>
                </c:pt>
                <c:pt idx="28">
                  <c:v>82</c:v>
                </c:pt>
                <c:pt idx="29">
                  <c:v>81</c:v>
                </c:pt>
                <c:pt idx="30">
                  <c:v>80</c:v>
                </c:pt>
                <c:pt idx="31">
                  <c:v>80</c:v>
                </c:pt>
                <c:pt idx="32">
                  <c:v>78</c:v>
                </c:pt>
                <c:pt idx="33">
                  <c:v>76</c:v>
                </c:pt>
                <c:pt idx="34">
                  <c:v>74</c:v>
                </c:pt>
                <c:pt idx="35">
                  <c:v>74</c:v>
                </c:pt>
                <c:pt idx="36">
                  <c:v>72</c:v>
                </c:pt>
                <c:pt idx="37">
                  <c:v>71</c:v>
                </c:pt>
                <c:pt idx="38">
                  <c:v>66</c:v>
                </c:pt>
                <c:pt idx="39">
                  <c:v>63</c:v>
                </c:pt>
                <c:pt idx="40">
                  <c:v>60</c:v>
                </c:pt>
                <c:pt idx="41">
                  <c:v>60</c:v>
                </c:pt>
                <c:pt idx="42">
                  <c:v>55</c:v>
                </c:pt>
                <c:pt idx="43">
                  <c:v>54</c:v>
                </c:pt>
                <c:pt idx="44">
                  <c:v>49</c:v>
                </c:pt>
                <c:pt idx="45">
                  <c:v>42</c:v>
                </c:pt>
                <c:pt idx="46">
                  <c:v>33</c:v>
                </c:pt>
                <c:pt idx="47">
                  <c:v>31</c:v>
                </c:pt>
                <c:pt idx="48">
                  <c:v>29</c:v>
                </c:pt>
                <c:pt idx="49">
                  <c:v>23</c:v>
                </c:pt>
                <c:pt idx="50">
                  <c:v>2</c:v>
                </c:pt>
                <c:pt idx="5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580734672"/>
        <c:axId val="580720952"/>
        <c:axId val="592753600"/>
      </c:bar3DChart>
      <c:catAx>
        <c:axId val="58073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80720952"/>
        <c:crosses val="autoZero"/>
        <c:auto val="1"/>
        <c:lblAlgn val="ctr"/>
        <c:lblOffset val="100"/>
        <c:noMultiLvlLbl val="0"/>
      </c:catAx>
      <c:valAx>
        <c:axId val="580720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80734672"/>
        <c:crosses val="autoZero"/>
        <c:crossBetween val="between"/>
      </c:valAx>
      <c:serAx>
        <c:axId val="59275360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80720952"/>
        <c:crosses val="autoZero"/>
      </c:serAx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[descatga datos prtr 2021 instalciones.xlsx]Hoja5!Tabla dinámica12</c:name>
    <c:fmtId val="4"/>
  </c:pivotSource>
  <c:chart>
    <c:autoTitleDeleted val="1"/>
    <c:pivotFmts>
      <c:pivotFmt>
        <c:idx val="0"/>
        <c:spPr>
          <a:solidFill>
            <a:schemeClr val="accent2">
              <a:alpha val="8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round/>
          </a:ln>
          <a:effectLst/>
          <a:sp3d/>
        </c:spPr>
        <c:marker>
          <c:symbol val="none"/>
        </c:marker>
      </c:pivotFmt>
      <c:pivotFmt>
        <c:idx val="1"/>
        <c:spPr>
          <a:solidFill>
            <a:schemeClr val="accent2">
              <a:alpha val="8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round/>
          </a:ln>
          <a:effectLst/>
          <a:sp3d/>
        </c:spPr>
        <c:marker>
          <c:symbol val="none"/>
        </c:marker>
      </c:pivotFmt>
      <c:pivotFmt>
        <c:idx val="2"/>
        <c:spPr>
          <a:solidFill>
            <a:schemeClr val="accent2">
              <a:alpha val="85000"/>
            </a:schemeClr>
          </a:solidFill>
          <a:ln w="9525" cap="flat" cmpd="sng" algn="ctr">
            <a:solidFill>
              <a:schemeClr val="accent2">
                <a:lumMod val="75000"/>
              </a:schemeClr>
            </a:solidFill>
            <a:round/>
          </a:ln>
          <a:effectLst/>
          <a:sp3d/>
        </c:spPr>
        <c:marker>
          <c:symbol val="none"/>
        </c:marker>
      </c:pivotFmt>
    </c:pivotFmts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Hoja5!$B$3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Hoja5!$A$4:$A$23</c:f>
              <c:strCache>
                <c:ptCount val="19"/>
                <c:pt idx="0">
                  <c:v>Cataluña</c:v>
                </c:pt>
                <c:pt idx="1">
                  <c:v>Aragón</c:v>
                </c:pt>
                <c:pt idx="2">
                  <c:v>Castilla y León</c:v>
                </c:pt>
                <c:pt idx="3">
                  <c:v>Andalucía</c:v>
                </c:pt>
                <c:pt idx="4">
                  <c:v>Castilla-La Mancha</c:v>
                </c:pt>
                <c:pt idx="5">
                  <c:v>Comunidad Valenciana</c:v>
                </c:pt>
                <c:pt idx="6">
                  <c:v>País Vasco</c:v>
                </c:pt>
                <c:pt idx="7">
                  <c:v>Galicia</c:v>
                </c:pt>
                <c:pt idx="8">
                  <c:v>Murcia (Región de)</c:v>
                </c:pt>
                <c:pt idx="9">
                  <c:v>Navarra (Comunidad Foral de)</c:v>
                </c:pt>
                <c:pt idx="10">
                  <c:v>Madrid (Comunidad de)</c:v>
                </c:pt>
                <c:pt idx="11">
                  <c:v>Extremadura</c:v>
                </c:pt>
                <c:pt idx="12">
                  <c:v>Asturias (Principado de)</c:v>
                </c:pt>
                <c:pt idx="13">
                  <c:v>Rioja (La)</c:v>
                </c:pt>
                <c:pt idx="14">
                  <c:v>Cantabria</c:v>
                </c:pt>
                <c:pt idx="15">
                  <c:v>Canarias</c:v>
                </c:pt>
                <c:pt idx="16">
                  <c:v>Balears  (Illes)</c:v>
                </c:pt>
                <c:pt idx="17">
                  <c:v>Ciudad Autónoma de Melilla</c:v>
                </c:pt>
                <c:pt idx="18">
                  <c:v>Ciudad Autónoma de Ceuta</c:v>
                </c:pt>
              </c:strCache>
            </c:strRef>
          </c:cat>
          <c:val>
            <c:numRef>
              <c:f>Hoja5!$B$4:$B$23</c:f>
              <c:numCache>
                <c:formatCode>General</c:formatCode>
                <c:ptCount val="19"/>
                <c:pt idx="0">
                  <c:v>1600</c:v>
                </c:pt>
                <c:pt idx="1">
                  <c:v>1467</c:v>
                </c:pt>
                <c:pt idx="2">
                  <c:v>985</c:v>
                </c:pt>
                <c:pt idx="3">
                  <c:v>790</c:v>
                </c:pt>
                <c:pt idx="4">
                  <c:v>547</c:v>
                </c:pt>
                <c:pt idx="5">
                  <c:v>546</c:v>
                </c:pt>
                <c:pt idx="6">
                  <c:v>309</c:v>
                </c:pt>
                <c:pt idx="7">
                  <c:v>308</c:v>
                </c:pt>
                <c:pt idx="8">
                  <c:v>269</c:v>
                </c:pt>
                <c:pt idx="9">
                  <c:v>251</c:v>
                </c:pt>
                <c:pt idx="10">
                  <c:v>217</c:v>
                </c:pt>
                <c:pt idx="11">
                  <c:v>115</c:v>
                </c:pt>
                <c:pt idx="12">
                  <c:v>101</c:v>
                </c:pt>
                <c:pt idx="13">
                  <c:v>76</c:v>
                </c:pt>
                <c:pt idx="14">
                  <c:v>66</c:v>
                </c:pt>
                <c:pt idx="15">
                  <c:v>64</c:v>
                </c:pt>
                <c:pt idx="16">
                  <c:v>29</c:v>
                </c:pt>
                <c:pt idx="17">
                  <c:v>2</c:v>
                </c:pt>
                <c:pt idx="1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580722520"/>
        <c:axId val="580710368"/>
        <c:axId val="592754448"/>
      </c:bar3DChart>
      <c:catAx>
        <c:axId val="580722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80710368"/>
        <c:crosses val="autoZero"/>
        <c:auto val="1"/>
        <c:lblAlgn val="ctr"/>
        <c:lblOffset val="100"/>
        <c:noMultiLvlLbl val="0"/>
      </c:catAx>
      <c:valAx>
        <c:axId val="58071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80722520"/>
        <c:crosses val="autoZero"/>
        <c:crossBetween val="between"/>
      </c:valAx>
      <c:serAx>
        <c:axId val="5927544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80710368"/>
        <c:crosses val="autoZero"/>
      </c:serAx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[Libro1]Hoja6!Tabla dinámica8</c:name>
    <c:fmtId val="1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REGION</a:t>
            </a:r>
            <a:r>
              <a:rPr lang="en-US" baseline="0" dirty="0" smtClean="0"/>
              <a:t> DE MURCIA 2021 TIPO DE ACTIVIDADES ACTIVAS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ivotFmts>
      <c:pivotFmt>
        <c:idx val="0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circle"/>
          <c:size val="6"/>
          <c:spPr>
            <a:solidFill>
              <a:schemeClr val="accent1">
                <a:alpha val="85000"/>
              </a:schemeClr>
            </a:solidFill>
            <a:ln>
              <a:noFill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round/>
          </a:ln>
          <a:effectLst/>
          <a:sp3d contourW="9525">
            <a:contourClr>
              <a:schemeClr val="accent1">
                <a:lumMod val="75000"/>
              </a:schemeClr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124379485868476"/>
          <c:y val="0.10841543630769684"/>
          <c:w val="0.79154647442912696"/>
          <c:h val="0.4801825901092384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Hoja6!$B$3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Hoja6!$A$4:$A$13</c:f>
              <c:strCache>
                <c:ptCount val="9"/>
                <c:pt idx="0">
                  <c:v>1.- Instalaciones de combustión / energéticas</c:v>
                </c:pt>
                <c:pt idx="1">
                  <c:v>2.- Producción y transformación de metales</c:v>
                </c:pt>
                <c:pt idx="2">
                  <c:v>3.- Industrias Minerales</c:v>
                </c:pt>
                <c:pt idx="3">
                  <c:v>4.- Industria química</c:v>
                </c:pt>
                <c:pt idx="4">
                  <c:v>5.- Gestión de residuos y aguas residuales</c:v>
                </c:pt>
                <c:pt idx="5">
                  <c:v>6.- Industria derivada de la madera (papel y cartón)</c:v>
                </c:pt>
                <c:pt idx="6">
                  <c:v>7.- Ganadería y acuicultura intensiva</c:v>
                </c:pt>
                <c:pt idx="7">
                  <c:v>8.- Productos de origen animal y vegetal de la industria alimentaria y de las bebidas</c:v>
                </c:pt>
                <c:pt idx="8">
                  <c:v>9.c.Tratamiento de superficies con disolventes orgánicos (cap. de consumo &gt; 150 kg/a  o 200 t/a)</c:v>
                </c:pt>
              </c:strCache>
            </c:strRef>
          </c:cat>
          <c:val>
            <c:numRef>
              <c:f>Hoja6!$B$4:$B$13</c:f>
              <c:numCache>
                <c:formatCode>General</c:formatCode>
                <c:ptCount val="9"/>
                <c:pt idx="0">
                  <c:v>6</c:v>
                </c:pt>
                <c:pt idx="1">
                  <c:v>6</c:v>
                </c:pt>
                <c:pt idx="2">
                  <c:v>8</c:v>
                </c:pt>
                <c:pt idx="3">
                  <c:v>17</c:v>
                </c:pt>
                <c:pt idx="4">
                  <c:v>22</c:v>
                </c:pt>
                <c:pt idx="5">
                  <c:v>1</c:v>
                </c:pt>
                <c:pt idx="6">
                  <c:v>147</c:v>
                </c:pt>
                <c:pt idx="7">
                  <c:v>20</c:v>
                </c:pt>
                <c:pt idx="8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549120336"/>
        <c:axId val="549119552"/>
        <c:axId val="325726232"/>
      </c:bar3DChart>
      <c:catAx>
        <c:axId val="54912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49119552"/>
        <c:crosses val="autoZero"/>
        <c:auto val="1"/>
        <c:lblAlgn val="ctr"/>
        <c:lblOffset val="100"/>
        <c:noMultiLvlLbl val="0"/>
      </c:catAx>
      <c:valAx>
        <c:axId val="54911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49120336"/>
        <c:crosses val="autoZero"/>
        <c:crossBetween val="between"/>
      </c:valAx>
      <c:serAx>
        <c:axId val="32572623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49119552"/>
        <c:crosses val="autoZero"/>
      </c:serAx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0.33167</cdr:x>
      <cdr:y>0.03218</cdr:y>
    </cdr:from>
    <cdr:to>
      <cdr:x>0.85411</cdr:x>
      <cdr:y>0.19059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200400" y="156409"/>
          <a:ext cx="5041232" cy="770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800" b="1" dirty="0" smtClean="0"/>
            <a:t>TIPO DE INSTALACIONES A NIVEL NACIONAL  2021</a:t>
          </a:r>
          <a:endParaRPr lang="es-ES" sz="18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0.16782</cdr:x>
      <cdr:y>0.6608</cdr:y>
    </cdr:from>
    <cdr:to>
      <cdr:x>0.18129</cdr:x>
      <cdr:y>0.85764</cdr:y>
    </cdr:to>
    <cdr:sp macro="" textlink="">
      <cdr:nvSpPr>
        <cdr:cNvPr id="3" name="Flecha arriba 2"/>
        <cdr:cNvSpPr/>
      </cdr:nvSpPr>
      <cdr:spPr>
        <a:xfrm xmlns:a="http://schemas.openxmlformats.org/drawingml/2006/main">
          <a:off x="1798657" y="3715861"/>
          <a:ext cx="144379" cy="1106905"/>
        </a:xfrm>
        <a:prstGeom xmlns:a="http://schemas.openxmlformats.org/drawingml/2006/main" prst="upArrow">
          <a:avLst/>
        </a:prstGeom>
        <a:solidFill xmlns:a="http://schemas.openxmlformats.org/drawingml/2006/main">
          <a:schemeClr val="accent6">
            <a:lumMod val="75000"/>
          </a:schemeClr>
        </a:solidFill>
        <a:ln xmlns:a="http://schemas.openxmlformats.org/drawingml/2006/main" w="12700" cap="flat">
          <a:noFill/>
          <a:prstDash val="solid"/>
          <a:miter/>
        </a:ln>
      </cdr:spPr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s-E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0.42493</cdr:x>
      <cdr:y>0.48284</cdr:y>
    </cdr:from>
    <cdr:to>
      <cdr:x>0.48249</cdr:x>
      <cdr:y>0.68772</cdr:y>
    </cdr:to>
    <cdr:sp macro="" textlink="">
      <cdr:nvSpPr>
        <cdr:cNvPr id="2" name="Flecha arriba 1"/>
        <cdr:cNvSpPr/>
      </cdr:nvSpPr>
      <cdr:spPr>
        <a:xfrm xmlns:a="http://schemas.openxmlformats.org/drawingml/2006/main">
          <a:off x="4263870" y="2765593"/>
          <a:ext cx="577576" cy="1173493"/>
        </a:xfrm>
        <a:prstGeom xmlns:a="http://schemas.openxmlformats.org/drawingml/2006/main" prst="upArrow">
          <a:avLst/>
        </a:prstGeom>
        <a:solidFill xmlns:a="http://schemas.openxmlformats.org/drawingml/2006/main">
          <a:schemeClr val="accent6">
            <a:lumMod val="50000"/>
          </a:schemeClr>
        </a:solidFill>
        <a:ln xmlns:a="http://schemas.openxmlformats.org/drawingml/2006/main" w="12700" cap="flat">
          <a:noFill/>
          <a:prstDash val="solid"/>
          <a:miter/>
        </a:ln>
      </cdr:spPr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s-ES"/>
        </a:p>
      </cdr:txBody>
    </cdr:sp>
  </cdr:relSizeAnchor>
  <cdr:relSizeAnchor xmlns:cdr="http://schemas.openxmlformats.org/drawingml/2006/chartDrawing">
    <cdr:from>
      <cdr:x>0.44225</cdr:x>
      <cdr:y>0.05288</cdr:y>
    </cdr:from>
    <cdr:to>
      <cdr:x>0.77578</cdr:x>
      <cdr:y>0.1117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4437647" y="302881"/>
          <a:ext cx="3346784" cy="336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200" b="1" dirty="0" smtClean="0"/>
            <a:t>INSTALACIONES POR CCAA 2021</a:t>
          </a:r>
          <a:endParaRPr lang="es-ES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7449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5070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8442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3146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8734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5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3973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0710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2971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7405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33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801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228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3683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b78b89e944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1b78b89e94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827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b78b89e94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1b78b89e944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1b78b89e944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5944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b9d55acf6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b9d55acf6b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1b9d55acf6b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32787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b78b89e944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1b78b89e94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31539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b78b89e944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1b78b89e94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8111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b78b89e944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b78b89e944_0_2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1b78b89e944_0_2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9064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b78b89e944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b78b89e944_0_2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1b78b89e944_0_2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080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0656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b9d55acf6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b9d55acf6b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1b9d55acf6b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096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7655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b9d55acf6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b9d55acf6b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1b9d55acf6b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89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b78b89e944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b78b89e944_0_3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1b78b89e944_0_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3079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b9d55acf6b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b9d55acf6b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g1b9d55acf6b_0_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72725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292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b9d55acf6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b9d55acf6b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1b9d55acf6b_0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0444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47104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51877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13865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29323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5436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6730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27251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b9d55acf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b9d55acf6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g1b9d55acf6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3239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61423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5243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b9d55acf6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b9d55acf6b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1b9d55acf6b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0792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b9d55acf6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b9d55acf6b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1b9d55acf6b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765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8319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52953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b9d55acf6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b9d55acf6b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g1b9d55acf6b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6839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b9d55acf6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b9d55acf6b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1b9d55acf6b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316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84334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1254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b9d55acf6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b9d55acf6b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g1b9d55acf6b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2537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1072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36573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32064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878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2990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5454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0964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4635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subtítulo y contenido">
  <p:cSld name="Título, subtítulo y contenid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1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" name="Google Shape;17;p51"/>
          <p:cNvSpPr/>
          <p:nvPr/>
        </p:nvSpPr>
        <p:spPr>
          <a:xfrm>
            <a:off x="129540" y="128016"/>
            <a:ext cx="6858000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" name="Google Shape;18;p51"/>
          <p:cNvSpPr txBox="1">
            <a:spLocks noGrp="1"/>
          </p:cNvSpPr>
          <p:nvPr>
            <p:ph type="title"/>
          </p:nvPr>
        </p:nvSpPr>
        <p:spPr>
          <a:xfrm>
            <a:off x="841248" y="1169256"/>
            <a:ext cx="5285914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1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20" name="Google Shape;20;p51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1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1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" name="Google Shape;23;p51"/>
          <p:cNvSpPr txBox="1">
            <a:spLocks noGrp="1"/>
          </p:cNvSpPr>
          <p:nvPr>
            <p:ph type="body" idx="1"/>
          </p:nvPr>
        </p:nvSpPr>
        <p:spPr>
          <a:xfrm>
            <a:off x="841248" y="2136036"/>
            <a:ext cx="5285914" cy="85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1"/>
          <p:cNvSpPr/>
          <p:nvPr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25;p51"/>
          <p:cNvSpPr txBox="1">
            <a:spLocks noGrp="1"/>
          </p:cNvSpPr>
          <p:nvPr>
            <p:ph type="body" idx="2"/>
          </p:nvPr>
        </p:nvSpPr>
        <p:spPr>
          <a:xfrm>
            <a:off x="838199" y="3100269"/>
            <a:ext cx="5288963" cy="258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de gráfico">
  <p:cSld name="Diseño de gráfico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0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7" name="Google Shape;107;p60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8" name="Google Shape;108;p60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09" name="Google Shape;109;p60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0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0"/>
          <p:cNvSpPr txBox="1">
            <a:spLocks noGrp="1"/>
          </p:cNvSpPr>
          <p:nvPr>
            <p:ph type="body" idx="1"/>
          </p:nvPr>
        </p:nvSpPr>
        <p:spPr>
          <a:xfrm>
            <a:off x="841248" y="3359239"/>
            <a:ext cx="4357688" cy="225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 b="0" i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60"/>
          <p:cNvSpPr txBox="1">
            <a:spLocks noGrp="1"/>
          </p:cNvSpPr>
          <p:nvPr>
            <p:ph type="title"/>
          </p:nvPr>
        </p:nvSpPr>
        <p:spPr>
          <a:xfrm>
            <a:off x="841248" y="2081624"/>
            <a:ext cx="4357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0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4" name="Google Shape;114;p60"/>
          <p:cNvSpPr/>
          <p:nvPr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5" name="Google Shape;115;p60"/>
          <p:cNvSpPr>
            <a:spLocks noGrp="1"/>
          </p:cNvSpPr>
          <p:nvPr>
            <p:ph type="chart" idx="2"/>
          </p:nvPr>
        </p:nvSpPr>
        <p:spPr>
          <a:xfrm>
            <a:off x="6981371" y="1246188"/>
            <a:ext cx="4284663" cy="43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e imagen">
  <p:cSld name="Diapositiva de título e image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1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8" name="Google Shape;118;p61"/>
          <p:cNvSpPr/>
          <p:nvPr/>
        </p:nvSpPr>
        <p:spPr>
          <a:xfrm>
            <a:off x="129540" y="128016"/>
            <a:ext cx="11932920" cy="2368296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9" name="Google Shape;119;p61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20" name="Google Shape;120;p61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61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1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3" name="Google Shape;123;p61"/>
          <p:cNvSpPr txBox="1">
            <a:spLocks noGrp="1"/>
          </p:cNvSpPr>
          <p:nvPr>
            <p:ph type="body" idx="1"/>
          </p:nvPr>
        </p:nvSpPr>
        <p:spPr>
          <a:xfrm>
            <a:off x="838201" y="1835244"/>
            <a:ext cx="10515599" cy="62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 b="0" i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61"/>
          <p:cNvSpPr txBox="1">
            <a:spLocks noGrp="1"/>
          </p:cNvSpPr>
          <p:nvPr>
            <p:ph type="title"/>
          </p:nvPr>
        </p:nvSpPr>
        <p:spPr>
          <a:xfrm>
            <a:off x="838200" y="5576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1"/>
          <p:cNvSpPr/>
          <p:nvPr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2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8" name="Google Shape;128;p62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gradFill>
            <a:gsLst>
              <a:gs pos="0">
                <a:srgbClr val="004CB9">
                  <a:alpha val="69803"/>
                </a:srgbClr>
              </a:gs>
              <a:gs pos="100000">
                <a:srgbClr val="005500">
                  <a:alpha val="6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9" name="Google Shape;129;p62"/>
          <p:cNvSpPr txBox="1">
            <a:spLocks noGrp="1"/>
          </p:cNvSpPr>
          <p:nvPr>
            <p:ph type="title"/>
          </p:nvPr>
        </p:nvSpPr>
        <p:spPr>
          <a:xfrm>
            <a:off x="1037021" y="2107415"/>
            <a:ext cx="10117959" cy="2281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Gill Sans"/>
              <a:buNone/>
              <a:defRPr sz="8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2"/>
          <p:cNvSpPr/>
          <p:nvPr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1" name="Google Shape;131;p62"/>
          <p:cNvSpPr txBox="1"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 b="0" i="0">
                <a:solidFill>
                  <a:schemeClr val="lt2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">
  <p:cSld name="Título y contenido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3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4" name="Google Shape;134;p63"/>
          <p:cNvSpPr/>
          <p:nvPr/>
        </p:nvSpPr>
        <p:spPr>
          <a:xfrm>
            <a:off x="129539" y="128016"/>
            <a:ext cx="11932919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5" name="Google Shape;135;p63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36" name="Google Shape;136;p63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3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3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9" name="Google Shape;139;p63"/>
          <p:cNvSpPr/>
          <p:nvPr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0" name="Google Shape;140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4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4" name="Google Shape;144;p64"/>
          <p:cNvSpPr/>
          <p:nvPr/>
        </p:nvSpPr>
        <p:spPr>
          <a:xfrm>
            <a:off x="129539" y="128016"/>
            <a:ext cx="11932919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5" name="Google Shape;145;p64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46" name="Google Shape;146;p64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64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4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9" name="Google Shape;149;p64"/>
          <p:cNvSpPr/>
          <p:nvPr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0" name="Google Shape;150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6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>
  <p:cSld name="Comparació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5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5" name="Google Shape;155;p65"/>
          <p:cNvSpPr/>
          <p:nvPr/>
        </p:nvSpPr>
        <p:spPr>
          <a:xfrm>
            <a:off x="129539" y="128016"/>
            <a:ext cx="11932919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6" name="Google Shape;156;p65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57" name="Google Shape;157;p65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5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65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0" name="Google Shape;160;p65"/>
          <p:cNvSpPr/>
          <p:nvPr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1" name="Google Shape;161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5"/>
          <p:cNvSpPr txBox="1">
            <a:spLocks noGrp="1"/>
          </p:cNvSpPr>
          <p:nvPr>
            <p:ph type="body" idx="1"/>
          </p:nvPr>
        </p:nvSpPr>
        <p:spPr>
          <a:xfrm>
            <a:off x="839788" y="1840863"/>
            <a:ext cx="5157787" cy="66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3" name="Google Shape;163;p6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65"/>
          <p:cNvSpPr txBox="1">
            <a:spLocks noGrp="1"/>
          </p:cNvSpPr>
          <p:nvPr>
            <p:ph type="body" idx="3"/>
          </p:nvPr>
        </p:nvSpPr>
        <p:spPr>
          <a:xfrm>
            <a:off x="6172200" y="1840863"/>
            <a:ext cx="5183188" cy="6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1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5" name="Google Shape;165;p6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6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8" name="Google Shape;168;p66"/>
          <p:cNvSpPr/>
          <p:nvPr/>
        </p:nvSpPr>
        <p:spPr>
          <a:xfrm>
            <a:off x="129539" y="128016"/>
            <a:ext cx="11932919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9" name="Google Shape;169;p66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70" name="Google Shape;170;p66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6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66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3" name="Google Shape;173;p66"/>
          <p:cNvSpPr/>
          <p:nvPr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4" name="Google Shape;174;p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66"/>
          <p:cNvSpPr txBox="1">
            <a:spLocks noGrp="1"/>
          </p:cNvSpPr>
          <p:nvPr>
            <p:ph type="body" idx="1"/>
          </p:nvPr>
        </p:nvSpPr>
        <p:spPr>
          <a:xfrm>
            <a:off x="839788" y="2177592"/>
            <a:ext cx="3932237" cy="3691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6" name="Google Shape;176;p66"/>
          <p:cNvSpPr txBox="1">
            <a:spLocks noGrp="1"/>
          </p:cNvSpPr>
          <p:nvPr>
            <p:ph type="body" idx="2"/>
          </p:nvPr>
        </p:nvSpPr>
        <p:spPr>
          <a:xfrm>
            <a:off x="5180012" y="457200"/>
            <a:ext cx="6172200" cy="54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leyenda">
  <p:cSld name="Imagen con leyenda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7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79" name="Google Shape;179;p67"/>
          <p:cNvSpPr/>
          <p:nvPr/>
        </p:nvSpPr>
        <p:spPr>
          <a:xfrm>
            <a:off x="129539" y="128016"/>
            <a:ext cx="11932919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0" name="Google Shape;180;p67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81" name="Google Shape;181;p67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67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7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4" name="Google Shape;184;p67"/>
          <p:cNvSpPr/>
          <p:nvPr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5" name="Google Shape;185;p6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7"/>
          <p:cNvSpPr txBox="1">
            <a:spLocks noGrp="1"/>
          </p:cNvSpPr>
          <p:nvPr>
            <p:ph type="body" idx="1"/>
          </p:nvPr>
        </p:nvSpPr>
        <p:spPr>
          <a:xfrm>
            <a:off x="839788" y="2177592"/>
            <a:ext cx="3932237" cy="3691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7" name="Google Shape;187;p67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8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0" name="Google Shape;190;p68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99000">
                <a:srgbClr val="005500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1" name="Google Shape;191;p68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92" name="Google Shape;192;p68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8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8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5" name="Google Shape;195;p68"/>
          <p:cNvSpPr/>
          <p:nvPr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6" name="Google Shape;196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nual">
  <p:cSld name="Manual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9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9" name="Google Shape;199;p69"/>
          <p:cNvSpPr txBox="1">
            <a:spLocks noGrp="1"/>
          </p:cNvSpPr>
          <p:nvPr>
            <p:ph type="title"/>
          </p:nvPr>
        </p:nvSpPr>
        <p:spPr>
          <a:xfrm>
            <a:off x="838200" y="5576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69"/>
          <p:cNvSpPr/>
          <p:nvPr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1" name="Google Shape;201;p69"/>
          <p:cNvSpPr txBox="1">
            <a:spLocks noGrp="1"/>
          </p:cNvSpPr>
          <p:nvPr>
            <p:ph type="body" idx="1"/>
          </p:nvPr>
        </p:nvSpPr>
        <p:spPr>
          <a:xfrm>
            <a:off x="855578" y="1960171"/>
            <a:ext cx="882686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69"/>
          <p:cNvSpPr txBox="1">
            <a:spLocks noGrp="1"/>
          </p:cNvSpPr>
          <p:nvPr>
            <p:ph type="body" idx="2"/>
          </p:nvPr>
        </p:nvSpPr>
        <p:spPr>
          <a:xfrm>
            <a:off x="1442535" y="1984171"/>
            <a:ext cx="3103110" cy="103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69"/>
          <p:cNvSpPr txBox="1">
            <a:spLocks noGrp="1"/>
          </p:cNvSpPr>
          <p:nvPr>
            <p:ph type="body" idx="3"/>
          </p:nvPr>
        </p:nvSpPr>
        <p:spPr>
          <a:xfrm>
            <a:off x="4820642" y="1960171"/>
            <a:ext cx="882686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69"/>
          <p:cNvSpPr txBox="1">
            <a:spLocks noGrp="1"/>
          </p:cNvSpPr>
          <p:nvPr>
            <p:ph type="body" idx="4"/>
          </p:nvPr>
        </p:nvSpPr>
        <p:spPr>
          <a:xfrm>
            <a:off x="5477939" y="1984171"/>
            <a:ext cx="2243918" cy="103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69"/>
          <p:cNvSpPr txBox="1">
            <a:spLocks noGrp="1"/>
          </p:cNvSpPr>
          <p:nvPr>
            <p:ph type="body" idx="5"/>
          </p:nvPr>
        </p:nvSpPr>
        <p:spPr>
          <a:xfrm>
            <a:off x="7906755" y="1977950"/>
            <a:ext cx="882686" cy="10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8000"/>
              <a:buNone/>
              <a:defRPr sz="8000" b="1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69"/>
          <p:cNvSpPr txBox="1">
            <a:spLocks noGrp="1"/>
          </p:cNvSpPr>
          <p:nvPr>
            <p:ph type="body" idx="6"/>
          </p:nvPr>
        </p:nvSpPr>
        <p:spPr>
          <a:xfrm>
            <a:off x="8564052" y="2001950"/>
            <a:ext cx="2959116" cy="103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69"/>
          <p:cNvSpPr txBox="1">
            <a:spLocks noGrp="1"/>
          </p:cNvSpPr>
          <p:nvPr>
            <p:ph type="body" idx="7"/>
          </p:nvPr>
        </p:nvSpPr>
        <p:spPr>
          <a:xfrm>
            <a:off x="1020059" y="3103993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69"/>
          <p:cNvSpPr txBox="1">
            <a:spLocks noGrp="1"/>
          </p:cNvSpPr>
          <p:nvPr>
            <p:ph type="body" idx="8"/>
          </p:nvPr>
        </p:nvSpPr>
        <p:spPr>
          <a:xfrm>
            <a:off x="2718684" y="3103993"/>
            <a:ext cx="169862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69"/>
          <p:cNvSpPr txBox="1">
            <a:spLocks noGrp="1"/>
          </p:cNvSpPr>
          <p:nvPr>
            <p:ph type="body" idx="9"/>
          </p:nvPr>
        </p:nvSpPr>
        <p:spPr>
          <a:xfrm>
            <a:off x="4794793" y="3103993"/>
            <a:ext cx="2599197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69"/>
          <p:cNvSpPr txBox="1">
            <a:spLocks noGrp="1"/>
          </p:cNvSpPr>
          <p:nvPr>
            <p:ph type="body" idx="13"/>
          </p:nvPr>
        </p:nvSpPr>
        <p:spPr>
          <a:xfrm>
            <a:off x="7876955" y="3102450"/>
            <a:ext cx="3726423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69"/>
          <p:cNvSpPr txBox="1">
            <a:spLocks noGrp="1"/>
          </p:cNvSpPr>
          <p:nvPr>
            <p:ph type="body" idx="14"/>
          </p:nvPr>
        </p:nvSpPr>
        <p:spPr>
          <a:xfrm>
            <a:off x="1657040" y="5751926"/>
            <a:ext cx="8877920" cy="47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 b="0">
                <a:solidFill>
                  <a:schemeClr val="accent4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69"/>
          <p:cNvSpPr txBox="1">
            <a:spLocks noGrp="1"/>
          </p:cNvSpPr>
          <p:nvPr>
            <p:ph type="body" idx="15"/>
          </p:nvPr>
        </p:nvSpPr>
        <p:spPr>
          <a:xfrm>
            <a:off x="4794791" y="5070254"/>
            <a:ext cx="2599199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69"/>
          <p:cNvSpPr txBox="1">
            <a:spLocks noGrp="1"/>
          </p:cNvSpPr>
          <p:nvPr>
            <p:ph type="body" idx="16"/>
          </p:nvPr>
        </p:nvSpPr>
        <p:spPr>
          <a:xfrm>
            <a:off x="7890713" y="5070254"/>
            <a:ext cx="371266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69"/>
          <p:cNvSpPr>
            <a:spLocks noGrp="1"/>
          </p:cNvSpPr>
          <p:nvPr>
            <p:ph type="pic" idx="17"/>
          </p:nvPr>
        </p:nvSpPr>
        <p:spPr>
          <a:xfrm>
            <a:off x="1020058" y="3976866"/>
            <a:ext cx="3273552" cy="1618488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69"/>
          <p:cNvSpPr>
            <a:spLocks noGrp="1"/>
          </p:cNvSpPr>
          <p:nvPr>
            <p:ph type="pic" idx="18"/>
          </p:nvPr>
        </p:nvSpPr>
        <p:spPr>
          <a:xfrm>
            <a:off x="4794792" y="4041034"/>
            <a:ext cx="2599199" cy="896112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69"/>
          <p:cNvSpPr>
            <a:spLocks noGrp="1"/>
          </p:cNvSpPr>
          <p:nvPr>
            <p:ph type="pic" idx="19"/>
          </p:nvPr>
        </p:nvSpPr>
        <p:spPr>
          <a:xfrm>
            <a:off x="7876955" y="4041034"/>
            <a:ext cx="2599200" cy="89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2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" name="Google Shape;28;p52"/>
          <p:cNvSpPr/>
          <p:nvPr/>
        </p:nvSpPr>
        <p:spPr>
          <a:xfrm>
            <a:off x="129540" y="3410712"/>
            <a:ext cx="11932920" cy="3319272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99000">
                <a:srgbClr val="005500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" name="Google Shape;29;p52"/>
          <p:cNvSpPr txBox="1">
            <a:spLocks noGrp="1"/>
          </p:cNvSpPr>
          <p:nvPr>
            <p:ph type="title"/>
          </p:nvPr>
        </p:nvSpPr>
        <p:spPr>
          <a:xfrm>
            <a:off x="838200" y="3981036"/>
            <a:ext cx="10515600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2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31" name="Google Shape;31;p52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2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2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" name="Google Shape;34;p52"/>
          <p:cNvSpPr/>
          <p:nvPr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" name="Google Shape;35;p52"/>
          <p:cNvSpPr txBox="1">
            <a:spLocks noGrp="1"/>
          </p:cNvSpPr>
          <p:nvPr>
            <p:ph type="body" idx="1"/>
          </p:nvPr>
        </p:nvSpPr>
        <p:spPr>
          <a:xfrm>
            <a:off x="831850" y="4942478"/>
            <a:ext cx="10515600" cy="45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Arial"/>
              <a:buNone/>
              <a:defRPr sz="23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de tabla">
  <p:cSld name="Diseño de tabl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3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" name="Google Shape;38;p53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9" name="Google Shape;39;p53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3"/>
          <p:cNvSpPr txBox="1">
            <a:spLocks noGrp="1"/>
          </p:cNvSpPr>
          <p:nvPr>
            <p:ph type="body" idx="1"/>
          </p:nvPr>
        </p:nvSpPr>
        <p:spPr>
          <a:xfrm>
            <a:off x="8683563" y="3359239"/>
            <a:ext cx="2596896" cy="225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 b="0" i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3"/>
          <p:cNvSpPr txBox="1">
            <a:spLocks noGrp="1"/>
          </p:cNvSpPr>
          <p:nvPr>
            <p:ph type="title"/>
          </p:nvPr>
        </p:nvSpPr>
        <p:spPr>
          <a:xfrm>
            <a:off x="8683562" y="1757774"/>
            <a:ext cx="266985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3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5" name="Google Shape;45;p53"/>
          <p:cNvSpPr/>
          <p:nvPr/>
        </p:nvSpPr>
        <p:spPr>
          <a:xfrm>
            <a:off x="8602643" y="3191969"/>
            <a:ext cx="1545336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4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8" name="Google Shape;48;p54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99000">
                <a:srgbClr val="005500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9" name="Google Shape;49;p54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50" name="Google Shape;50;p54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4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4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de la sección dos">
  <p:cSld name="Diseño de la sección do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5" name="Google Shape;55;p55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99000">
                <a:srgbClr val="005500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5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5"/>
          <p:cNvSpPr txBox="1">
            <a:spLocks noGrp="1"/>
          </p:cNvSpPr>
          <p:nvPr>
            <p:ph type="body" idx="1"/>
          </p:nvPr>
        </p:nvSpPr>
        <p:spPr>
          <a:xfrm>
            <a:off x="1159649" y="2738211"/>
            <a:ext cx="4183650" cy="454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55"/>
          <p:cNvSpPr txBox="1">
            <a:spLocks noGrp="1"/>
          </p:cNvSpPr>
          <p:nvPr>
            <p:ph type="body" idx="2"/>
          </p:nvPr>
        </p:nvSpPr>
        <p:spPr>
          <a:xfrm>
            <a:off x="838201" y="1835244"/>
            <a:ext cx="10515599" cy="62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 b="0" i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5"/>
          <p:cNvSpPr txBox="1">
            <a:spLocks noGrp="1"/>
          </p:cNvSpPr>
          <p:nvPr>
            <p:ph type="body" idx="3"/>
          </p:nvPr>
        </p:nvSpPr>
        <p:spPr>
          <a:xfrm>
            <a:off x="6627121" y="2738211"/>
            <a:ext cx="4183650" cy="454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55"/>
          <p:cNvSpPr txBox="1">
            <a:spLocks noGrp="1"/>
          </p:cNvSpPr>
          <p:nvPr>
            <p:ph type="body" idx="4"/>
          </p:nvPr>
        </p:nvSpPr>
        <p:spPr>
          <a:xfrm>
            <a:off x="1159649" y="3428501"/>
            <a:ext cx="4365625" cy="233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>
                <a:solidFill>
                  <a:srgbClr val="7F7F7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>
                <a:solidFill>
                  <a:srgbClr val="7F7F7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55"/>
          <p:cNvSpPr txBox="1">
            <a:spLocks noGrp="1"/>
          </p:cNvSpPr>
          <p:nvPr>
            <p:ph type="body" idx="5"/>
          </p:nvPr>
        </p:nvSpPr>
        <p:spPr>
          <a:xfrm>
            <a:off x="6627121" y="3428501"/>
            <a:ext cx="4365625" cy="233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>
                <a:solidFill>
                  <a:srgbClr val="7F7F7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>
                <a:solidFill>
                  <a:srgbClr val="7F7F7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55"/>
          <p:cNvSpPr txBox="1">
            <a:spLocks noGrp="1"/>
          </p:cNvSpPr>
          <p:nvPr>
            <p:ph type="title"/>
          </p:nvPr>
        </p:nvSpPr>
        <p:spPr>
          <a:xfrm>
            <a:off x="838200" y="5576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5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6" name="Google Shape;66;p55"/>
          <p:cNvSpPr/>
          <p:nvPr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de elemento multimedia">
  <p:cSld name="Diseño de elemento multimedia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6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9" name="Google Shape;69;p56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0" name="Google Shape;70;p56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71" name="Google Shape;71;p56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6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6"/>
          <p:cNvSpPr txBox="1">
            <a:spLocks noGrp="1"/>
          </p:cNvSpPr>
          <p:nvPr>
            <p:ph type="title"/>
          </p:nvPr>
        </p:nvSpPr>
        <p:spPr>
          <a:xfrm>
            <a:off x="838200" y="2688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6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5" name="Google Shape;75;p56"/>
          <p:cNvSpPr>
            <a:spLocks noGrp="1"/>
          </p:cNvSpPr>
          <p:nvPr>
            <p:ph type="media" idx="2"/>
          </p:nvPr>
        </p:nvSpPr>
        <p:spPr>
          <a:xfrm>
            <a:off x="1395984" y="1497770"/>
            <a:ext cx="9400032" cy="421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de gracias">
  <p:cSld name="Diseño de gracia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7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8" name="Google Shape;78;p57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99000">
                <a:srgbClr val="005500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9" name="Google Shape;79;p57"/>
          <p:cNvSpPr txBox="1">
            <a:spLocks noGrp="1"/>
          </p:cNvSpPr>
          <p:nvPr>
            <p:ph type="body" idx="1"/>
          </p:nvPr>
        </p:nvSpPr>
        <p:spPr>
          <a:xfrm>
            <a:off x="3912235" y="4222968"/>
            <a:ext cx="4367531" cy="4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57"/>
          <p:cNvSpPr txBox="1">
            <a:spLocks noGrp="1"/>
          </p:cNvSpPr>
          <p:nvPr>
            <p:ph type="body" idx="2"/>
          </p:nvPr>
        </p:nvSpPr>
        <p:spPr>
          <a:xfrm>
            <a:off x="3912235" y="3927698"/>
            <a:ext cx="4367531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0" i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7"/>
          <p:cNvSpPr txBox="1">
            <a:spLocks noGrp="1"/>
          </p:cNvSpPr>
          <p:nvPr>
            <p:ph type="body" idx="3"/>
          </p:nvPr>
        </p:nvSpPr>
        <p:spPr>
          <a:xfrm>
            <a:off x="1050857" y="2655074"/>
            <a:ext cx="10090287" cy="60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 b="0" i="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7"/>
          <p:cNvSpPr txBox="1">
            <a:spLocks noGrp="1"/>
          </p:cNvSpPr>
          <p:nvPr>
            <p:ph type="body" idx="4"/>
          </p:nvPr>
        </p:nvSpPr>
        <p:spPr>
          <a:xfrm>
            <a:off x="3135722" y="5230723"/>
            <a:ext cx="5920556" cy="4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 b="0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57"/>
          <p:cNvSpPr txBox="1">
            <a:spLocks noGrp="1"/>
          </p:cNvSpPr>
          <p:nvPr>
            <p:ph type="body" idx="5"/>
          </p:nvPr>
        </p:nvSpPr>
        <p:spPr>
          <a:xfrm>
            <a:off x="3912235" y="4929014"/>
            <a:ext cx="4367531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0" i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57"/>
          <p:cNvSpPr txBox="1">
            <a:spLocks noGrp="1"/>
          </p:cNvSpPr>
          <p:nvPr>
            <p:ph type="title"/>
          </p:nvPr>
        </p:nvSpPr>
        <p:spPr>
          <a:xfrm>
            <a:off x="1050856" y="993494"/>
            <a:ext cx="10104124" cy="151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Gill Sans"/>
              <a:buNone/>
              <a:defRPr sz="8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7"/>
          <p:cNvSpPr/>
          <p:nvPr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con fecha">
  <p:cSld name="Diapositiva de título con fecha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8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8" name="Google Shape;88;p58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gradFill>
            <a:gsLst>
              <a:gs pos="0">
                <a:srgbClr val="004CB9">
                  <a:alpha val="69803"/>
                </a:srgbClr>
              </a:gs>
              <a:gs pos="100000">
                <a:srgbClr val="005500">
                  <a:alpha val="6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9" name="Google Shape;89;p58"/>
          <p:cNvSpPr txBox="1">
            <a:spLocks noGrp="1"/>
          </p:cNvSpPr>
          <p:nvPr>
            <p:ph type="body" idx="1"/>
          </p:nvPr>
        </p:nvSpPr>
        <p:spPr>
          <a:xfrm>
            <a:off x="3912235" y="1680191"/>
            <a:ext cx="4367531" cy="32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 i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58"/>
          <p:cNvSpPr txBox="1">
            <a:spLocks noGrp="1"/>
          </p:cNvSpPr>
          <p:nvPr>
            <p:ph type="title"/>
          </p:nvPr>
        </p:nvSpPr>
        <p:spPr>
          <a:xfrm>
            <a:off x="1037021" y="2107415"/>
            <a:ext cx="10117959" cy="2281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Gill Sans"/>
              <a:buNone/>
              <a:defRPr sz="8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8"/>
          <p:cNvSpPr txBox="1">
            <a:spLocks noGrp="1"/>
          </p:cNvSpPr>
          <p:nvPr>
            <p:ph type="body" idx="2"/>
          </p:nvPr>
        </p:nvSpPr>
        <p:spPr>
          <a:xfrm>
            <a:off x="3912235" y="1333943"/>
            <a:ext cx="4367531" cy="32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 b="0" i="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 i="1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58"/>
          <p:cNvSpPr txBox="1">
            <a:spLocks noGrp="1"/>
          </p:cNvSpPr>
          <p:nvPr>
            <p:ph type="body" idx="3"/>
          </p:nvPr>
        </p:nvSpPr>
        <p:spPr>
          <a:xfrm>
            <a:off x="1050857" y="4720037"/>
            <a:ext cx="10090287" cy="1101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500"/>
              <a:buNone/>
              <a:defRPr sz="3500" b="0" i="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8"/>
          <p:cNvSpPr/>
          <p:nvPr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contenido">
  <p:cSld name="Diapositiva de contenido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"/>
          <p:cNvSpPr/>
          <p:nvPr/>
        </p:nvSpPr>
        <p:spPr>
          <a:xfrm>
            <a:off x="129540" y="128016"/>
            <a:ext cx="11932920" cy="6601968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16" r="-1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6" name="Google Shape;96;p59"/>
          <p:cNvSpPr/>
          <p:nvPr/>
        </p:nvSpPr>
        <p:spPr>
          <a:xfrm>
            <a:off x="129540" y="128016"/>
            <a:ext cx="11932920" cy="3319272"/>
          </a:xfrm>
          <a:prstGeom prst="rect">
            <a:avLst/>
          </a:prstGeom>
          <a:gradFill>
            <a:gsLst>
              <a:gs pos="0">
                <a:srgbClr val="004CB9">
                  <a:alpha val="80000"/>
                </a:srgbClr>
              </a:gs>
              <a:gs pos="100000">
                <a:srgbClr val="005500">
                  <a:alpha val="80000"/>
                </a:srgbClr>
              </a:gs>
            </a:gsLst>
            <a:lin ang="16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7" name="Google Shape;97;p59"/>
          <p:cNvSpPr txBox="1">
            <a:spLocks noGrp="1"/>
          </p:cNvSpPr>
          <p:nvPr>
            <p:ph type="title"/>
          </p:nvPr>
        </p:nvSpPr>
        <p:spPr>
          <a:xfrm>
            <a:off x="841248" y="1093460"/>
            <a:ext cx="5320386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Gill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9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99" name="Google Shape;99;p59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9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9"/>
          <p:cNvSpPr/>
          <p:nvPr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2" name="Google Shape;102;p59"/>
          <p:cNvSpPr txBox="1">
            <a:spLocks noGrp="1"/>
          </p:cNvSpPr>
          <p:nvPr>
            <p:ph type="body" idx="1"/>
          </p:nvPr>
        </p:nvSpPr>
        <p:spPr>
          <a:xfrm>
            <a:off x="841248" y="2060240"/>
            <a:ext cx="5320386" cy="88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59"/>
          <p:cNvSpPr/>
          <p:nvPr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4" name="Google Shape;104;p59"/>
          <p:cNvSpPr txBox="1">
            <a:spLocks noGrp="1"/>
          </p:cNvSpPr>
          <p:nvPr>
            <p:ph type="body" idx="2"/>
          </p:nvPr>
        </p:nvSpPr>
        <p:spPr>
          <a:xfrm>
            <a:off x="6817897" y="1125545"/>
            <a:ext cx="4707842" cy="184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1" name="Google Shape;11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Gill Sans"/>
              <a:buNone/>
              <a:defRPr sz="50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50"/>
          <p:cNvSpPr txBox="1">
            <a:spLocks noGrp="1"/>
          </p:cNvSpPr>
          <p:nvPr>
            <p:ph type="dt" idx="10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pos="302">
          <p15:clr>
            <a:srgbClr val="F26B43"/>
          </p15:clr>
        </p15:guide>
        <p15:guide id="10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pproo.azo.hr/" TargetMode="External"/><Relationship Id="rId13" Type="http://schemas.openxmlformats.org/officeDocument/2006/relationships/hyperlink" Target="https://www.citepa.org/fr/2020_10_b03/" TargetMode="External"/><Relationship Id="rId18" Type="http://schemas.openxmlformats.org/officeDocument/2006/relationships/hyperlink" Target="http://gamta.lt/" TargetMode="External"/><Relationship Id="rId26" Type="http://schemas.openxmlformats.org/officeDocument/2006/relationships/hyperlink" Target="http://ipkz.shmu.sk/" TargetMode="External"/><Relationship Id="rId39" Type="http://schemas.openxmlformats.org/officeDocument/2006/relationships/hyperlink" Target="http://www.npi.gov.au/" TargetMode="External"/><Relationship Id="rId3" Type="http://schemas.openxmlformats.org/officeDocument/2006/relationships/hyperlink" Target="http://www.thru.de/" TargetMode="External"/><Relationship Id="rId21" Type="http://schemas.openxmlformats.org/officeDocument/2006/relationships/hyperlink" Target="http://www.emissieregistratie.nl/" TargetMode="External"/><Relationship Id="rId34" Type="http://schemas.openxmlformats.org/officeDocument/2006/relationships/hyperlink" Target="http://apps1.semarnat.gob.mx/retc/index.html" TargetMode="External"/><Relationship Id="rId42" Type="http://schemas.openxmlformats.org/officeDocument/2006/relationships/hyperlink" Target="http://www.nite.go.jp/" TargetMode="External"/><Relationship Id="rId7" Type="http://schemas.openxmlformats.org/officeDocument/2006/relationships/hyperlink" Target="http://www.prtr.dli.mlsi.gov.cy/" TargetMode="External"/><Relationship Id="rId12" Type="http://schemas.openxmlformats.org/officeDocument/2006/relationships/hyperlink" Target="http://www.ymparisto.fi/fi-FI" TargetMode="External"/><Relationship Id="rId17" Type="http://schemas.openxmlformats.org/officeDocument/2006/relationships/hyperlink" Target="http://arcims.lvgma.gov.lv:8082/prtr/viz.jsp" TargetMode="External"/><Relationship Id="rId25" Type="http://schemas.openxmlformats.org/officeDocument/2006/relationships/hyperlink" Target="http://www.irz.cz/" TargetMode="External"/><Relationship Id="rId33" Type="http://schemas.openxmlformats.org/officeDocument/2006/relationships/hyperlink" Target="http://www.retc.cl/" TargetMode="External"/><Relationship Id="rId38" Type="http://schemas.openxmlformats.org/officeDocument/2006/relationships/hyperlink" Target="http://www.epa.gov/enviro/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://www.eprtr.it/homepage.asp" TargetMode="External"/><Relationship Id="rId20" Type="http://schemas.openxmlformats.org/officeDocument/2006/relationships/hyperlink" Target="https://era.org.mt/en/Themes/Pages/Welcome.aspx" TargetMode="External"/><Relationship Id="rId29" Type="http://schemas.openxmlformats.org/officeDocument/2006/relationships/hyperlink" Target="http://www.ust.is/" TargetMode="External"/><Relationship Id="rId41" Type="http://schemas.openxmlformats.org/officeDocument/2006/relationships/hyperlink" Target="http://www.sviva.gov.il/English/env_topics/IndustryAndBusinessLicensing/PRTR/Pages/default.aspx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eea.government.bg/" TargetMode="External"/><Relationship Id="rId11" Type="http://schemas.openxmlformats.org/officeDocument/2006/relationships/hyperlink" Target="http://www.envir.ee/et" TargetMode="External"/><Relationship Id="rId24" Type="http://schemas.openxmlformats.org/officeDocument/2006/relationships/hyperlink" Target="http://www.gov.uk/guidance/uk-pollutant-release-and-transfer-register-prtr-data-sets" TargetMode="External"/><Relationship Id="rId32" Type="http://schemas.openxmlformats.org/officeDocument/2006/relationships/hyperlink" Target="http://www.bafu.admin.ch/" TargetMode="External"/><Relationship Id="rId37" Type="http://schemas.openxmlformats.org/officeDocument/2006/relationships/hyperlink" Target="https://www.epa.gov/toxics-release-inventory-tri-program" TargetMode="External"/><Relationship Id="rId40" Type="http://schemas.openxmlformats.org/officeDocument/2006/relationships/hyperlink" Target="https://www.canada.ca/en/services/environment/pollution-waste-management/national-pollutant-release-inventory.html" TargetMode="External"/><Relationship Id="rId5" Type="http://schemas.openxmlformats.org/officeDocument/2006/relationships/hyperlink" Target="http://www.health.belgium.be/en/environment/aarhusbe/protocol-pollutants#appl" TargetMode="External"/><Relationship Id="rId15" Type="http://schemas.openxmlformats.org/officeDocument/2006/relationships/hyperlink" Target="http://www.epa.ie/enforcement/prtr/" TargetMode="External"/><Relationship Id="rId23" Type="http://schemas.openxmlformats.org/officeDocument/2006/relationships/hyperlink" Target="http://www.apambiente.pt/" TargetMode="External"/><Relationship Id="rId28" Type="http://schemas.openxmlformats.org/officeDocument/2006/relationships/hyperlink" Target="http://utslappisiffror.naturvardsverket.se/" TargetMode="External"/><Relationship Id="rId36" Type="http://schemas.openxmlformats.org/officeDocument/2006/relationships/hyperlink" Target="https://www.ambiente.gob.ec/registro-de-emisiones-y-transferencias-de-contaminantes/" TargetMode="External"/><Relationship Id="rId10" Type="http://schemas.openxmlformats.org/officeDocument/2006/relationships/hyperlink" Target="http://www.mkgp.gov.si/" TargetMode="External"/><Relationship Id="rId19" Type="http://schemas.openxmlformats.org/officeDocument/2006/relationships/hyperlink" Target="http://www.environnement.public.lu/" TargetMode="External"/><Relationship Id="rId31" Type="http://schemas.openxmlformats.org/officeDocument/2006/relationships/hyperlink" Target="http://prtr.sepa.gov.rs/" TargetMode="External"/><Relationship Id="rId4" Type="http://schemas.openxmlformats.org/officeDocument/2006/relationships/hyperlink" Target="https://www.bmk.gv.at/en/topics/climate-environment/environmental-protection-company/plant-related/PRTR-Protocol.html" TargetMode="External"/><Relationship Id="rId9" Type="http://schemas.openxmlformats.org/officeDocument/2006/relationships/hyperlink" Target="https://dma.mst.dk/" TargetMode="External"/><Relationship Id="rId14" Type="http://schemas.openxmlformats.org/officeDocument/2006/relationships/hyperlink" Target="http://web.okir.hu/hu/" TargetMode="External"/><Relationship Id="rId22" Type="http://schemas.openxmlformats.org/officeDocument/2006/relationships/hyperlink" Target="http://www.gios.gov.pl/prtr_portal/portal?id=51916" TargetMode="External"/><Relationship Id="rId27" Type="http://schemas.openxmlformats.org/officeDocument/2006/relationships/hyperlink" Target="http://prtr.anpm.ro/" TargetMode="External"/><Relationship Id="rId30" Type="http://schemas.openxmlformats.org/officeDocument/2006/relationships/hyperlink" Target="http://www.norskeutslipp.no/" TargetMode="External"/><Relationship Id="rId35" Type="http://schemas.openxmlformats.org/officeDocument/2006/relationships/hyperlink" Target="http://retc.minam.gob.p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www.unece.org/fileadmin/DAM/env/eia/documents/legaltexts/protocolspanish.pdf" TargetMode="External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hyperlink" Target="http://www.prtr-es.es/data/images/Reglamento%20166-2006%20E-PRTR-0DEBBAEAD5CC0B6A.pdf" TargetMode="External"/><Relationship Id="rId4" Type="http://schemas.openxmlformats.org/officeDocument/2006/relationships/hyperlink" Target="http://www.prtr-es.es/data/images/Convenci%C3%B3n%20Aarhus-27D036D47C1C7FE9.pdf" TargetMode="Externa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e.es/diario_boe/txt.php?id=BOE-A-2017-402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3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rtr-es.e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alidadambiental.carm.es/vigilancia/inspeccion-ambiental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hyperlink" Target="http://www.carm.es/web/pagina?IDCONTENIDO=6404&amp;IDTIPO=100&amp;RASTRO=c511$m272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tr-es.es/data/images/Decisi%C3%B3n%202000-479-CFFDA789A333A140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://www.prtr-es.es/data/images/Directiva%2096-61%20(IPPC)-8AC74FB2F68AFD3F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/index.php?title=Registros_de_emisi%C3%B3n_y_transferencia_de_contaminantes&amp;action=edit&amp;redlink=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s.wikipedia.org/wiki/Kiev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"/>
          <p:cNvSpPr txBox="1">
            <a:spLocks noGrp="1"/>
          </p:cNvSpPr>
          <p:nvPr>
            <p:ph type="title"/>
          </p:nvPr>
        </p:nvSpPr>
        <p:spPr>
          <a:xfrm>
            <a:off x="1644490" y="909163"/>
            <a:ext cx="3721101" cy="7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Libre Franklin"/>
              <a:buNone/>
            </a:pPr>
            <a:r>
              <a:rPr lang="es-ES" sz="23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16 de diciembre de 2022</a:t>
            </a:r>
            <a:endParaRPr/>
          </a:p>
        </p:txBody>
      </p:sp>
      <p:sp>
        <p:nvSpPr>
          <p:cNvPr id="222" name="Google Shape;222;p1"/>
          <p:cNvSpPr txBox="1">
            <a:spLocks noGrp="1"/>
          </p:cNvSpPr>
          <p:nvPr>
            <p:ph type="ftr" idx="11"/>
          </p:nvPr>
        </p:nvSpPr>
        <p:spPr>
          <a:xfrm>
            <a:off x="479415" y="6029599"/>
            <a:ext cx="3398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>
                <a:solidFill>
                  <a:schemeClr val="lt1"/>
                </a:solidFill>
              </a:rPr>
              <a:t>Braulio José Belmonte Marín. 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>
                <a:solidFill>
                  <a:schemeClr val="lt1"/>
                </a:solidFill>
              </a:rPr>
              <a:t>Ingeniero Agrónomo.</a:t>
            </a:r>
            <a:br>
              <a:rPr lang="es-ES" sz="1100">
                <a:solidFill>
                  <a:schemeClr val="lt1"/>
                </a:solidFill>
              </a:rPr>
            </a:br>
            <a:r>
              <a:rPr lang="es-ES" sz="1100">
                <a:solidFill>
                  <a:schemeClr val="lt1"/>
                </a:solidFill>
              </a:rPr>
              <a:t>Dirección General de Medio Ambiente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100">
                <a:solidFill>
                  <a:schemeClr val="lt1"/>
                </a:solidFill>
              </a:rPr>
              <a:t>Consejería de Agua, Agricultura, Ganadería, Pesca, Medio Ambiente y Emergencias.</a:t>
            </a:r>
            <a:endParaRPr sz="11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</a:endParaRPr>
          </a:p>
        </p:txBody>
      </p:sp>
      <p:sp>
        <p:nvSpPr>
          <p:cNvPr id="223" name="Google Shape;223;p1"/>
          <p:cNvSpPr txBox="1">
            <a:spLocks noGrp="1"/>
          </p:cNvSpPr>
          <p:nvPr>
            <p:ph type="body" idx="1"/>
          </p:nvPr>
        </p:nvSpPr>
        <p:spPr>
          <a:xfrm>
            <a:off x="711199" y="2281752"/>
            <a:ext cx="5981701" cy="117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</a:pPr>
            <a:r>
              <a:rPr lang="es-ES" b="1">
                <a:solidFill>
                  <a:schemeClr val="lt1"/>
                </a:solidFill>
              </a:rPr>
              <a:t>Información pública de los datos del año 2021 del registro PRTR-ESPAÑA.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</a:pPr>
            <a:r>
              <a:rPr lang="es-ES" b="1">
                <a:solidFill>
                  <a:schemeClr val="lt1"/>
                </a:solidFill>
              </a:rPr>
              <a:t>Resultados en la Región de Murcia.</a:t>
            </a:r>
            <a:endParaRPr/>
          </a:p>
        </p:txBody>
      </p:sp>
      <p:sp>
        <p:nvSpPr>
          <p:cNvPr id="224" name="Google Shape;224;p1"/>
          <p:cNvSpPr txBox="1">
            <a:spLocks noGrp="1"/>
          </p:cNvSpPr>
          <p:nvPr>
            <p:ph type="body" idx="2"/>
          </p:nvPr>
        </p:nvSpPr>
        <p:spPr>
          <a:xfrm>
            <a:off x="914399" y="4700469"/>
            <a:ext cx="5778501" cy="74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s-ES" sz="2100">
                <a:solidFill>
                  <a:schemeClr val="lt2"/>
                </a:solidFill>
              </a:rPr>
              <a:t>Jornada: Nueva guía técnica de notificación de datos PRTR de la Región de Murcia</a:t>
            </a:r>
            <a:endParaRPr sz="2100">
              <a:solidFill>
                <a:schemeClr val="lt2"/>
              </a:solidFill>
            </a:endParaRPr>
          </a:p>
        </p:txBody>
      </p:sp>
      <p:pic>
        <p:nvPicPr>
          <p:cNvPr id="225" name="Google Shape;2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5737" y="5736052"/>
            <a:ext cx="2131084" cy="952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10</a:t>
            </a:fld>
            <a:endParaRPr/>
          </a:p>
        </p:txBody>
      </p:sp>
      <p:sp>
        <p:nvSpPr>
          <p:cNvPr id="281" name="Google Shape;281;p7"/>
          <p:cNvSpPr/>
          <p:nvPr/>
        </p:nvSpPr>
        <p:spPr>
          <a:xfrm>
            <a:off x="1913505" y="286856"/>
            <a:ext cx="2894700" cy="6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REGISTROS PRTR EN EUROPA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REGISTROS PRTR EN PAÍSES DE LA UNIÓN EUROPEA: </a:t>
            </a:r>
            <a:r>
              <a:rPr lang="es-ES" sz="1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Alemania (DE)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Austria (AT)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Bélgica (BE)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Bulgaria (BG)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Chipre (CY)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Croacia (HR)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Dinamarca (DK)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Eslovenia</a:t>
            </a:r>
            <a:r>
              <a:rPr lang="es-ES" sz="1200" b="1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 </a:t>
            </a: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(SI)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Estonia (EE)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Finlandia (FI)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Francia (FR)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Grecia (EL)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Hungría (HU)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Irlanda (IE)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Italia (IT)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Letonia (LV)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Lituania (LT)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1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Luxemburgo (LU)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2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Malta (MT)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2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Países Bajos (NL)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2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Polonia (PL)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2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Portugal (PT)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2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Reino Unido (UK)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2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República Checa (CZ)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2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República de Eslovaquia (SK)</a:t>
            </a:r>
            <a:r>
              <a:rPr lang="es-ES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2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Rumanía (RO)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2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2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Suecia (SE)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7"/>
          <p:cNvSpPr/>
          <p:nvPr/>
        </p:nvSpPr>
        <p:spPr>
          <a:xfrm>
            <a:off x="5265631" y="641752"/>
            <a:ext cx="3422073" cy="157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OTROS PAISES EUROPEOS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1000"/>
              <a:buFont typeface="Noto Sans Symbols"/>
              <a:buChar char="∙"/>
            </a:pPr>
            <a:r>
              <a:rPr lang="es-ES" sz="1800" u="sng">
                <a:solidFill>
                  <a:srgbClr val="3366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2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Islandia (SI)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1000"/>
              <a:buFont typeface="Noto Sans Symbols"/>
              <a:buChar char="∙"/>
            </a:pPr>
            <a:r>
              <a:rPr lang="es-ES" sz="1800" u="sng">
                <a:solidFill>
                  <a:srgbClr val="3366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3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Noruega (NO)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1000"/>
              <a:buFont typeface="Noto Sans Symbols"/>
              <a:buChar char="∙"/>
            </a:pPr>
            <a:r>
              <a:rPr lang="es-ES" sz="1800" u="sng">
                <a:solidFill>
                  <a:srgbClr val="3366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3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Serbia (RS)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1000"/>
              <a:buFont typeface="Noto Sans Symbols"/>
              <a:buChar char="∙"/>
            </a:pPr>
            <a:r>
              <a:rPr lang="es-ES" sz="1800" u="sng">
                <a:solidFill>
                  <a:srgbClr val="336600"/>
                </a:solidFill>
                <a:latin typeface="Helvetica Neue"/>
                <a:ea typeface="Helvetica Neue"/>
                <a:cs typeface="Helvetica Neue"/>
                <a:sym typeface="Helvetica Neue"/>
                <a:hlinkClick r:id="rId3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Suiza (CH)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7"/>
          <p:cNvSpPr/>
          <p:nvPr/>
        </p:nvSpPr>
        <p:spPr>
          <a:xfrm>
            <a:off x="5265631" y="2315292"/>
            <a:ext cx="4174435" cy="355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Registros RETC/PRTR Iberoamérica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RETC Chile</a:t>
            </a:r>
            <a:endParaRPr sz="1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RETC Honduras</a:t>
            </a:r>
            <a:endParaRPr/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RETC México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RETC Perú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RETC Ecuador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Registros PRTR internacionales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7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USA - TRI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8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USA - TRI Envirofacts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Australia - National Polutant Inventory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0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Canadá - Environment Canada's National Pollutant Release Inventory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1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Israel - Registro PRTR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Japón - Registro PRTR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Noto Sans Symbols"/>
              <a:buChar char="❑"/>
            </a:pPr>
            <a:r>
              <a:rPr lang="es-ES" sz="1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Georgia - Registro PRTR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33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11</a:t>
            </a:fld>
            <a:endParaRPr/>
          </a:p>
        </p:txBody>
      </p:sp>
      <p:sp>
        <p:nvSpPr>
          <p:cNvPr id="289" name="Google Shape;289;p8"/>
          <p:cNvSpPr txBox="1">
            <a:spLocks noGrp="1"/>
          </p:cNvSpPr>
          <p:nvPr>
            <p:ph type="ftr" idx="11"/>
          </p:nvPr>
        </p:nvSpPr>
        <p:spPr>
          <a:xfrm>
            <a:off x="838200" y="4366260"/>
            <a:ext cx="3398763" cy="2117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REGSITRO PRTR DE CHILE CANADA Y JAPON . https://prtr-es.es/Enlaces-interes-1205012014.html#4</a:t>
            </a:r>
            <a:endParaRPr/>
          </a:p>
        </p:txBody>
      </p:sp>
      <p:pic>
        <p:nvPicPr>
          <p:cNvPr id="290" name="Google Shape;290;p8"/>
          <p:cNvPicPr preferRelativeResize="0"/>
          <p:nvPr/>
        </p:nvPicPr>
        <p:blipFill rotWithShape="1">
          <a:blip r:embed="rId3">
            <a:alphaModFix/>
          </a:blip>
          <a:srcRect t="8751" r="49188" b="5937"/>
          <a:stretch/>
        </p:blipFill>
        <p:spPr>
          <a:xfrm>
            <a:off x="642359" y="474344"/>
            <a:ext cx="4273330" cy="286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8"/>
          <p:cNvPicPr preferRelativeResize="0"/>
          <p:nvPr/>
        </p:nvPicPr>
        <p:blipFill rotWithShape="1">
          <a:blip r:embed="rId4">
            <a:alphaModFix/>
          </a:blip>
          <a:srcRect t="16719" r="50500" b="6875"/>
          <a:stretch/>
        </p:blipFill>
        <p:spPr>
          <a:xfrm>
            <a:off x="7033260" y="474345"/>
            <a:ext cx="4648200" cy="286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8"/>
          <p:cNvPicPr preferRelativeResize="0"/>
          <p:nvPr/>
        </p:nvPicPr>
        <p:blipFill rotWithShape="1">
          <a:blip r:embed="rId5">
            <a:alphaModFix/>
          </a:blip>
          <a:srcRect l="4688" t="12031" r="50875" b="8280"/>
          <a:stretch/>
        </p:blipFill>
        <p:spPr>
          <a:xfrm>
            <a:off x="4452146" y="3412836"/>
            <a:ext cx="4281018" cy="3070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0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12</a:t>
            </a:fld>
            <a:endParaRPr/>
          </a:p>
        </p:txBody>
      </p:sp>
      <p:sp>
        <p:nvSpPr>
          <p:cNvPr id="305" name="Google Shape;305;p10"/>
          <p:cNvSpPr txBox="1"/>
          <p:nvPr/>
        </p:nvSpPr>
        <p:spPr>
          <a:xfrm>
            <a:off x="308078" y="517771"/>
            <a:ext cx="11495995" cy="230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180000" marR="0" lvl="0" indent="-1800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4386"/>
              <a:buFont typeface="Arial"/>
              <a:buChar char="●"/>
            </a:pPr>
            <a:r>
              <a:rPr lang="es-ES" sz="2682" i="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2007. PRTR-España es</a:t>
            </a:r>
            <a:r>
              <a:rPr lang="es-ES" sz="2682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s-ES" sz="2682" i="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el Registro Estatal de Emisiones y Fuentes Contaminantes</a:t>
            </a:r>
            <a:r>
              <a:rPr lang="es-ES" sz="2682" b="1" i="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r>
              <a:rPr lang="es-ES" sz="1482" b="0" i="0" dirty="0">
                <a:solidFill>
                  <a:srgbClr val="A8FF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 </a:t>
            </a:r>
            <a:endParaRPr sz="1282" dirty="0"/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endParaRPr sz="1700" b="0" i="0" dirty="0">
              <a:solidFill>
                <a:srgbClr val="A8FF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</a:pPr>
            <a:r>
              <a:rPr lang="es-ES" sz="1700" b="0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 este registro se pone a disposición del público información sobre las </a:t>
            </a:r>
            <a:r>
              <a:rPr lang="es-ES" sz="1700" b="0" i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emisiones a la atmósfera, al agua y al suelo de las sustancias contaminantes y datos de transferencias de residuos de las principales industrias y otras fuentes puntuales y difusas,</a:t>
            </a:r>
            <a:r>
              <a:rPr lang="es-ES" sz="1700" b="0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de acuerdo a lo establecido en:</a:t>
            </a:r>
            <a:endParaRPr dirty="0"/>
          </a:p>
          <a:p>
            <a:pPr marL="180000" marR="0" lvl="0" indent="-180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ans Symbols"/>
              <a:buChar char="✔"/>
            </a:pPr>
            <a:r>
              <a:rPr lang="es-ES" sz="1700" b="0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legislación internacional (</a:t>
            </a:r>
            <a:r>
              <a:rPr lang="es-ES" sz="1700" b="1" i="0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Protocolo de Kiev</a:t>
            </a:r>
            <a:r>
              <a:rPr lang="es-ES" sz="1700" b="1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y </a:t>
            </a:r>
            <a:r>
              <a:rPr lang="es-ES" sz="1700" b="1" i="0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Convenio de Aarhus</a:t>
            </a:r>
            <a:r>
              <a:rPr lang="es-ES" sz="1700" b="0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endParaRPr dirty="0"/>
          </a:p>
          <a:p>
            <a:pPr marL="180000" marR="0" lvl="0" indent="-18000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ans Symbols"/>
              <a:buChar char="✔"/>
            </a:pPr>
            <a:r>
              <a:rPr lang="es-ES" sz="1700" b="0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Europea (</a:t>
            </a:r>
            <a:r>
              <a:rPr lang="es-ES" sz="1700" b="1" i="0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Reglamento E-PRTR</a:t>
            </a:r>
            <a:r>
              <a:rPr lang="es-ES" sz="1700" b="1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i="0" u="sng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Reglamento (CE) 166/2006</a:t>
            </a:r>
            <a:r>
              <a:rPr lang="es-ES" sz="1700" b="0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 y </a:t>
            </a:r>
            <a:endParaRPr dirty="0"/>
          </a:p>
          <a:p>
            <a:pPr marL="180000" marR="0" lvl="0" indent="-18000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ans Symbols"/>
              <a:buChar char="✔"/>
            </a:pPr>
            <a:r>
              <a:rPr lang="es-ES" sz="1700" b="0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Nacional (</a:t>
            </a:r>
            <a:r>
              <a:rPr lang="es-ES" sz="1700" b="1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Real Decreto 508/2007</a:t>
            </a:r>
            <a:r>
              <a:rPr lang="es-ES" sz="1700" b="0" i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y modificaciones posteriores).</a:t>
            </a:r>
            <a:endParaRPr sz="1700" b="0" i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10" descr="PRTR-España (@prtr_es) / Twitt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86400" y="2994234"/>
            <a:ext cx="1476809" cy="147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0" descr="European pollutant release and transfer register (E-PRTR) — European  Environment Agenc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68777" y="3080176"/>
            <a:ext cx="1905000" cy="130492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0"/>
          <p:cNvSpPr/>
          <p:nvPr/>
        </p:nvSpPr>
        <p:spPr>
          <a:xfrm>
            <a:off x="4677718" y="4456202"/>
            <a:ext cx="2287119" cy="938719"/>
          </a:xfrm>
          <a:prstGeom prst="rect">
            <a:avLst/>
          </a:prstGeom>
          <a:gradFill>
            <a:gsLst>
              <a:gs pos="0">
                <a:srgbClr val="F8B5B8"/>
              </a:gs>
              <a:gs pos="50000">
                <a:srgbClr val="F5A6AA"/>
              </a:gs>
              <a:gs pos="100000">
                <a:srgbClr val="F7969B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E= EUROPEO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P=CONTAMINANTE </a:t>
            </a:r>
            <a:r>
              <a:rPr lang="es-ES" sz="11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pollutant</a:t>
            </a:r>
            <a:endParaRPr sz="11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R=REGISTRO </a:t>
            </a:r>
            <a:r>
              <a:rPr lang="es-ES" sz="11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s-ES" sz="11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egisters</a:t>
            </a:r>
            <a:endParaRPr sz="11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T= TRANSFERENCIA </a:t>
            </a:r>
            <a:r>
              <a:rPr lang="es-ES" sz="1100" b="1" i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s-ES" sz="11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ransfer</a:t>
            </a:r>
            <a:endParaRPr sz="11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R= EMISIONES </a:t>
            </a:r>
            <a:r>
              <a:rPr lang="es-ES" sz="11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s-ES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elease</a:t>
            </a:r>
            <a:endParaRPr sz="11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10"/>
          <p:cNvPicPr preferRelativeResize="0"/>
          <p:nvPr/>
        </p:nvPicPr>
        <p:blipFill rotWithShape="1">
          <a:blip r:embed="rId8">
            <a:alphaModFix/>
          </a:blip>
          <a:srcRect l="31951" t="17872" r="40299" b="71058"/>
          <a:stretch/>
        </p:blipFill>
        <p:spPr>
          <a:xfrm>
            <a:off x="7661765" y="4689090"/>
            <a:ext cx="2926080" cy="700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0413" y="3207980"/>
            <a:ext cx="3211121" cy="1177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"/>
          <p:cNvSpPr txBox="1">
            <a:spLocks noGrp="1"/>
          </p:cNvSpPr>
          <p:nvPr>
            <p:ph type="title"/>
          </p:nvPr>
        </p:nvSpPr>
        <p:spPr>
          <a:xfrm>
            <a:off x="906092" y="310606"/>
            <a:ext cx="10515600" cy="88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"/>
              <a:buNone/>
            </a:pPr>
            <a:r>
              <a:rPr lang="es-ES" sz="2800" b="1">
                <a:latin typeface="Libre Franklin"/>
                <a:ea typeface="Libre Franklin"/>
                <a:cs typeface="Libre Franklin"/>
                <a:sym typeface="Libre Franklin"/>
              </a:rPr>
              <a:t>EVOLUCIÓN DEL  REGISTRO DE EMISIÓN Y TRANSFERENCIA DE CONTAMINANTES. ESPAÑA 2001 AL 2016</a:t>
            </a:r>
            <a:endParaRPr/>
          </a:p>
        </p:txBody>
      </p:sp>
      <p:sp>
        <p:nvSpPr>
          <p:cNvPr id="317" name="Google Shape;317;p14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13</a:t>
            </a:fld>
            <a:endParaRPr/>
          </a:p>
        </p:txBody>
      </p:sp>
      <p:sp>
        <p:nvSpPr>
          <p:cNvPr id="318" name="Google Shape;318;p14"/>
          <p:cNvSpPr txBox="1">
            <a:spLocks noGrp="1"/>
          </p:cNvSpPr>
          <p:nvPr>
            <p:ph type="body" idx="5"/>
          </p:nvPr>
        </p:nvSpPr>
        <p:spPr>
          <a:xfrm>
            <a:off x="6627121" y="3428501"/>
            <a:ext cx="4365625" cy="233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0000" lvl="0" indent="-78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</a:pPr>
            <a:endParaRPr/>
          </a:p>
        </p:txBody>
      </p:sp>
      <p:pic>
        <p:nvPicPr>
          <p:cNvPr id="319" name="Google Shape;319;p14"/>
          <p:cNvPicPr preferRelativeResize="0"/>
          <p:nvPr/>
        </p:nvPicPr>
        <p:blipFill rotWithShape="1">
          <a:blip r:embed="rId3">
            <a:alphaModFix/>
          </a:blip>
          <a:srcRect l="22401" t="25099" r="22389" b="31604"/>
          <a:stretch/>
        </p:blipFill>
        <p:spPr>
          <a:xfrm>
            <a:off x="906092" y="1197755"/>
            <a:ext cx="10583492" cy="4564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1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14</a:t>
            </a:fld>
            <a:endParaRPr/>
          </a:p>
        </p:txBody>
      </p:sp>
      <p:sp>
        <p:nvSpPr>
          <p:cNvPr id="325" name="Google Shape;325;p11"/>
          <p:cNvSpPr/>
          <p:nvPr/>
        </p:nvSpPr>
        <p:spPr>
          <a:xfrm>
            <a:off x="288077" y="260127"/>
            <a:ext cx="464543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735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ibre Franklin"/>
              <a:buChar char="●"/>
            </a:pPr>
            <a:r>
              <a:rPr lang="es-ES" sz="25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EU-Registry. 2017-2019 </a:t>
            </a:r>
            <a:endParaRPr b="1"/>
          </a:p>
        </p:txBody>
      </p:sp>
      <p:sp>
        <p:nvSpPr>
          <p:cNvPr id="326" name="Google Shape;326;p11"/>
          <p:cNvSpPr/>
          <p:nvPr/>
        </p:nvSpPr>
        <p:spPr>
          <a:xfrm>
            <a:off x="768324" y="698710"/>
            <a:ext cx="10099200" cy="46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</a:rPr>
              <a:t>DIRECTIVA 2010/75/UE EMISIONES INDUSTRIALES (prevención y control integrados de la contaminación).</a:t>
            </a:r>
            <a:endParaRPr sz="18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Artículo 72. Comunicación de información por los Estados miembros.</a:t>
            </a:r>
            <a:endParaRPr sz="1300"/>
          </a:p>
          <a:p>
            <a:pPr marL="342900" marR="0" lvl="0" indent="-33655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∙"/>
            </a:pPr>
            <a:r>
              <a:rPr lang="es-ES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72.2. Se determinará el tipo, formato y frecuencia de la información que debe ofrecerse…</a:t>
            </a:r>
            <a:endParaRPr sz="1300"/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794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ourier New"/>
              <a:buChar char="o"/>
            </a:pPr>
            <a:r>
              <a:rPr lang="es-E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 Decisión de Ejecución 2012/795/UE de la Comisión establece las obligaciones de los Estados miembros de informar sobre la aplicación de la Directiva 2010/75/UE </a:t>
            </a:r>
            <a:r>
              <a:rPr lang="es-E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durante el período 2013-2016</a:t>
            </a:r>
            <a:r>
              <a:rPr lang="es-E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ES" sz="15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(Hojas Excel)</a:t>
            </a:r>
            <a:endParaRPr sz="15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794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ourier New"/>
              <a:buChar char="o"/>
            </a:pPr>
            <a:r>
              <a:rPr lang="es-E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Decisión de Ejecución (UE) 2018/1135 de la comisión de 10 de agosto de 2018 por la que se establecen el tipo, el formato y la frecuencia de la información que deben comunicar los estados miembros sobre la </a:t>
            </a:r>
            <a:r>
              <a:rPr lang="es-ES" sz="15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aplicación de la directiva 2010/75/UE </a:t>
            </a:r>
            <a:r>
              <a:rPr lang="es-E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 parlamento europeo y del consejo, sobre las emisiones industriales. </a:t>
            </a:r>
            <a:r>
              <a:rPr lang="es-ES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Datos desde el año 2017</a:t>
            </a:r>
            <a:r>
              <a:rPr lang="es-ES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en adelante. </a:t>
            </a:r>
            <a:r>
              <a:rPr lang="es-ES" sz="15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 DATOS A NIVEL DE INSTALACION PRTR ESPAÑA)</a:t>
            </a:r>
            <a:endParaRPr sz="1300"/>
          </a:p>
          <a:p>
            <a:pPr marL="742950" marR="0" lvl="1" indent="-1841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None/>
            </a:pPr>
            <a:endParaRPr sz="15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365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72. 3. A partir del 1 de enero de 2016, los Estados miembros establecerán un inventario anual de emisiones de dióxido de azufre, óxidos de nitrógeno y partículas, así como de consumo de energía, de todas las instalaciones de combustión cubiertas por el capítulo III de la presente Directiva </a:t>
            </a:r>
            <a:r>
              <a:rPr lang="es-ES" sz="15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(DATOS DE PLANTA  A NIVEL PRTR-ESPAÑA) </a:t>
            </a:r>
            <a:r>
              <a:rPr lang="es-ES" sz="1500" u="sng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Orden PRA/321/2017, de 7 de abril</a:t>
            </a:r>
            <a:r>
              <a:rPr lang="es-ES" sz="15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/>
          </a:p>
          <a:p>
            <a:pPr marL="45720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1300" y="4636600"/>
            <a:ext cx="2925750" cy="195885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3725"/>
              </a:srgbClr>
            </a:outerShdw>
          </a:effectLst>
        </p:spPr>
      </p:pic>
      <p:pic>
        <p:nvPicPr>
          <p:cNvPr id="328" name="Google Shape;328;p11"/>
          <p:cNvPicPr preferRelativeResize="0"/>
          <p:nvPr/>
        </p:nvPicPr>
        <p:blipFill rotWithShape="1">
          <a:blip r:embed="rId5">
            <a:alphaModFix/>
          </a:blip>
          <a:srcRect b="46152"/>
          <a:stretch/>
        </p:blipFill>
        <p:spPr>
          <a:xfrm>
            <a:off x="768325" y="4993549"/>
            <a:ext cx="5019925" cy="13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2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  <p:grpSp>
        <p:nvGrpSpPr>
          <p:cNvPr id="334" name="Google Shape;334;p12"/>
          <p:cNvGrpSpPr/>
          <p:nvPr/>
        </p:nvGrpSpPr>
        <p:grpSpPr>
          <a:xfrm>
            <a:off x="688800" y="1267572"/>
            <a:ext cx="5045425" cy="3850082"/>
            <a:chOff x="5178798" y="3372934"/>
            <a:chExt cx="1722282" cy="1093649"/>
          </a:xfrm>
        </p:grpSpPr>
        <p:sp>
          <p:nvSpPr>
            <p:cNvPr id="335" name="Google Shape;335;p12"/>
            <p:cNvSpPr/>
            <p:nvPr/>
          </p:nvSpPr>
          <p:spPr>
            <a:xfrm>
              <a:off x="5178798" y="3372934"/>
              <a:ext cx="1722282" cy="1093649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2"/>
            <p:cNvSpPr/>
            <p:nvPr/>
          </p:nvSpPr>
          <p:spPr>
            <a:xfrm>
              <a:off x="5242862" y="3398252"/>
              <a:ext cx="1658218" cy="1029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0" tIns="190500" rIns="190500" bIns="190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37" name="Google Shape;337;p12"/>
          <p:cNvSpPr txBox="1"/>
          <p:nvPr/>
        </p:nvSpPr>
        <p:spPr>
          <a:xfrm>
            <a:off x="2921494" y="353907"/>
            <a:ext cx="8314541" cy="86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2017-2019 PERIODO DE TRANSICION PARA LA CREACIÓN DEL EU-REGISTRY</a:t>
            </a:r>
            <a:endParaRPr sz="2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38" name="Google Shape;338;p12"/>
          <p:cNvPicPr preferRelativeResize="0"/>
          <p:nvPr/>
        </p:nvPicPr>
        <p:blipFill rotWithShape="1">
          <a:blip r:embed="rId4">
            <a:alphaModFix/>
          </a:blip>
          <a:srcRect l="23843" t="33823" r="25224" b="7640"/>
          <a:stretch/>
        </p:blipFill>
        <p:spPr>
          <a:xfrm>
            <a:off x="5949876" y="1267575"/>
            <a:ext cx="5890086" cy="380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  <p:pic>
        <p:nvPicPr>
          <p:cNvPr id="344" name="Google Shape;344;p13"/>
          <p:cNvPicPr preferRelativeResize="0"/>
          <p:nvPr/>
        </p:nvPicPr>
        <p:blipFill rotWithShape="1">
          <a:blip r:embed="rId3">
            <a:alphaModFix/>
          </a:blip>
          <a:srcRect l="13992" t="21877" r="15484" b="7840"/>
          <a:stretch/>
        </p:blipFill>
        <p:spPr>
          <a:xfrm>
            <a:off x="744855" y="236972"/>
            <a:ext cx="6941820" cy="388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3"/>
          <p:cNvPicPr preferRelativeResize="0"/>
          <p:nvPr/>
        </p:nvPicPr>
        <p:blipFill rotWithShape="1">
          <a:blip r:embed="rId4">
            <a:alphaModFix/>
          </a:blip>
          <a:srcRect l="24851" t="24863" r="23879" b="27750"/>
          <a:stretch/>
        </p:blipFill>
        <p:spPr>
          <a:xfrm>
            <a:off x="5955094" y="3639531"/>
            <a:ext cx="5707714" cy="2966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17</a:t>
            </a:fld>
            <a:endParaRPr/>
          </a:p>
        </p:txBody>
      </p:sp>
      <p:sp>
        <p:nvSpPr>
          <p:cNvPr id="351" name="Google Shape;351;p15"/>
          <p:cNvSpPr txBox="1">
            <a:spLocks noGrp="1"/>
          </p:cNvSpPr>
          <p:nvPr>
            <p:ph type="ftr" idx="11"/>
          </p:nvPr>
        </p:nvSpPr>
        <p:spPr>
          <a:xfrm>
            <a:off x="811530" y="453906"/>
            <a:ext cx="11132820" cy="1066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Decisión de Ejecución (UE) 2018/1135. información que deben comunicar los estados miembros </a:t>
            </a:r>
            <a:r>
              <a:rPr lang="es-ES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sobre la aplicación de la Directiva.</a:t>
            </a:r>
            <a:endParaRPr sz="2000" b="1" dirty="0">
              <a:solidFill>
                <a:schemeClr val="lt1"/>
              </a:solidFill>
            </a:endParaRPr>
          </a:p>
        </p:txBody>
      </p:sp>
      <p:sp>
        <p:nvSpPr>
          <p:cNvPr id="352" name="Google Shape;352;p15"/>
          <p:cNvSpPr/>
          <p:nvPr/>
        </p:nvSpPr>
        <p:spPr>
          <a:xfrm>
            <a:off x="1984608" y="1520191"/>
            <a:ext cx="9056772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Conclusiones sobre las mejores técnicas disponibles (MTD)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Informe de la situación de partida presentado.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Permiso concedido. Dirección(es) URL donde el(los) permiso(s) esté(n) disponible(s) al público.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Visitas in situ (inspecciones). La dirección URL específica del último informe de la visita in situ.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Identificador del régimen de comercio de derechos de emisión </a:t>
            </a:r>
            <a:endParaRPr sz="1800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Identificador </a:t>
            </a:r>
            <a:r>
              <a:rPr lang="es-ES" sz="18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eSPIRS</a:t>
            </a: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 Directiva 2012/18/UE, el identificador del Sistema de recuperación de información de las plantas de </a:t>
            </a:r>
            <a:r>
              <a:rPr lang="es-ES" sz="18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Seveso</a:t>
            </a: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Información complementaria sobre las grandes instalaciones de combustión </a:t>
            </a:r>
            <a:endParaRPr sz="1800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Instalaciones de incineración de residuos o instalaciones de </a:t>
            </a:r>
            <a:r>
              <a:rPr lang="es-ES" sz="1800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coincineración</a:t>
            </a: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de residuos de una capacidad nominal inferior a dos toneladas por hora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Instalaciones cubiertas por el capítulo V de la Directiva 2010/75/UE (instalaciones que utilizan disolventes orgánicos) </a:t>
            </a:r>
            <a:endParaRPr sz="1800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8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18</a:t>
            </a:fld>
            <a:endParaRPr/>
          </a:p>
        </p:txBody>
      </p:sp>
      <p:sp>
        <p:nvSpPr>
          <p:cNvPr id="358" name="Google Shape;358;p18"/>
          <p:cNvSpPr txBox="1"/>
          <p:nvPr/>
        </p:nvSpPr>
        <p:spPr>
          <a:xfrm>
            <a:off x="10043474" y="1792425"/>
            <a:ext cx="139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2001-2006</a:t>
            </a:r>
            <a:endParaRPr sz="14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9" name="Google Shape;359;p18"/>
          <p:cNvSpPr txBox="1"/>
          <p:nvPr/>
        </p:nvSpPr>
        <p:spPr>
          <a:xfrm>
            <a:off x="3786230" y="1946308"/>
            <a:ext cx="153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PROTOCOLO INTERNACIONAL  DE KIEV 2003 </a:t>
            </a:r>
            <a:endParaRPr/>
          </a:p>
        </p:txBody>
      </p:sp>
      <p:sp>
        <p:nvSpPr>
          <p:cNvPr id="360" name="Google Shape;360;p18"/>
          <p:cNvSpPr/>
          <p:nvPr/>
        </p:nvSpPr>
        <p:spPr>
          <a:xfrm rot="-2291434">
            <a:off x="7457024" y="2149549"/>
            <a:ext cx="926766" cy="77810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3191FE">
              <a:alpha val="4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1" name="Google Shape;361;p18"/>
          <p:cNvSpPr txBox="1"/>
          <p:nvPr/>
        </p:nvSpPr>
        <p:spPr>
          <a:xfrm>
            <a:off x="4187905" y="3226335"/>
            <a:ext cx="10572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2007-2016</a:t>
            </a:r>
            <a:endParaRPr sz="12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2" name="Google Shape;362;p18"/>
          <p:cNvSpPr txBox="1"/>
          <p:nvPr/>
        </p:nvSpPr>
        <p:spPr>
          <a:xfrm>
            <a:off x="3579232" y="4136998"/>
            <a:ext cx="1458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2017-2019</a:t>
            </a:r>
            <a:endParaRPr sz="12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3" name="Google Shape;363;p18"/>
          <p:cNvSpPr txBox="1"/>
          <p:nvPr/>
        </p:nvSpPr>
        <p:spPr>
          <a:xfrm>
            <a:off x="2313409" y="5475685"/>
            <a:ext cx="11095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2021-Actual</a:t>
            </a:r>
            <a:r>
              <a:rPr lang="es-ES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64" name="Google Shape;36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0501" y="152152"/>
            <a:ext cx="1240972" cy="825657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8"/>
          <p:cNvSpPr txBox="1"/>
          <p:nvPr/>
        </p:nvSpPr>
        <p:spPr>
          <a:xfrm>
            <a:off x="4072830" y="554573"/>
            <a:ext cx="13476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RIO 1992</a:t>
            </a:r>
            <a:endParaRPr sz="12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66" name="Google Shape;36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4098" y="3767718"/>
            <a:ext cx="1878872" cy="64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16752" y="3514316"/>
            <a:ext cx="1008300" cy="93677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8"/>
          <p:cNvSpPr/>
          <p:nvPr/>
        </p:nvSpPr>
        <p:spPr>
          <a:xfrm>
            <a:off x="1555847" y="655158"/>
            <a:ext cx="308919" cy="573716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9" name="Google Shape;369;p18"/>
          <p:cNvSpPr txBox="1"/>
          <p:nvPr/>
        </p:nvSpPr>
        <p:spPr>
          <a:xfrm>
            <a:off x="134425" y="3226335"/>
            <a:ext cx="15758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30 AÑOS </a:t>
            </a:r>
            <a:endParaRPr sz="24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0" name="Google Shape;370;p18"/>
          <p:cNvSpPr txBox="1"/>
          <p:nvPr/>
        </p:nvSpPr>
        <p:spPr>
          <a:xfrm>
            <a:off x="4075685" y="1230934"/>
            <a:ext cx="15311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CONVENIO AARHUS 1998 </a:t>
            </a:r>
            <a:endParaRPr sz="12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1" name="Google Shape;371;p18"/>
          <p:cNvSpPr txBox="1"/>
          <p:nvPr/>
        </p:nvSpPr>
        <p:spPr>
          <a:xfrm>
            <a:off x="8616450" y="2902900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>
                <a:solidFill>
                  <a:schemeClr val="lt1"/>
                </a:solidFill>
              </a:rPr>
              <a:t>DIRECTIVA 2010/75/UE EMISIONES INDUSTRIALES (prevención y control integrados de la contaminación)</a:t>
            </a:r>
            <a:endParaRPr sz="1300">
              <a:solidFill>
                <a:schemeClr val="lt1"/>
              </a:solidFill>
            </a:endParaRPr>
          </a:p>
        </p:txBody>
      </p:sp>
      <p:pic>
        <p:nvPicPr>
          <p:cNvPr id="372" name="Google Shape;37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25050" y="1429985"/>
            <a:ext cx="1531200" cy="9759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18"/>
          <p:cNvGrpSpPr/>
          <p:nvPr/>
        </p:nvGrpSpPr>
        <p:grpSpPr>
          <a:xfrm>
            <a:off x="3510855" y="1082210"/>
            <a:ext cx="5662998" cy="5218878"/>
            <a:chOff x="610901" y="-177252"/>
            <a:chExt cx="5662998" cy="5218878"/>
          </a:xfrm>
        </p:grpSpPr>
        <p:sp>
          <p:nvSpPr>
            <p:cNvPr id="374" name="Google Shape;374;p18"/>
            <p:cNvSpPr/>
            <p:nvPr/>
          </p:nvSpPr>
          <p:spPr>
            <a:xfrm>
              <a:off x="3167738" y="3283569"/>
              <a:ext cx="1932600" cy="41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74192"/>
                  </a:lnTo>
                  <a:lnTo>
                    <a:pt x="120000" y="74192"/>
                  </a:lnTo>
                  <a:lnTo>
                    <a:pt x="120000" y="120000"/>
                  </a:lnTo>
                </a:path>
              </a:pathLst>
            </a:custGeom>
            <a:noFill/>
            <a:ln w="12700" cap="flat" cmpd="sng">
              <a:solidFill>
                <a:srgbClr val="EE626C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5" name="Google Shape;375;p18"/>
            <p:cNvSpPr/>
            <p:nvPr/>
          </p:nvSpPr>
          <p:spPr>
            <a:xfrm>
              <a:off x="3110937" y="2271418"/>
              <a:ext cx="91500" cy="29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55603"/>
                  </a:lnTo>
                  <a:lnTo>
                    <a:pt x="74541" y="55603"/>
                  </a:lnTo>
                  <a:lnTo>
                    <a:pt x="74541" y="120000"/>
                  </a:lnTo>
                </a:path>
              </a:pathLst>
            </a:custGeom>
            <a:noFill/>
            <a:ln w="12700" cap="flat" cmpd="sng">
              <a:solidFill>
                <a:srgbClr val="F8DB5C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6" name="Google Shape;376;p18"/>
            <p:cNvSpPr/>
            <p:nvPr/>
          </p:nvSpPr>
          <p:spPr>
            <a:xfrm>
              <a:off x="3101675" y="1203194"/>
              <a:ext cx="91500" cy="236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39125"/>
                  </a:lnTo>
                  <a:lnTo>
                    <a:pt x="72154" y="39125"/>
                  </a:lnTo>
                  <a:lnTo>
                    <a:pt x="72154" y="120000"/>
                  </a:lnTo>
                </a:path>
              </a:pathLst>
            </a:custGeom>
            <a:noFill/>
            <a:ln w="12700" cap="flat" cmpd="sng">
              <a:solidFill>
                <a:srgbClr val="14B2DB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7" name="Google Shape;377;p18"/>
            <p:cNvSpPr/>
            <p:nvPr/>
          </p:nvSpPr>
          <p:spPr>
            <a:xfrm>
              <a:off x="1669546" y="1203194"/>
              <a:ext cx="1477800" cy="251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12409"/>
                  </a:lnTo>
                  <a:lnTo>
                    <a:pt x="0" y="112409"/>
                  </a:lnTo>
                  <a:lnTo>
                    <a:pt x="0" y="120000"/>
                  </a:lnTo>
                </a:path>
              </a:pathLst>
            </a:custGeom>
            <a:noFill/>
            <a:ln w="12700" cap="flat" cmpd="sng">
              <a:solidFill>
                <a:srgbClr val="14B2DB"/>
              </a:solidFill>
              <a:prstDash val="solid"/>
              <a:miter lim="800000"/>
              <a:headEnd type="none" w="sm" len="sm"/>
              <a:tailEnd type="none" w="sm" len="sm"/>
            </a:ln>
          </p:spPr>
        </p:sp>
        <p:sp>
          <p:nvSpPr>
            <p:cNvPr id="378" name="Google Shape;378;p18"/>
            <p:cNvSpPr/>
            <p:nvPr/>
          </p:nvSpPr>
          <p:spPr>
            <a:xfrm>
              <a:off x="2468987" y="554878"/>
              <a:ext cx="1356900" cy="6483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2659872" y="736219"/>
              <a:ext cx="1356900" cy="648300"/>
            </a:xfrm>
            <a:prstGeom prst="roundRect">
              <a:avLst>
                <a:gd name="adj" fmla="val 10000"/>
              </a:avLst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8"/>
            <p:cNvSpPr txBox="1"/>
            <p:nvPr/>
          </p:nvSpPr>
          <p:spPr>
            <a:xfrm>
              <a:off x="2678861" y="755208"/>
              <a:ext cx="1318800" cy="6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610901" y="3718967"/>
              <a:ext cx="2117400" cy="1064100"/>
            </a:xfrm>
            <a:prstGeom prst="roundRect">
              <a:avLst>
                <a:gd name="adj" fmla="val 10000"/>
              </a:avLst>
            </a:prstGeom>
            <a:solidFill>
              <a:srgbClr val="14B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801786" y="3900308"/>
              <a:ext cx="2117400" cy="1064100"/>
            </a:xfrm>
            <a:prstGeom prst="roundRect">
              <a:avLst>
                <a:gd name="adj" fmla="val 10000"/>
              </a:avLst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8"/>
            <p:cNvSpPr txBox="1"/>
            <p:nvPr/>
          </p:nvSpPr>
          <p:spPr>
            <a:xfrm>
              <a:off x="832951" y="3931473"/>
              <a:ext cx="2055000" cy="100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2445728" y="1439338"/>
              <a:ext cx="1422000" cy="832200"/>
            </a:xfrm>
            <a:prstGeom prst="roundRect">
              <a:avLst>
                <a:gd name="adj" fmla="val 10000"/>
              </a:avLst>
            </a:prstGeom>
            <a:solidFill>
              <a:srgbClr val="14B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2636613" y="1620679"/>
              <a:ext cx="1422000" cy="832200"/>
            </a:xfrm>
            <a:prstGeom prst="roundRect">
              <a:avLst>
                <a:gd name="adj" fmla="val 10000"/>
              </a:avLst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8"/>
            <p:cNvSpPr txBox="1"/>
            <p:nvPr/>
          </p:nvSpPr>
          <p:spPr>
            <a:xfrm>
              <a:off x="2660984" y="1645050"/>
              <a:ext cx="1373100" cy="78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Libre Franklin"/>
                <a:buNone/>
              </a:pPr>
              <a:endParaRPr sz="35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2339635" y="2567987"/>
              <a:ext cx="1656300" cy="715500"/>
            </a:xfrm>
            <a:prstGeom prst="roundRect">
              <a:avLst>
                <a:gd name="adj" fmla="val 10000"/>
              </a:avLst>
            </a:prstGeom>
            <a:solidFill>
              <a:srgbClr val="F8D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2530520" y="2749328"/>
              <a:ext cx="1656300" cy="715500"/>
            </a:xfrm>
            <a:prstGeom prst="roundRect">
              <a:avLst>
                <a:gd name="adj" fmla="val 10000"/>
              </a:avLst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 txBox="1"/>
            <p:nvPr/>
          </p:nvSpPr>
          <p:spPr>
            <a:xfrm>
              <a:off x="2551479" y="2770287"/>
              <a:ext cx="1614300" cy="67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4118014" y="3700485"/>
              <a:ext cx="1965000" cy="1159800"/>
            </a:xfrm>
            <a:prstGeom prst="roundRect">
              <a:avLst>
                <a:gd name="adj" fmla="val 10000"/>
              </a:avLst>
            </a:prstGeom>
            <a:solidFill>
              <a:srgbClr val="EE6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>
              <a:off x="4308899" y="3881826"/>
              <a:ext cx="1965000" cy="1159800"/>
            </a:xfrm>
            <a:prstGeom prst="roundRect">
              <a:avLst>
                <a:gd name="adj" fmla="val 10000"/>
              </a:avLst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 txBox="1"/>
            <p:nvPr/>
          </p:nvSpPr>
          <p:spPr>
            <a:xfrm>
              <a:off x="4342867" y="3915794"/>
              <a:ext cx="1896900" cy="109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8100" tIns="198100" rIns="198100" bIns="19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2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2530511" y="-177252"/>
              <a:ext cx="1335000" cy="5928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2721396" y="4088"/>
              <a:ext cx="1335000" cy="592800"/>
            </a:xfrm>
            <a:prstGeom prst="roundRect">
              <a:avLst>
                <a:gd name="adj" fmla="val 10000"/>
              </a:avLst>
            </a:prstGeom>
            <a:blipFill rotWithShape="1">
              <a:blip r:embed="rId1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 txBox="1"/>
            <p:nvPr/>
          </p:nvSpPr>
          <p:spPr>
            <a:xfrm>
              <a:off x="2738757" y="21449"/>
              <a:ext cx="1300200" cy="55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19</a:t>
            </a:fld>
            <a:endParaRPr/>
          </a:p>
        </p:txBody>
      </p:sp>
      <p:pic>
        <p:nvPicPr>
          <p:cNvPr id="305" name="Google Shape;305;p10"/>
          <p:cNvPicPr preferRelativeResize="0"/>
          <p:nvPr/>
        </p:nvPicPr>
        <p:blipFill rotWithShape="1">
          <a:blip r:embed="rId3">
            <a:alphaModFix/>
          </a:blip>
          <a:srcRect l="1875" t="4644" b="7980"/>
          <a:stretch/>
        </p:blipFill>
        <p:spPr>
          <a:xfrm>
            <a:off x="1009650" y="738054"/>
            <a:ext cx="10172700" cy="509282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0"/>
          <p:cNvSpPr/>
          <p:nvPr/>
        </p:nvSpPr>
        <p:spPr>
          <a:xfrm>
            <a:off x="1499555" y="5856874"/>
            <a:ext cx="29704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u="sng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https://prtr-es.es/</a:t>
            </a:r>
            <a:endParaRPr sz="2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6503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"/>
          <p:cNvSpPr txBox="1">
            <a:spLocks noGrp="1"/>
          </p:cNvSpPr>
          <p:nvPr>
            <p:ph type="title"/>
          </p:nvPr>
        </p:nvSpPr>
        <p:spPr>
          <a:xfrm>
            <a:off x="2411899" y="3990016"/>
            <a:ext cx="7368202" cy="74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ES" sz="3100" b="1">
                <a:latin typeface="Arial"/>
                <a:ea typeface="Arial"/>
                <a:cs typeface="Arial"/>
                <a:sym typeface="Arial"/>
              </a:rPr>
              <a:t>INDICE</a:t>
            </a:r>
            <a:br>
              <a:rPr lang="es-ES" sz="3100" b="1">
                <a:latin typeface="Arial"/>
                <a:ea typeface="Arial"/>
                <a:cs typeface="Arial"/>
                <a:sym typeface="Arial"/>
              </a:rPr>
            </a:br>
            <a:r>
              <a:rPr lang="es-ES" sz="3100" b="1">
                <a:latin typeface="Arial"/>
                <a:ea typeface="Arial"/>
                <a:cs typeface="Arial"/>
                <a:sym typeface="Arial"/>
              </a:rPr>
              <a:t>1. Registro PRTR-ESPAÑA </a:t>
            </a:r>
            <a:br>
              <a:rPr lang="es-ES" sz="3100" b="1">
                <a:latin typeface="Arial"/>
                <a:ea typeface="Arial"/>
                <a:cs typeface="Arial"/>
                <a:sym typeface="Arial"/>
              </a:rPr>
            </a:br>
            <a:r>
              <a:rPr lang="es-ES" sz="3100" b="1">
                <a:latin typeface="Arial"/>
                <a:ea typeface="Arial"/>
                <a:cs typeface="Arial"/>
                <a:sym typeface="Arial"/>
              </a:rPr>
              <a:t>2. European Industrial Emissions Portal</a:t>
            </a:r>
            <a:br>
              <a:rPr lang="es-ES" sz="3100" b="1">
                <a:latin typeface="Arial"/>
                <a:ea typeface="Arial"/>
                <a:cs typeface="Arial"/>
                <a:sym typeface="Arial"/>
              </a:rPr>
            </a:br>
            <a:r>
              <a:rPr lang="es-ES" sz="3100" b="1">
                <a:latin typeface="Arial"/>
                <a:ea typeface="Arial"/>
                <a:cs typeface="Arial"/>
                <a:sym typeface="Arial"/>
              </a:rPr>
              <a:t>3. Resultados en la Región de Murcia</a:t>
            </a:r>
            <a:br>
              <a:rPr lang="es-ES" sz="3100" b="1">
                <a:latin typeface="Arial"/>
                <a:ea typeface="Arial"/>
                <a:cs typeface="Arial"/>
                <a:sym typeface="Arial"/>
              </a:rPr>
            </a:br>
            <a:r>
              <a:rPr lang="es-ES" sz="2800" b="1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800" b="1">
                <a:latin typeface="Arial"/>
                <a:ea typeface="Arial"/>
                <a:cs typeface="Arial"/>
                <a:sym typeface="Arial"/>
              </a:rPr>
            </a:br>
            <a:endParaRPr sz="2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20</a:t>
            </a:fld>
            <a:endParaRPr/>
          </a:p>
        </p:txBody>
      </p:sp>
      <p:sp>
        <p:nvSpPr>
          <p:cNvPr id="392" name="Google Shape;392;p21"/>
          <p:cNvSpPr/>
          <p:nvPr/>
        </p:nvSpPr>
        <p:spPr>
          <a:xfrm>
            <a:off x="1217901" y="884502"/>
            <a:ext cx="4736893" cy="4000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Helvetica Neue"/>
              <a:buNone/>
            </a:pPr>
            <a:r>
              <a:rPr lang="es-ES" sz="2000" b="1" i="0" u="none" strike="noStrike" cap="none" dirty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¿Cuántas visitas hemos recibido</a:t>
            </a:r>
            <a:r>
              <a:rPr lang="es-ES" sz="2000" b="1" i="0" u="none" strike="noStrike" cap="none" dirty="0" smtClean="0">
                <a:solidFill>
                  <a:srgbClr val="00206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21" descr="https://prtr-es.es/Data/images/paisesmarz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017" y="2537113"/>
            <a:ext cx="5106390" cy="328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019" t="35451" r="64059" b="15361"/>
          <a:stretch/>
        </p:blipFill>
        <p:spPr>
          <a:xfrm>
            <a:off x="6791924" y="2623448"/>
            <a:ext cx="5199862" cy="310761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942451" y="1996529"/>
            <a:ext cx="4719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Helvetica" panose="020B0604020202020204" pitchFamily="34" charset="0"/>
              </a:rPr>
              <a:t>Visitas por países en el periodo 01/10/2022 a 31/10/2022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02431" y="1996530"/>
            <a:ext cx="4719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solidFill>
                  <a:schemeClr val="bg1"/>
                </a:solidFill>
                <a:latin typeface="Helvetica" panose="020B0604020202020204" pitchFamily="34" charset="0"/>
              </a:rPr>
              <a:t>Visitas por países en el periodo </a:t>
            </a:r>
            <a:r>
              <a:rPr lang="es-ES" i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01/03/2022 </a:t>
            </a:r>
            <a:r>
              <a:rPr lang="es-ES" i="1" dirty="0">
                <a:solidFill>
                  <a:schemeClr val="bg1"/>
                </a:solidFill>
                <a:latin typeface="Helvetica" panose="020B0604020202020204" pitchFamily="34" charset="0"/>
              </a:rPr>
              <a:t>a </a:t>
            </a:r>
            <a:r>
              <a:rPr lang="es-ES" i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31/03/2022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36039" t="37186" r="53306" b="46745"/>
          <a:stretch/>
        </p:blipFill>
        <p:spPr>
          <a:xfrm>
            <a:off x="7410202" y="289533"/>
            <a:ext cx="2565070" cy="154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8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b78b89e944_0_19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21</a:t>
            </a:fld>
            <a:endParaRPr/>
          </a:p>
        </p:txBody>
      </p:sp>
      <p:sp>
        <p:nvSpPr>
          <p:cNvPr id="401" name="Google Shape;401;g1b78b89e944_0_19"/>
          <p:cNvSpPr/>
          <p:nvPr/>
        </p:nvSpPr>
        <p:spPr>
          <a:xfrm>
            <a:off x="5550172" y="5688697"/>
            <a:ext cx="1392000" cy="6687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02" name="Google Shape;402;g1b78b89e944_0_19"/>
          <p:cNvPicPr preferRelativeResize="0"/>
          <p:nvPr/>
        </p:nvPicPr>
        <p:blipFill rotWithShape="1">
          <a:blip r:embed="rId3">
            <a:alphaModFix/>
          </a:blip>
          <a:srcRect l="29968" t="13079" r="30934" b="34349"/>
          <a:stretch/>
        </p:blipFill>
        <p:spPr>
          <a:xfrm>
            <a:off x="236850" y="1318000"/>
            <a:ext cx="5584427" cy="422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b78b89e944_0_19"/>
          <p:cNvPicPr preferRelativeResize="0"/>
          <p:nvPr/>
        </p:nvPicPr>
        <p:blipFill rotWithShape="1">
          <a:blip r:embed="rId4">
            <a:alphaModFix/>
          </a:blip>
          <a:srcRect l="23692" t="15504" r="24724" b="16105"/>
          <a:stretch/>
        </p:blipFill>
        <p:spPr>
          <a:xfrm>
            <a:off x="6370575" y="1347516"/>
            <a:ext cx="5584427" cy="416295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1b78b89e944_0_19"/>
          <p:cNvSpPr txBox="1"/>
          <p:nvPr/>
        </p:nvSpPr>
        <p:spPr>
          <a:xfrm>
            <a:off x="659425" y="153500"/>
            <a:ext cx="11173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EJEMPLO DE COMPLEJO INDUSTRIALES EN LA REGIÓN DE MURCIA. PRTR-ESPAÑA</a:t>
            </a:r>
            <a:endParaRPr sz="1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b78b89e944_0_25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22</a:t>
            </a:fld>
            <a:endParaRPr/>
          </a:p>
        </p:txBody>
      </p:sp>
      <p:pic>
        <p:nvPicPr>
          <p:cNvPr id="411" name="Google Shape;411;g1b78b89e944_0_25"/>
          <p:cNvPicPr preferRelativeResize="0"/>
          <p:nvPr/>
        </p:nvPicPr>
        <p:blipFill rotWithShape="1">
          <a:blip r:embed="rId3">
            <a:alphaModFix/>
          </a:blip>
          <a:srcRect l="7337" t="24851" r="54743" b="11817"/>
          <a:stretch/>
        </p:blipFill>
        <p:spPr>
          <a:xfrm>
            <a:off x="3039878" y="736350"/>
            <a:ext cx="5446297" cy="511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b9d55acf6b_0_87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23</a:t>
            </a:fld>
            <a:endParaRPr/>
          </a:p>
        </p:txBody>
      </p:sp>
      <p:pic>
        <p:nvPicPr>
          <p:cNvPr id="418" name="Google Shape;418;g1b9d55acf6b_0_87"/>
          <p:cNvPicPr preferRelativeResize="0"/>
          <p:nvPr/>
        </p:nvPicPr>
        <p:blipFill rotWithShape="1">
          <a:blip r:embed="rId3">
            <a:alphaModFix/>
          </a:blip>
          <a:srcRect l="15603" t="22207" r="41244" b="11063"/>
          <a:stretch/>
        </p:blipFill>
        <p:spPr>
          <a:xfrm>
            <a:off x="1149250" y="371275"/>
            <a:ext cx="5846876" cy="508362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1b9d55acf6b_0_87"/>
          <p:cNvSpPr txBox="1"/>
          <p:nvPr/>
        </p:nvSpPr>
        <p:spPr>
          <a:xfrm>
            <a:off x="8195125" y="4495075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u="sng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https://calidadambiental.carm.es/vigilancia/inspeccion-ambiental/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b78b89e944_0_31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24</a:t>
            </a:fld>
            <a:endParaRPr/>
          </a:p>
        </p:txBody>
      </p:sp>
      <p:pic>
        <p:nvPicPr>
          <p:cNvPr id="425" name="Google Shape;425;g1b78b89e944_0_31"/>
          <p:cNvPicPr preferRelativeResize="0"/>
          <p:nvPr/>
        </p:nvPicPr>
        <p:blipFill rotWithShape="1">
          <a:blip r:embed="rId3">
            <a:alphaModFix/>
          </a:blip>
          <a:srcRect l="42518" t="27050" r="33961" b="27046"/>
          <a:stretch/>
        </p:blipFill>
        <p:spPr>
          <a:xfrm>
            <a:off x="1205275" y="908050"/>
            <a:ext cx="4286248" cy="470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1b78b89e944_0_31"/>
          <p:cNvPicPr preferRelativeResize="0"/>
          <p:nvPr/>
        </p:nvPicPr>
        <p:blipFill rotWithShape="1">
          <a:blip r:embed="rId4">
            <a:alphaModFix/>
          </a:blip>
          <a:srcRect l="43310" t="11838" r="24451" b="23150"/>
          <a:stretch/>
        </p:blipFill>
        <p:spPr>
          <a:xfrm>
            <a:off x="6853250" y="908046"/>
            <a:ext cx="4286248" cy="4860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b78b89e944_0_36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25</a:t>
            </a:fld>
            <a:endParaRPr/>
          </a:p>
        </p:txBody>
      </p:sp>
      <p:pic>
        <p:nvPicPr>
          <p:cNvPr id="432" name="Google Shape;432;g1b78b89e944_0_36"/>
          <p:cNvPicPr preferRelativeResize="0"/>
          <p:nvPr/>
        </p:nvPicPr>
        <p:blipFill rotWithShape="1">
          <a:blip r:embed="rId3">
            <a:alphaModFix/>
          </a:blip>
          <a:srcRect l="21269" t="41791" r="21753" b="13019"/>
          <a:stretch/>
        </p:blipFill>
        <p:spPr>
          <a:xfrm>
            <a:off x="625600" y="685075"/>
            <a:ext cx="7537974" cy="33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1b78b89e944_0_36"/>
          <p:cNvSpPr txBox="1"/>
          <p:nvPr/>
        </p:nvSpPr>
        <p:spPr>
          <a:xfrm>
            <a:off x="7924075" y="5534300"/>
            <a:ext cx="3000000" cy="104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u="sng">
                <a:solidFill>
                  <a:schemeClr val="hlink"/>
                </a:solidFill>
                <a:hlinkClick r:id="rId4"/>
              </a:rPr>
              <a:t>http://www.carm.es/web/pagina?IDCONTENIDO=6404&amp;IDTIPO=100&amp;RASTRO=c511$m2729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4" name="Google Shape;434;g1b78b89e944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5600" y="2659450"/>
            <a:ext cx="3278262" cy="231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b78b89e944_0_258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26</a:t>
            </a:fld>
            <a:endParaRPr/>
          </a:p>
        </p:txBody>
      </p:sp>
      <p:pic>
        <p:nvPicPr>
          <p:cNvPr id="441" name="Google Shape;441;g1b78b89e944_0_258"/>
          <p:cNvPicPr preferRelativeResize="0"/>
          <p:nvPr/>
        </p:nvPicPr>
        <p:blipFill rotWithShape="1">
          <a:blip r:embed="rId3">
            <a:alphaModFix/>
          </a:blip>
          <a:srcRect l="21443" t="21637" r="28501" b="51492"/>
          <a:stretch/>
        </p:blipFill>
        <p:spPr>
          <a:xfrm>
            <a:off x="306563" y="477700"/>
            <a:ext cx="9778675" cy="295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1b78b89e944_0_258"/>
          <p:cNvPicPr preferRelativeResize="0"/>
          <p:nvPr/>
        </p:nvPicPr>
        <p:blipFill rotWithShape="1">
          <a:blip r:embed="rId3">
            <a:alphaModFix/>
          </a:blip>
          <a:srcRect l="69182" t="47723" r="10558" b="15624"/>
          <a:stretch/>
        </p:blipFill>
        <p:spPr>
          <a:xfrm>
            <a:off x="7926650" y="1591363"/>
            <a:ext cx="3785924" cy="385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b78b89e944_0_251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27</a:t>
            </a:fld>
            <a:endParaRPr/>
          </a:p>
        </p:txBody>
      </p:sp>
      <p:pic>
        <p:nvPicPr>
          <p:cNvPr id="449" name="Google Shape;449;g1b78b89e944_0_251"/>
          <p:cNvPicPr preferRelativeResize="0"/>
          <p:nvPr/>
        </p:nvPicPr>
        <p:blipFill rotWithShape="1">
          <a:blip r:embed="rId3">
            <a:alphaModFix/>
          </a:blip>
          <a:srcRect l="21765" t="22961" r="22964" b="15789"/>
          <a:stretch/>
        </p:blipFill>
        <p:spPr>
          <a:xfrm>
            <a:off x="190523" y="380525"/>
            <a:ext cx="6235203" cy="388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1b78b89e944_0_251"/>
          <p:cNvPicPr preferRelativeResize="0"/>
          <p:nvPr/>
        </p:nvPicPr>
        <p:blipFill rotWithShape="1">
          <a:blip r:embed="rId4">
            <a:alphaModFix/>
          </a:blip>
          <a:srcRect l="19502" t="14924" r="21808" b="17080"/>
          <a:stretch/>
        </p:blipFill>
        <p:spPr>
          <a:xfrm>
            <a:off x="5963625" y="2311650"/>
            <a:ext cx="5669699" cy="369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6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28</a:t>
            </a:fld>
            <a:endParaRPr/>
          </a:p>
        </p:txBody>
      </p:sp>
      <p:sp>
        <p:nvSpPr>
          <p:cNvPr id="456" name="Google Shape;456;p16"/>
          <p:cNvSpPr txBox="1">
            <a:spLocks noGrp="1"/>
          </p:cNvSpPr>
          <p:nvPr>
            <p:ph type="ftr" idx="11"/>
          </p:nvPr>
        </p:nvSpPr>
        <p:spPr>
          <a:xfrm>
            <a:off x="838200" y="6301046"/>
            <a:ext cx="43070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 Portal Europeo de Emisiones Industriales en: https://industry.eea.europa.eu/</a:t>
            </a:r>
            <a:endParaRPr/>
          </a:p>
        </p:txBody>
      </p:sp>
      <p:sp>
        <p:nvSpPr>
          <p:cNvPr id="457" name="Google Shape;457;p16"/>
          <p:cNvSpPr txBox="1">
            <a:spLocks noGrp="1"/>
          </p:cNvSpPr>
          <p:nvPr>
            <p:ph type="title"/>
          </p:nvPr>
        </p:nvSpPr>
        <p:spPr>
          <a:xfrm>
            <a:off x="838200" y="2688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s-ES" sz="3200"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ES" sz="3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EUROPEAN INDUSTRIAL EMISSIONS PORTAL </a:t>
            </a:r>
            <a:endParaRPr/>
          </a:p>
        </p:txBody>
      </p:sp>
      <p:pic>
        <p:nvPicPr>
          <p:cNvPr id="458" name="Google Shape;458;p16"/>
          <p:cNvPicPr preferRelativeResize="0">
            <a:picLocks noGrp="1"/>
          </p:cNvPicPr>
          <p:nvPr>
            <p:ph type="media" idx="2"/>
          </p:nvPr>
        </p:nvPicPr>
        <p:blipFill rotWithShape="1">
          <a:blip r:embed="rId4">
            <a:alphaModFix/>
          </a:blip>
          <a:srcRect t="14667" b="4735"/>
          <a:stretch/>
        </p:blipFill>
        <p:spPr>
          <a:xfrm>
            <a:off x="911223" y="1353063"/>
            <a:ext cx="10516500" cy="47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b9d55acf6b_0_102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29</a:t>
            </a:fld>
            <a:endParaRPr/>
          </a:p>
        </p:txBody>
      </p:sp>
      <p:sp>
        <p:nvSpPr>
          <p:cNvPr id="465" name="Google Shape;465;g1b9d55acf6b_0_102"/>
          <p:cNvSpPr>
            <a:spLocks noGrp="1"/>
          </p:cNvSpPr>
          <p:nvPr>
            <p:ph type="media" idx="2"/>
          </p:nvPr>
        </p:nvSpPr>
        <p:spPr>
          <a:xfrm>
            <a:off x="1395984" y="1497770"/>
            <a:ext cx="9399900" cy="421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g1b9d55acf6b_0_102"/>
          <p:cNvPicPr preferRelativeResize="0"/>
          <p:nvPr/>
        </p:nvPicPr>
        <p:blipFill rotWithShape="1">
          <a:blip r:embed="rId3">
            <a:alphaModFix/>
          </a:blip>
          <a:srcRect l="5101" t="21826" r="17010" b="6494"/>
          <a:stretch/>
        </p:blipFill>
        <p:spPr>
          <a:xfrm>
            <a:off x="1622925" y="743625"/>
            <a:ext cx="9495674" cy="491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</a:t>
            </a:fld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body" idx="1"/>
          </p:nvPr>
        </p:nvSpPr>
        <p:spPr>
          <a:xfrm>
            <a:off x="8683563" y="3359239"/>
            <a:ext cx="2596896" cy="225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</a:pPr>
            <a:endParaRPr/>
          </a:p>
        </p:txBody>
      </p:sp>
      <p:sp>
        <p:nvSpPr>
          <p:cNvPr id="239" name="Google Shape;239;p3"/>
          <p:cNvSpPr txBox="1">
            <a:spLocks noGrp="1"/>
          </p:cNvSpPr>
          <p:nvPr>
            <p:ph type="title"/>
          </p:nvPr>
        </p:nvSpPr>
        <p:spPr>
          <a:xfrm>
            <a:off x="1198662" y="376065"/>
            <a:ext cx="6894996" cy="53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s-ES" sz="3200" dirty="0"/>
              <a:t/>
            </a:r>
            <a:br>
              <a:rPr lang="es-ES" sz="3200" dirty="0"/>
            </a:br>
            <a:r>
              <a:rPr lang="es-ES" sz="2800" dirty="0"/>
              <a:t>1. REGISTRO PRTR-ESPAÑA.</a:t>
            </a:r>
            <a:br>
              <a:rPr lang="es-ES" sz="2800" dirty="0"/>
            </a:br>
            <a:endParaRPr sz="2800" dirty="0"/>
          </a:p>
        </p:txBody>
      </p:sp>
      <p:sp>
        <p:nvSpPr>
          <p:cNvPr id="240" name="Google Shape;240;p3"/>
          <p:cNvSpPr/>
          <p:nvPr/>
        </p:nvSpPr>
        <p:spPr>
          <a:xfrm>
            <a:off x="1295415" y="2756768"/>
            <a:ext cx="530915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1198662" y="1229655"/>
            <a:ext cx="10533100" cy="124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</a:pPr>
            <a:r>
              <a:rPr lang="es-ES" sz="1600" b="1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1992. </a:t>
            </a:r>
            <a:r>
              <a:rPr lang="es-ES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Principio 10 de la Declaración de Río sobre el Medio Ambiente y el Desarrollo.</a:t>
            </a:r>
            <a:endParaRPr sz="1600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1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El Principio 10 busca asegurar que toda persona tenga acceso a la información, participe en la toma de decisiones y acceda a la justicia en asuntos ambientales, con el fin de garantizar el derecho a un medio ambiente sano y sostenible de las generaciones presentes y futuras.</a:t>
            </a:r>
            <a:endParaRPr sz="1600" b="0" i="0" u="none" strike="noStrike" cap="none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42" name="Google Shape;2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4240" y="2229433"/>
            <a:ext cx="3045042" cy="2026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4730" y="5705475"/>
            <a:ext cx="2870792" cy="95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"/>
          <p:cNvPicPr preferRelativeResize="0"/>
          <p:nvPr/>
        </p:nvPicPr>
        <p:blipFill rotWithShape="1">
          <a:blip r:embed="rId5">
            <a:alphaModFix/>
          </a:blip>
          <a:srcRect l="6021" t="16322" r="30492" b="27499"/>
          <a:stretch/>
        </p:blipFill>
        <p:spPr>
          <a:xfrm>
            <a:off x="8459490" y="4485525"/>
            <a:ext cx="3186801" cy="158544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"/>
          <p:cNvSpPr/>
          <p:nvPr/>
        </p:nvSpPr>
        <p:spPr>
          <a:xfrm>
            <a:off x="1121956" y="2525502"/>
            <a:ext cx="6971702" cy="309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020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Char char="●"/>
            </a:pPr>
            <a:r>
              <a:rPr lang="es-ES" sz="1600" b="1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1998. </a:t>
            </a:r>
            <a:r>
              <a:rPr lang="es-ES" sz="1600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Convenio Aarhus.</a:t>
            </a:r>
            <a:endParaRPr sz="1600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marR="0" lvl="1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Postulado. Que los ciudadanos puedan disfrutar del derecho a un medio ambiente saludable y cumplir el deber de respetarlo y protegerlo, deben tener acceso a la información medioambiental relevante, deben estar legitimados para participar en los procesos de toma de decisiones de carácter ambiental y deben tener acceso a la justicia cuando tales derechos les sean negados</a:t>
            </a:r>
            <a:r>
              <a:rPr lang="es-ES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ES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España ratificó en 2004 y 2006, aprobó la Ley 27/2006, por la que se regulan los derechos de acceso a la información, de participación pública y de acceso a la justicia en materia de medio ambiente, que aplica en España las disposiciones del Convenio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b9d55acf6b_0_126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30</a:t>
            </a:fld>
            <a:endParaRPr/>
          </a:p>
        </p:txBody>
      </p:sp>
      <p:sp>
        <p:nvSpPr>
          <p:cNvPr id="473" name="Google Shape;473;g1b9d55acf6b_0_126"/>
          <p:cNvSpPr txBox="1">
            <a:spLocks noGrp="1"/>
          </p:cNvSpPr>
          <p:nvPr>
            <p:ph type="title"/>
          </p:nvPr>
        </p:nvSpPr>
        <p:spPr>
          <a:xfrm>
            <a:off x="838200" y="268875"/>
            <a:ext cx="2015700" cy="11307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datos e-prtr</a:t>
            </a:r>
            <a:endParaRPr/>
          </a:p>
        </p:txBody>
      </p:sp>
      <p:pic>
        <p:nvPicPr>
          <p:cNvPr id="474" name="Google Shape;474;g1b9d55acf6b_0_126"/>
          <p:cNvPicPr preferRelativeResize="0"/>
          <p:nvPr/>
        </p:nvPicPr>
        <p:blipFill rotWithShape="1">
          <a:blip r:embed="rId3">
            <a:alphaModFix/>
          </a:blip>
          <a:srcRect l="29447" t="25509" r="28906" b="5434"/>
          <a:stretch/>
        </p:blipFill>
        <p:spPr>
          <a:xfrm>
            <a:off x="3294550" y="613950"/>
            <a:ext cx="6296201" cy="586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b78b89e944_0_315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31</a:t>
            </a:fld>
            <a:endParaRPr/>
          </a:p>
        </p:txBody>
      </p:sp>
      <p:pic>
        <p:nvPicPr>
          <p:cNvPr id="481" name="Google Shape;481;g1b78b89e944_0_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300" y="908050"/>
            <a:ext cx="5337175" cy="457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1b78b89e944_0_3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575" y="781050"/>
            <a:ext cx="5337175" cy="457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b9d55acf6b_0_111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32</a:t>
            </a:fld>
            <a:endParaRPr/>
          </a:p>
        </p:txBody>
      </p:sp>
      <p:pic>
        <p:nvPicPr>
          <p:cNvPr id="489" name="Google Shape;489;g1b9d55acf6b_0_111"/>
          <p:cNvPicPr preferRelativeResize="0"/>
          <p:nvPr/>
        </p:nvPicPr>
        <p:blipFill rotWithShape="1">
          <a:blip r:embed="rId3">
            <a:alphaModFix/>
          </a:blip>
          <a:srcRect l="19349" t="23256" r="18811" b="5447"/>
          <a:stretch/>
        </p:blipFill>
        <p:spPr>
          <a:xfrm>
            <a:off x="2236975" y="630100"/>
            <a:ext cx="8911326" cy="57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1b9d55acf6b_0_111"/>
          <p:cNvSpPr txBox="1">
            <a:spLocks noGrp="1"/>
          </p:cNvSpPr>
          <p:nvPr>
            <p:ph type="title"/>
          </p:nvPr>
        </p:nvSpPr>
        <p:spPr>
          <a:xfrm>
            <a:off x="221275" y="454250"/>
            <a:ext cx="2015700" cy="11307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datos  instalación DEI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9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33</a:t>
            </a:fld>
            <a:endParaRPr/>
          </a:p>
        </p:txBody>
      </p:sp>
      <p:sp>
        <p:nvSpPr>
          <p:cNvPr id="496" name="Google Shape;496;p29"/>
          <p:cNvSpPr txBox="1">
            <a:spLocks noGrp="1"/>
          </p:cNvSpPr>
          <p:nvPr>
            <p:ph type="title" idx="4294967295"/>
          </p:nvPr>
        </p:nvSpPr>
        <p:spPr>
          <a:xfrm>
            <a:off x="838200" y="268875"/>
            <a:ext cx="2015700" cy="113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lt1"/>
                </a:solidFill>
              </a:rPr>
              <a:t>datos planta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97" name="Google Shape;497;p29"/>
          <p:cNvPicPr preferRelativeResize="0"/>
          <p:nvPr/>
        </p:nvPicPr>
        <p:blipFill rotWithShape="1">
          <a:blip r:embed="rId3">
            <a:alphaModFix/>
          </a:blip>
          <a:srcRect l="23492" t="12649" r="22366" b="22646"/>
          <a:stretch/>
        </p:blipFill>
        <p:spPr>
          <a:xfrm>
            <a:off x="911225" y="1604600"/>
            <a:ext cx="5430499" cy="364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9"/>
          <p:cNvPicPr preferRelativeResize="0"/>
          <p:nvPr/>
        </p:nvPicPr>
        <p:blipFill rotWithShape="1">
          <a:blip r:embed="rId4">
            <a:alphaModFix/>
          </a:blip>
          <a:srcRect l="38618" t="12150" r="19267" b="3766"/>
          <a:stretch/>
        </p:blipFill>
        <p:spPr>
          <a:xfrm>
            <a:off x="7771800" y="1604600"/>
            <a:ext cx="3654525" cy="410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b9d55acf6b_0_145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34</a:t>
            </a:fld>
            <a:endParaRPr/>
          </a:p>
        </p:txBody>
      </p:sp>
      <p:sp>
        <p:nvSpPr>
          <p:cNvPr id="505" name="Google Shape;505;g1b9d55acf6b_0_145"/>
          <p:cNvSpPr txBox="1"/>
          <p:nvPr/>
        </p:nvSpPr>
        <p:spPr>
          <a:xfrm>
            <a:off x="2842850" y="1197950"/>
            <a:ext cx="76164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100" b="1">
                <a:solidFill>
                  <a:schemeClr val="lt1"/>
                </a:solidFill>
              </a:rPr>
              <a:t>3. Resultados en la Región de Murcia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9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35</a:t>
            </a:fld>
            <a:endParaRPr/>
          </a:p>
        </p:txBody>
      </p:sp>
      <p:sp>
        <p:nvSpPr>
          <p:cNvPr id="476" name="Google Shape;476;p29"/>
          <p:cNvSpPr txBox="1">
            <a:spLocks noGrp="1"/>
          </p:cNvSpPr>
          <p:nvPr>
            <p:ph type="title"/>
          </p:nvPr>
        </p:nvSpPr>
        <p:spPr>
          <a:xfrm>
            <a:off x="838200" y="268874"/>
            <a:ext cx="10515600" cy="1076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"/>
              <a:buNone/>
            </a:pPr>
            <a:r>
              <a:rPr lang="es-ES" sz="2400" b="1">
                <a:latin typeface="Libre Franklin"/>
                <a:ea typeface="Libre Franklin"/>
                <a:cs typeface="Libre Franklin"/>
                <a:sym typeface="Libre Franklin"/>
              </a:rPr>
              <a:t>3. COMPARATIVA DE LA REGION DE MURCIA A NIVEL NACIONAL</a:t>
            </a:r>
            <a:r>
              <a:rPr lang="es-ES" sz="2400"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24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477" name="Google Shape;477;p29"/>
          <p:cNvGrpSpPr/>
          <p:nvPr/>
        </p:nvGrpSpPr>
        <p:grpSpPr>
          <a:xfrm>
            <a:off x="2156155" y="1947353"/>
            <a:ext cx="8964022" cy="3892273"/>
            <a:chOff x="3346" y="129093"/>
            <a:chExt cx="8964022" cy="3892273"/>
          </a:xfrm>
        </p:grpSpPr>
        <p:sp>
          <p:nvSpPr>
            <p:cNvPr id="478" name="Google Shape;478;p29"/>
            <p:cNvSpPr/>
            <p:nvPr/>
          </p:nvSpPr>
          <p:spPr>
            <a:xfrm>
              <a:off x="3346" y="2163691"/>
              <a:ext cx="2358953" cy="1179476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9"/>
            <p:cNvSpPr txBox="1"/>
            <p:nvPr/>
          </p:nvSpPr>
          <p:spPr>
            <a:xfrm>
              <a:off x="37892" y="2198237"/>
              <a:ext cx="2289861" cy="1110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u="none" strike="noStrik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Instalaciones totales ACTIVAS </a:t>
              </a:r>
              <a:r>
                <a:rPr lang="es-ES" sz="1800" b="0" i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7.079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s-ES" sz="800" u="none" strike="noStrik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( 1.721  NO ACTIVAS)</a:t>
              </a:r>
              <a:endParaRPr sz="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 rot="-2142401">
              <a:off x="2253078" y="2388753"/>
              <a:ext cx="1162024" cy="511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14B2D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9"/>
            <p:cNvSpPr txBox="1"/>
            <p:nvPr/>
          </p:nvSpPr>
          <p:spPr>
            <a:xfrm rot="-2142401">
              <a:off x="2805039" y="2385279"/>
              <a:ext cx="58101" cy="58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3305880" y="1485492"/>
              <a:ext cx="2358953" cy="1179476"/>
            </a:xfrm>
            <a:prstGeom prst="roundRect">
              <a:avLst>
                <a:gd name="adj" fmla="val 10000"/>
              </a:avLst>
            </a:prstGeom>
            <a:solidFill>
              <a:srgbClr val="14B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 txBox="1"/>
            <p:nvPr/>
          </p:nvSpPr>
          <p:spPr>
            <a:xfrm>
              <a:off x="3340426" y="1520038"/>
              <a:ext cx="2289861" cy="1110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Instalaciones AAI </a:t>
              </a:r>
              <a:r>
                <a:rPr lang="es-ES" sz="2000" b="0" i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6.672</a:t>
              </a:r>
              <a:endParaRPr sz="2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-3310531">
              <a:off x="5310464" y="1371455"/>
              <a:ext cx="1652320" cy="511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F8DB5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 txBox="1"/>
            <p:nvPr/>
          </p:nvSpPr>
          <p:spPr>
            <a:xfrm rot="-3310531">
              <a:off x="6095316" y="1355723"/>
              <a:ext cx="82616" cy="82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6608415" y="129093"/>
              <a:ext cx="2358953" cy="1179476"/>
            </a:xfrm>
            <a:prstGeom prst="roundRect">
              <a:avLst>
                <a:gd name="adj" fmla="val 10000"/>
              </a:avLst>
            </a:prstGeom>
            <a:solidFill>
              <a:srgbClr val="F8D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 txBox="1"/>
            <p:nvPr/>
          </p:nvSpPr>
          <p:spPr>
            <a:xfrm>
              <a:off x="6642961" y="163639"/>
              <a:ext cx="2289861" cy="1110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0" i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Plantas Co-Incineración 29 </a:t>
              </a:r>
              <a:endParaRPr sz="2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5664834" y="2049654"/>
              <a:ext cx="943581" cy="511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F8DB5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 txBox="1"/>
            <p:nvPr/>
          </p:nvSpPr>
          <p:spPr>
            <a:xfrm>
              <a:off x="6113035" y="2051640"/>
              <a:ext cx="47179" cy="47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6608415" y="1485492"/>
              <a:ext cx="2358953" cy="1179476"/>
            </a:xfrm>
            <a:prstGeom prst="roundRect">
              <a:avLst>
                <a:gd name="adj" fmla="val 10000"/>
              </a:avLst>
            </a:prstGeom>
            <a:solidFill>
              <a:srgbClr val="F8D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9"/>
            <p:cNvSpPr txBox="1"/>
            <p:nvPr/>
          </p:nvSpPr>
          <p:spPr>
            <a:xfrm>
              <a:off x="6642961" y="1520038"/>
              <a:ext cx="2289861" cy="1110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0" i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Plantas Incineración 25</a:t>
              </a:r>
              <a:endParaRPr sz="2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92" name="Google Shape;492;p29"/>
            <p:cNvSpPr/>
            <p:nvPr/>
          </p:nvSpPr>
          <p:spPr>
            <a:xfrm rot="3310531">
              <a:off x="5310464" y="2727853"/>
              <a:ext cx="1652320" cy="511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F8DB5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9"/>
            <p:cNvSpPr txBox="1"/>
            <p:nvPr/>
          </p:nvSpPr>
          <p:spPr>
            <a:xfrm rot="3310531">
              <a:off x="6095316" y="2712121"/>
              <a:ext cx="82616" cy="82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6608415" y="2841890"/>
              <a:ext cx="2358953" cy="1179476"/>
            </a:xfrm>
            <a:prstGeom prst="roundRect">
              <a:avLst>
                <a:gd name="adj" fmla="val 10000"/>
              </a:avLst>
            </a:prstGeom>
            <a:solidFill>
              <a:srgbClr val="F8D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9"/>
            <p:cNvSpPr txBox="1"/>
            <p:nvPr/>
          </p:nvSpPr>
          <p:spPr>
            <a:xfrm>
              <a:off x="6642961" y="2876436"/>
              <a:ext cx="2289861" cy="1110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 b="0" i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Grandes instalaciones de combustión(GIC) 191</a:t>
              </a:r>
              <a:endParaRPr sz="2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96" name="Google Shape;496;p29"/>
            <p:cNvSpPr/>
            <p:nvPr/>
          </p:nvSpPr>
          <p:spPr>
            <a:xfrm rot="2142401">
              <a:off x="2253078" y="3066952"/>
              <a:ext cx="1162024" cy="5115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14B2D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9"/>
            <p:cNvSpPr txBox="1"/>
            <p:nvPr/>
          </p:nvSpPr>
          <p:spPr>
            <a:xfrm rot="2142401">
              <a:off x="2805039" y="3063478"/>
              <a:ext cx="58101" cy="58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3305880" y="2841890"/>
              <a:ext cx="2358953" cy="1179476"/>
            </a:xfrm>
            <a:prstGeom prst="roundRect">
              <a:avLst>
                <a:gd name="adj" fmla="val 10000"/>
              </a:avLst>
            </a:prstGeom>
            <a:solidFill>
              <a:srgbClr val="14B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9"/>
            <p:cNvSpPr txBox="1"/>
            <p:nvPr/>
          </p:nvSpPr>
          <p:spPr>
            <a:xfrm>
              <a:off x="3340426" y="2876436"/>
              <a:ext cx="2289861" cy="1110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Libre Franklin"/>
                <a:buNone/>
              </a:pPr>
              <a:r>
                <a:rPr lang="es-ES" sz="2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Complejos PRTR </a:t>
              </a:r>
              <a:r>
                <a:rPr lang="es-ES" sz="2000" b="0" i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391</a:t>
              </a:r>
              <a:r>
                <a:rPr lang="es-ES" sz="2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 ( no AAI)</a:t>
              </a:r>
              <a:endParaRPr/>
            </a:p>
          </p:txBody>
        </p:sp>
      </p:grpSp>
      <p:pic>
        <p:nvPicPr>
          <p:cNvPr id="500" name="Google Shape;500;p29" descr="PRTR-España (@prtr_es) / Twit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5527" y="1497769"/>
            <a:ext cx="1534276" cy="1534277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</p:pic>
      <p:sp>
        <p:nvSpPr>
          <p:cNvPr id="501" name="Google Shape;501;p29"/>
          <p:cNvSpPr/>
          <p:nvPr/>
        </p:nvSpPr>
        <p:spPr>
          <a:xfrm>
            <a:off x="5547496" y="1818260"/>
            <a:ext cx="2181340" cy="440675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AÑO 2021</a:t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57583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4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36</a:t>
            </a:fld>
            <a:endParaRPr/>
          </a:p>
        </p:txBody>
      </p:sp>
      <p:graphicFrame>
        <p:nvGraphicFramePr>
          <p:cNvPr id="592" name="Google Shape;592;p34"/>
          <p:cNvGraphicFramePr/>
          <p:nvPr/>
        </p:nvGraphicFramePr>
        <p:xfrm>
          <a:off x="1070811" y="360947"/>
          <a:ext cx="9998241" cy="566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0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37</a:t>
            </a:fld>
            <a:endParaRPr/>
          </a:p>
        </p:txBody>
      </p:sp>
      <p:grpSp>
        <p:nvGrpSpPr>
          <p:cNvPr id="507" name="Google Shape;507;p30"/>
          <p:cNvGrpSpPr/>
          <p:nvPr/>
        </p:nvGrpSpPr>
        <p:grpSpPr>
          <a:xfrm>
            <a:off x="1385365" y="1767431"/>
            <a:ext cx="8966902" cy="3565537"/>
            <a:chOff x="0" y="280466"/>
            <a:chExt cx="8966902" cy="3565537"/>
          </a:xfrm>
        </p:grpSpPr>
        <p:sp>
          <p:nvSpPr>
            <p:cNvPr id="508" name="Google Shape;508;p30"/>
            <p:cNvSpPr/>
            <p:nvPr/>
          </p:nvSpPr>
          <p:spPr>
            <a:xfrm>
              <a:off x="0" y="1770928"/>
              <a:ext cx="2647978" cy="132398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0"/>
            <p:cNvSpPr txBox="1"/>
            <p:nvPr/>
          </p:nvSpPr>
          <p:spPr>
            <a:xfrm>
              <a:off x="38778" y="1809706"/>
              <a:ext cx="2570422" cy="1246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u="none" strike="noStrik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Instalaciones totales ACTIVAS 237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es-ES" sz="800" u="none" strike="noStrike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( 46 NO ACTIVAS)</a:t>
              </a:r>
              <a:endParaRPr sz="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10" name="Google Shape;510;p30"/>
            <p:cNvSpPr/>
            <p:nvPr/>
          </p:nvSpPr>
          <p:spPr>
            <a:xfrm rot="-2163494">
              <a:off x="2522424" y="2018871"/>
              <a:ext cx="1310724" cy="5660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9"/>
                  </a:moveTo>
                  <a:lnTo>
                    <a:pt x="120000" y="59999"/>
                  </a:lnTo>
                </a:path>
              </a:pathLst>
            </a:custGeom>
            <a:noFill/>
            <a:ln w="12700" cap="flat" cmpd="sng">
              <a:solidFill>
                <a:srgbClr val="14B2D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0"/>
            <p:cNvSpPr txBox="1"/>
            <p:nvPr/>
          </p:nvSpPr>
          <p:spPr>
            <a:xfrm rot="-2163494">
              <a:off x="3145018" y="2014403"/>
              <a:ext cx="65536" cy="65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3707593" y="999426"/>
              <a:ext cx="2647978" cy="1323989"/>
            </a:xfrm>
            <a:prstGeom prst="roundRect">
              <a:avLst>
                <a:gd name="adj" fmla="val 10000"/>
              </a:avLst>
            </a:prstGeom>
            <a:solidFill>
              <a:srgbClr val="14B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0"/>
            <p:cNvSpPr txBox="1"/>
            <p:nvPr/>
          </p:nvSpPr>
          <p:spPr>
            <a:xfrm>
              <a:off x="3746371" y="1038204"/>
              <a:ext cx="2570422" cy="1246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Instalaciones AAI 217 </a:t>
              </a:r>
              <a:endParaRPr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2892228">
              <a:off x="6130308" y="1129580"/>
              <a:ext cx="1350841" cy="5660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9"/>
                  </a:moveTo>
                  <a:lnTo>
                    <a:pt x="120000" y="59999"/>
                  </a:lnTo>
                </a:path>
              </a:pathLst>
            </a:custGeom>
            <a:noFill/>
            <a:ln w="12700" cap="flat" cmpd="sng">
              <a:solidFill>
                <a:srgbClr val="F8DB5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0"/>
            <p:cNvSpPr txBox="1"/>
            <p:nvPr/>
          </p:nvSpPr>
          <p:spPr>
            <a:xfrm rot="-2892228">
              <a:off x="6771957" y="1124110"/>
              <a:ext cx="67542" cy="675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>
              <a:off x="7255885" y="280466"/>
              <a:ext cx="1581399" cy="747749"/>
            </a:xfrm>
            <a:prstGeom prst="roundRect">
              <a:avLst>
                <a:gd name="adj" fmla="val 10000"/>
              </a:avLst>
            </a:prstGeom>
            <a:solidFill>
              <a:srgbClr val="F8D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0"/>
            <p:cNvSpPr txBox="1"/>
            <p:nvPr/>
          </p:nvSpPr>
          <p:spPr>
            <a:xfrm>
              <a:off x="7277786" y="302367"/>
              <a:ext cx="1537597" cy="703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9525" rIns="9525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500" b="0" i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Plantas Co-Incineración 2</a:t>
              </a:r>
              <a:endParaRPr sz="15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20475">
              <a:off x="6355564" y="1630475"/>
              <a:ext cx="888094" cy="5660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9"/>
                  </a:moveTo>
                  <a:lnTo>
                    <a:pt x="120000" y="59999"/>
                  </a:lnTo>
                </a:path>
              </a:pathLst>
            </a:custGeom>
            <a:noFill/>
            <a:ln w="12700" cap="flat" cmpd="sng">
              <a:solidFill>
                <a:srgbClr val="F8DB5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0"/>
            <p:cNvSpPr txBox="1"/>
            <p:nvPr/>
          </p:nvSpPr>
          <p:spPr>
            <a:xfrm rot="-20475">
              <a:off x="6777409" y="1636573"/>
              <a:ext cx="44404" cy="44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>
              <a:off x="7243651" y="1262694"/>
              <a:ext cx="1699976" cy="786873"/>
            </a:xfrm>
            <a:prstGeom prst="roundRect">
              <a:avLst>
                <a:gd name="adj" fmla="val 10000"/>
              </a:avLst>
            </a:prstGeom>
            <a:solidFill>
              <a:srgbClr val="F8D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0"/>
            <p:cNvSpPr txBox="1"/>
            <p:nvPr/>
          </p:nvSpPr>
          <p:spPr>
            <a:xfrm>
              <a:off x="7266698" y="1285741"/>
              <a:ext cx="1653882" cy="740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9525" rIns="9525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500" b="0" i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Plantas Incineración 1</a:t>
              </a:r>
              <a:endParaRPr sz="15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2730004">
              <a:off x="6153052" y="2116075"/>
              <a:ext cx="1354234" cy="5660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9"/>
                  </a:moveTo>
                  <a:lnTo>
                    <a:pt x="120000" y="59999"/>
                  </a:lnTo>
                </a:path>
              </a:pathLst>
            </a:custGeom>
            <a:noFill/>
            <a:ln w="12700" cap="flat" cmpd="sng">
              <a:solidFill>
                <a:srgbClr val="F8DB5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0"/>
            <p:cNvSpPr txBox="1"/>
            <p:nvPr/>
          </p:nvSpPr>
          <p:spPr>
            <a:xfrm rot="2730004">
              <a:off x="6796313" y="2110519"/>
              <a:ext cx="67711" cy="677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7304766" y="2296267"/>
              <a:ext cx="1662136" cy="662127"/>
            </a:xfrm>
            <a:prstGeom prst="roundRect">
              <a:avLst>
                <a:gd name="adj" fmla="val 10000"/>
              </a:avLst>
            </a:prstGeom>
            <a:solidFill>
              <a:srgbClr val="F8D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0"/>
            <p:cNvSpPr txBox="1"/>
            <p:nvPr/>
          </p:nvSpPr>
          <p:spPr>
            <a:xfrm>
              <a:off x="7324159" y="2315660"/>
              <a:ext cx="1623350" cy="623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9525" rIns="9525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500" b="0" i="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Grandes instalaciones de combustión(GIC) 6</a:t>
              </a:r>
              <a:endParaRPr sz="15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26" name="Google Shape;526;p30"/>
            <p:cNvSpPr/>
            <p:nvPr/>
          </p:nvSpPr>
          <p:spPr>
            <a:xfrm rot="2119808">
              <a:off x="2528380" y="2780165"/>
              <a:ext cx="1298812" cy="5660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9"/>
                  </a:moveTo>
                  <a:lnTo>
                    <a:pt x="120000" y="59999"/>
                  </a:lnTo>
                </a:path>
              </a:pathLst>
            </a:custGeom>
            <a:noFill/>
            <a:ln w="12700" cap="flat" cmpd="sng">
              <a:solidFill>
                <a:srgbClr val="14B2D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0"/>
            <p:cNvSpPr txBox="1"/>
            <p:nvPr/>
          </p:nvSpPr>
          <p:spPr>
            <a:xfrm rot="2119808">
              <a:off x="3145315" y="2775995"/>
              <a:ext cx="64940" cy="649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3707593" y="2522014"/>
              <a:ext cx="2647978" cy="1323989"/>
            </a:xfrm>
            <a:prstGeom prst="roundRect">
              <a:avLst>
                <a:gd name="adj" fmla="val 10000"/>
              </a:avLst>
            </a:prstGeom>
            <a:solidFill>
              <a:srgbClr val="14B2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0"/>
            <p:cNvSpPr txBox="1"/>
            <p:nvPr/>
          </p:nvSpPr>
          <p:spPr>
            <a:xfrm>
              <a:off x="3746371" y="2560792"/>
              <a:ext cx="2570422" cy="1246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Libre Franklin"/>
                <a:buNone/>
              </a:pPr>
              <a:r>
                <a:rPr lang="es-ES" sz="20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Complejos PRTR ( no AAI) 20</a:t>
              </a:r>
              <a:endParaRPr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pic>
        <p:nvPicPr>
          <p:cNvPr id="530" name="Google Shape;530;p30" descr="PRTR-España (@prtr_es) / Twit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8075" y="1010317"/>
            <a:ext cx="2021728" cy="2021729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</p:pic>
      <p:sp>
        <p:nvSpPr>
          <p:cNvPr id="531" name="Google Shape;531;p30"/>
          <p:cNvSpPr txBox="1"/>
          <p:nvPr/>
        </p:nvSpPr>
        <p:spPr>
          <a:xfrm>
            <a:off x="2582426" y="2301074"/>
            <a:ext cx="894304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>
                <a:solidFill>
                  <a:srgbClr val="E5172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Región de Murcia </a:t>
            </a:r>
            <a:endParaRPr sz="1200">
              <a:solidFill>
                <a:srgbClr val="E51725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32" name="Google Shape;532;p30"/>
          <p:cNvSpPr txBox="1"/>
          <p:nvPr/>
        </p:nvSpPr>
        <p:spPr>
          <a:xfrm>
            <a:off x="4294485" y="610207"/>
            <a:ext cx="3424958" cy="400110"/>
          </a:xfrm>
          <a:prstGeom prst="rect">
            <a:avLst/>
          </a:prstGeom>
          <a:solidFill>
            <a:srgbClr val="F59FA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7030A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Región de Murcia 2021 </a:t>
            </a:r>
            <a:endParaRPr sz="2000" b="1">
              <a:solidFill>
                <a:srgbClr val="7030A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17708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5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38</a:t>
            </a:fld>
            <a:endParaRPr/>
          </a:p>
        </p:txBody>
      </p:sp>
      <p:graphicFrame>
        <p:nvGraphicFramePr>
          <p:cNvPr id="598" name="Google Shape;598;p35"/>
          <p:cNvGraphicFramePr/>
          <p:nvPr/>
        </p:nvGraphicFramePr>
        <p:xfrm>
          <a:off x="1473932" y="495192"/>
          <a:ext cx="10718068" cy="562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6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39</a:t>
            </a:fld>
            <a:endParaRPr/>
          </a:p>
        </p:txBody>
      </p:sp>
      <p:graphicFrame>
        <p:nvGraphicFramePr>
          <p:cNvPr id="604" name="Google Shape;604;p36"/>
          <p:cNvGraphicFramePr/>
          <p:nvPr>
            <p:extLst>
              <p:ext uri="{D42A27DB-BD31-4B8C-83A1-F6EECF244321}">
                <p14:modId xmlns:p14="http://schemas.microsoft.com/office/powerpoint/2010/main" val="2558030989"/>
              </p:ext>
            </p:extLst>
          </p:nvPr>
        </p:nvGraphicFramePr>
        <p:xfrm>
          <a:off x="1383632" y="755899"/>
          <a:ext cx="10034336" cy="5727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  <p:sp>
        <p:nvSpPr>
          <p:cNvPr id="251" name="Google Shape;251;p4"/>
          <p:cNvSpPr/>
          <p:nvPr/>
        </p:nvSpPr>
        <p:spPr>
          <a:xfrm>
            <a:off x="1133622" y="407122"/>
            <a:ext cx="1021648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s-ES" sz="2000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2001-2006 EPER-Europa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u="sng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✓"/>
            </a:pPr>
            <a:r>
              <a:rPr lang="es-ES" sz="1800" b="1" i="0" u="sng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EPER</a:t>
            </a:r>
            <a:r>
              <a:rPr lang="es-ES"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 es el Registro Europeo de Emisiones de Sustancias Contaminantes (</a:t>
            </a:r>
            <a:r>
              <a:rPr lang="es-ES" sz="1800" b="0" i="0" u="none" strike="noStrike" cap="none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</a:t>
            </a:r>
            <a:r>
              <a:rPr lang="es-ES"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 </a:t>
            </a:r>
            <a:r>
              <a:rPr lang="es-ES" sz="1800" b="1" i="0" u="sng" strike="noStrike" cap="none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</a:t>
            </a:r>
            <a:r>
              <a:rPr lang="es-ES" sz="1800" b="0" i="0" u="none" strike="noStrike" cap="none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uropean</a:t>
            </a:r>
            <a:r>
              <a:rPr lang="es-ES"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 </a:t>
            </a:r>
            <a:r>
              <a:rPr lang="es-ES" sz="1800" b="1" i="0" u="sng" strike="noStrike" cap="none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</a:t>
            </a:r>
            <a:r>
              <a:rPr lang="es-ES" sz="1800" b="0" i="0" u="none" strike="noStrike" cap="none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ollutant</a:t>
            </a:r>
            <a:r>
              <a:rPr lang="es-ES"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 </a:t>
            </a:r>
            <a:r>
              <a:rPr lang="es-ES" sz="1800" b="1" i="0" u="sng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</a:t>
            </a:r>
            <a:r>
              <a:rPr lang="es-ES"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misión </a:t>
            </a:r>
            <a:r>
              <a:rPr lang="es-ES" sz="1800" b="1" i="0" u="sng" strike="noStrike" cap="none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</a:t>
            </a:r>
            <a:r>
              <a:rPr lang="es-ES" sz="1800" b="0" i="0" u="none" strike="noStrike" cap="none" dirty="0" err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egister</a:t>
            </a:r>
            <a:r>
              <a:rPr lang="es-ES"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).</a:t>
            </a:r>
            <a:endParaRPr dirty="0"/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 b="0" i="0" u="sng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Decisión 2000/479/CE</a:t>
            </a:r>
            <a:r>
              <a:rPr lang="es-ES" sz="1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 de acuerdo con el artículo 15.3 de la </a:t>
            </a:r>
            <a:r>
              <a:rPr lang="es-ES" sz="1800" b="0" i="0" u="sng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Directiva 96/61/CE</a:t>
            </a:r>
            <a:r>
              <a:rPr lang="es-ES" sz="1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 relativa a la Prevención y Control Integrados de la Contaminación (IPPC).</a:t>
            </a:r>
            <a:endParaRPr dirty="0"/>
          </a:p>
        </p:txBody>
      </p:sp>
      <p:pic>
        <p:nvPicPr>
          <p:cNvPr id="252" name="Google Shape;252;p4"/>
          <p:cNvPicPr preferRelativeResize="0"/>
          <p:nvPr/>
        </p:nvPicPr>
        <p:blipFill rotWithShape="1">
          <a:blip r:embed="rId5">
            <a:alphaModFix/>
          </a:blip>
          <a:srcRect l="33632" t="23882" r="35329" b="15368"/>
          <a:stretch/>
        </p:blipFill>
        <p:spPr>
          <a:xfrm>
            <a:off x="8378457" y="2659357"/>
            <a:ext cx="3153262" cy="346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"/>
          <p:cNvSpPr/>
          <p:nvPr/>
        </p:nvSpPr>
        <p:spPr>
          <a:xfrm>
            <a:off x="1534632" y="2463414"/>
            <a:ext cx="4561368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1er Registro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EM informe trienal 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50 sustancias 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Información publica si se superaban umbrales.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Datos públicos y accesibles en Internet. 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2003 1er informe de datos de 2001 </a:t>
            </a:r>
            <a:r>
              <a:rPr lang="es-E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9.200 complejos industriales en los antiguos 15 Estados Miembros, Noruega y Hungría.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s-E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2006 2do informe de datos 2004. </a:t>
            </a:r>
            <a:r>
              <a:rPr lang="es-E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12.000 complejos pertenecientes a los 25 Estados Miembros y Noruega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3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40</a:t>
            </a:fld>
            <a:endParaRPr/>
          </a:p>
        </p:txBody>
      </p:sp>
      <p:graphicFrame>
        <p:nvGraphicFramePr>
          <p:cNvPr id="586" name="Google Shape;586;p33"/>
          <p:cNvGraphicFramePr/>
          <p:nvPr/>
        </p:nvGraphicFramePr>
        <p:xfrm>
          <a:off x="1157538" y="379420"/>
          <a:ext cx="9876924" cy="559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b9d55acf6b_0_0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41</a:t>
            </a:fld>
            <a:endParaRPr/>
          </a:p>
        </p:txBody>
      </p:sp>
      <p:pic>
        <p:nvPicPr>
          <p:cNvPr id="518" name="Google Shape;518;g1b9d55acf6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88" y="171825"/>
            <a:ext cx="10484475" cy="5897524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1b9d55acf6b_0_0"/>
          <p:cNvSpPr txBox="1"/>
          <p:nvPr/>
        </p:nvSpPr>
        <p:spPr>
          <a:xfrm>
            <a:off x="-3021350" y="31965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7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42</a:t>
            </a:fld>
            <a:endParaRPr/>
          </a:p>
        </p:txBody>
      </p:sp>
      <p:sp>
        <p:nvSpPr>
          <p:cNvPr id="610" name="Google Shape;610;p37"/>
          <p:cNvSpPr txBox="1">
            <a:spLocks noGrp="1"/>
          </p:cNvSpPr>
          <p:nvPr>
            <p:ph type="ftr" idx="11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AGREGAR UN PIE DE PÁGINA</a:t>
            </a:r>
            <a:endParaRPr/>
          </a:p>
        </p:txBody>
      </p:sp>
      <p:pic>
        <p:nvPicPr>
          <p:cNvPr id="611" name="Google Shape;611;p37"/>
          <p:cNvPicPr preferRelativeResize="0"/>
          <p:nvPr/>
        </p:nvPicPr>
        <p:blipFill rotWithShape="1">
          <a:blip r:embed="rId3">
            <a:alphaModFix/>
          </a:blip>
          <a:srcRect l="3750" t="16941" r="56480" b="26068"/>
          <a:stretch/>
        </p:blipFill>
        <p:spPr>
          <a:xfrm>
            <a:off x="982579" y="806238"/>
            <a:ext cx="10226842" cy="5862037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7"/>
          <p:cNvSpPr/>
          <p:nvPr/>
        </p:nvSpPr>
        <p:spPr>
          <a:xfrm>
            <a:off x="3047999" y="159907"/>
            <a:ext cx="77804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INFORMACIÓN PÚBLICA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FUENTES PUNTUALES 2021 ESPAÑA.  EMISIONES AL AIRE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8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43</a:t>
            </a:fld>
            <a:endParaRPr/>
          </a:p>
        </p:txBody>
      </p:sp>
      <p:sp>
        <p:nvSpPr>
          <p:cNvPr id="619" name="Google Shape;619;p38"/>
          <p:cNvSpPr/>
          <p:nvPr/>
        </p:nvSpPr>
        <p:spPr>
          <a:xfrm>
            <a:off x="9015663" y="601956"/>
            <a:ext cx="326055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INFORMACIÓN PÚBLICA </a:t>
            </a:r>
            <a:endParaRPr sz="1800" b="1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FUENTES PUNTUALES 2021 MURCIA.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EMISONES AL AIRE </a:t>
            </a:r>
            <a:endParaRPr sz="1800" b="1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21" name="Google Shape;621;p38"/>
          <p:cNvPicPr preferRelativeResize="0"/>
          <p:nvPr/>
        </p:nvPicPr>
        <p:blipFill rotWithShape="1">
          <a:blip r:embed="rId3">
            <a:alphaModFix/>
          </a:blip>
          <a:srcRect l="3652" t="20147" r="55689" b="26809"/>
          <a:stretch/>
        </p:blipFill>
        <p:spPr>
          <a:xfrm>
            <a:off x="1125343" y="1520042"/>
            <a:ext cx="7804901" cy="43754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9286504" y="2802577"/>
            <a:ext cx="1923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SECTOR ENERGETICO</a:t>
            </a:r>
            <a:endParaRPr lang="es-E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b9d55acf6b_0_14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44</a:t>
            </a:fld>
            <a:endParaRPr/>
          </a:p>
        </p:txBody>
      </p:sp>
      <p:pic>
        <p:nvPicPr>
          <p:cNvPr id="526" name="Google Shape;526;g1b9d55acf6b_0_14"/>
          <p:cNvPicPr preferRelativeResize="0"/>
          <p:nvPr/>
        </p:nvPicPr>
        <p:blipFill rotWithShape="1">
          <a:blip r:embed="rId3">
            <a:alphaModFix/>
          </a:blip>
          <a:srcRect l="-1850" t="-780" r="1849" b="779"/>
          <a:stretch/>
        </p:blipFill>
        <p:spPr>
          <a:xfrm>
            <a:off x="819650" y="195700"/>
            <a:ext cx="10338376" cy="581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b9d55acf6b_0_19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45</a:t>
            </a:fld>
            <a:endParaRPr/>
          </a:p>
        </p:txBody>
      </p:sp>
      <p:pic>
        <p:nvPicPr>
          <p:cNvPr id="533" name="Google Shape;533;g1b9d55acf6b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175" y="463550"/>
            <a:ext cx="97536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9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46</a:t>
            </a:fld>
            <a:endParaRPr/>
          </a:p>
        </p:txBody>
      </p:sp>
      <p:pic>
        <p:nvPicPr>
          <p:cNvPr id="628" name="Google Shape;628;p39"/>
          <p:cNvPicPr preferRelativeResize="0"/>
          <p:nvPr/>
        </p:nvPicPr>
        <p:blipFill rotWithShape="1">
          <a:blip r:embed="rId3">
            <a:alphaModFix/>
          </a:blip>
          <a:srcRect l="4242" t="15461" r="55691" b="27056"/>
          <a:stretch/>
        </p:blipFill>
        <p:spPr>
          <a:xfrm>
            <a:off x="1824790" y="1398621"/>
            <a:ext cx="8542420" cy="49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9"/>
          <p:cNvSpPr/>
          <p:nvPr/>
        </p:nvSpPr>
        <p:spPr>
          <a:xfrm>
            <a:off x="2939716" y="292728"/>
            <a:ext cx="74274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INFORMACIÓN PÚBLICA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FUENTES PUNTUALES 2021 NACIONAL 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EMISONES AL AGUA DIRECTO 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0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47</a:t>
            </a:fld>
            <a:endParaRPr/>
          </a:p>
        </p:txBody>
      </p:sp>
      <p:pic>
        <p:nvPicPr>
          <p:cNvPr id="635" name="Google Shape;635;p40"/>
          <p:cNvPicPr preferRelativeResize="0"/>
          <p:nvPr/>
        </p:nvPicPr>
        <p:blipFill rotWithShape="1">
          <a:blip r:embed="rId3">
            <a:alphaModFix/>
          </a:blip>
          <a:srcRect l="4244" t="24094" r="55394" b="24095"/>
          <a:stretch/>
        </p:blipFill>
        <p:spPr>
          <a:xfrm>
            <a:off x="1491915" y="1383689"/>
            <a:ext cx="9577137" cy="4917357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40"/>
          <p:cNvSpPr/>
          <p:nvPr/>
        </p:nvSpPr>
        <p:spPr>
          <a:xfrm>
            <a:off x="2939716" y="292728"/>
            <a:ext cx="74274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INFORMACIÓN PÚBLICA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FUENTES PUNTUALES 2021 REGION DE MURCIA.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EMISONES AL AGUA DIRECTO </a:t>
            </a:r>
            <a:endParaRPr sz="18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b9d55acf6b_0_24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48</a:t>
            </a:fld>
            <a:endParaRPr/>
          </a:p>
        </p:txBody>
      </p:sp>
      <p:pic>
        <p:nvPicPr>
          <p:cNvPr id="540" name="Google Shape;540;g1b9d55acf6b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600" y="252375"/>
            <a:ext cx="10428626" cy="5866101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1b9d55acf6b_0_24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b9d55acf6b_0_29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49</a:t>
            </a:fld>
            <a:endParaRPr/>
          </a:p>
        </p:txBody>
      </p:sp>
      <p:pic>
        <p:nvPicPr>
          <p:cNvPr id="548" name="Google Shape;548;g1b9d55acf6b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225" y="320925"/>
            <a:ext cx="10763899" cy="579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  <p:sp>
        <p:nvSpPr>
          <p:cNvPr id="259" name="Google Shape;259;p5"/>
          <p:cNvSpPr/>
          <p:nvPr/>
        </p:nvSpPr>
        <p:spPr>
          <a:xfrm>
            <a:off x="1413051" y="865295"/>
            <a:ext cx="10263134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 Protocolo de Kiev es el primer instrumento legal internacional que obliga a realizar </a:t>
            </a:r>
            <a:r>
              <a:rPr lang="es-ES" sz="1800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Registros de emisión y transferencia de contaminantes</a:t>
            </a:r>
            <a:r>
              <a:rPr lang="es-E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 objetivo del Protocolo es "mejorar el acceso público a la información mediante el establecimiento de registros coherentes a escala nacional de la emisión y transferencia de contaminantes". El Protocolo establece la obligación indirecta de las empresas privadas de notificar anualmente a sus gobiernos nacionales sus emisiones y transferencias de contaminantes.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 Protocolo de Kiev de registro de emisión y transferencia de contaminantes</a:t>
            </a:r>
            <a:r>
              <a:rPr lang="es-E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del Convenio de Aarhus, conocido también como </a:t>
            </a:r>
            <a:r>
              <a:rPr lang="es-ES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Protocolo de Kiev</a:t>
            </a:r>
            <a:r>
              <a:rPr lang="es-E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fue adoptado en la reunión extraordinaria de las Partes celebrada en </a:t>
            </a:r>
            <a:r>
              <a:rPr lang="es-ES" sz="1800" u="sng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Kiev</a:t>
            </a:r>
            <a:r>
              <a:rPr lang="es-E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el 21 de mayo de 2003. </a:t>
            </a:r>
            <a:endParaRPr dirty="0"/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33 países.</a:t>
            </a:r>
            <a:endParaRPr sz="1800" b="0" i="0" u="none" strike="noStrike" cap="none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742950" marR="0" lvl="1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El BOE de 26 de noviembre 2009 lo  publica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s-E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0" name="Google Shape;260;p5"/>
          <p:cNvSpPr/>
          <p:nvPr/>
        </p:nvSpPr>
        <p:spPr>
          <a:xfrm>
            <a:off x="723458" y="296298"/>
            <a:ext cx="9061810" cy="47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</a:pPr>
            <a:r>
              <a:rPr lang="es-ES" sz="2400" i="0" u="sng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2003. </a:t>
            </a:r>
            <a:r>
              <a:rPr lang="es-ES" sz="2400" i="0" u="sng" strike="noStrike" cap="none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PROTOCOLO DE </a:t>
            </a:r>
            <a:r>
              <a:rPr lang="es-ES" sz="2400" u="sng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</a:t>
            </a:r>
            <a:r>
              <a:rPr lang="es-ES" sz="2400" i="0" u="sng" strike="noStrike" cap="none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IEV . </a:t>
            </a:r>
            <a:r>
              <a:rPr lang="es-ES" sz="2000" i="0" u="sng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NORMA INTERNACIONAL</a:t>
            </a:r>
            <a:endParaRPr sz="2000" i="0" u="none" strike="noStrike" cap="none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1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50</a:t>
            </a:fld>
            <a:endParaRPr/>
          </a:p>
        </p:txBody>
      </p:sp>
      <p:graphicFrame>
        <p:nvGraphicFramePr>
          <p:cNvPr id="643" name="Google Shape;643;p41"/>
          <p:cNvGraphicFramePr/>
          <p:nvPr/>
        </p:nvGraphicFramePr>
        <p:xfrm>
          <a:off x="638343" y="3717759"/>
          <a:ext cx="4968375" cy="1569205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9AA5E1"/>
                    </a:gs>
                    <a:gs pos="50000">
                      <a:srgbClr val="8D99D6"/>
                    </a:gs>
                    <a:gs pos="100000">
                      <a:srgbClr val="7887D5"/>
                    </a:gs>
                  </a:gsLst>
                  <a:lin ang="5400000" scaled="0"/>
                </a:gradFill>
                <a:tableStyleId>{019247FC-6B2F-4BCD-9D65-E483E7A871F4}</a:tableStyleId>
              </a:tblPr>
              <a:tblGrid>
                <a:gridCol w="1704950"/>
                <a:gridCol w="1607300"/>
                <a:gridCol w="1656125"/>
              </a:tblGrid>
              <a:tr h="666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VALORIZACION AÑO 2021 (t/año)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/>
                        <a:t>VALORIZACION PELIGROSOS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VALORIZACION NO PELIGROSOS</a:t>
                      </a:r>
                      <a:endParaRPr dirty="0"/>
                    </a:p>
                  </a:txBody>
                  <a:tcPr marL="91450" marR="91450" marT="45725" marB="45725" anchor="ctr"/>
                </a:tc>
              </a:tr>
              <a:tr h="530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REGION DE MURCIA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22.414 (1,4% )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484.203 (2,3%)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</a:tr>
              <a:tr h="307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/>
                        <a:t>ESPAÑA ( 100%)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1.605.790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20.863.805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graphicFrame>
        <p:nvGraphicFramePr>
          <p:cNvPr id="644" name="Google Shape;644;p41"/>
          <p:cNvGraphicFramePr/>
          <p:nvPr>
            <p:extLst>
              <p:ext uri="{D42A27DB-BD31-4B8C-83A1-F6EECF244321}">
                <p14:modId xmlns:p14="http://schemas.microsoft.com/office/powerpoint/2010/main" val="2158679214"/>
              </p:ext>
            </p:extLst>
          </p:nvPr>
        </p:nvGraphicFramePr>
        <p:xfrm>
          <a:off x="1757275" y="984360"/>
          <a:ext cx="8746300" cy="2358115"/>
        </p:xfrm>
        <a:graphic>
          <a:graphicData uri="http://schemas.openxmlformats.org/drawingml/2006/table">
            <a:tbl>
              <a:tblPr firstRow="1" bandRow="1">
                <a:noFill/>
                <a:tableStyleId>{019247FC-6B2F-4BCD-9D65-E483E7A871F4}</a:tableStyleId>
              </a:tblPr>
              <a:tblGrid>
                <a:gridCol w="2186575"/>
                <a:gridCol w="2186575"/>
                <a:gridCol w="2186575"/>
                <a:gridCol w="2186575"/>
              </a:tblGrid>
              <a:tr h="1033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Libre Franklin"/>
                        <a:buNone/>
                      </a:pPr>
                      <a:r>
                        <a:rPr lang="es-ES" sz="1800" u="none" strike="noStrike" cap="none" dirty="0"/>
                        <a:t>AÑO 2021 (t/año) 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 dirty="0"/>
                        <a:t>PELIGROSOS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Libre Franklin"/>
                        <a:buNone/>
                      </a:pPr>
                      <a:r>
                        <a:rPr lang="es-ES" sz="1800" u="none" strike="noStrike" cap="none"/>
                        <a:t>NO PELIGROSOS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TOTAL </a:t>
                      </a:r>
                      <a:endParaRPr/>
                    </a:p>
                  </a:txBody>
                  <a:tcPr marL="91450" marR="91450" marT="45725" marB="45725" anchor="ctr"/>
                </a:tc>
              </a:tr>
              <a:tr h="684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bg1"/>
                          </a:solidFill>
                        </a:rPr>
                        <a:t>REGION DE MURCIA </a:t>
                      </a:r>
                      <a:endParaRPr sz="18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Libre Franklin"/>
                        <a:buNone/>
                      </a:pPr>
                      <a:r>
                        <a:rPr lang="es-ES" sz="1800" u="none" strike="noStrike" cap="none" dirty="0"/>
                        <a:t>82.356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Libre Franklin"/>
                        <a:buNone/>
                      </a:pPr>
                      <a:r>
                        <a:rPr lang="es-ES" sz="1800" u="none" strike="noStrike" cap="none" dirty="0"/>
                        <a:t>543.776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</a:rPr>
                        <a:t>626.132,50 (2,15%)</a:t>
                      </a:r>
                      <a:endParaRPr/>
                    </a:p>
                  </a:txBody>
                  <a:tcPr marL="91450" marR="91450" marT="45725" marB="45725" anchor="ctr">
                    <a:solidFill>
                      <a:srgbClr val="FFFF00">
                        <a:alpha val="40000"/>
                      </a:srgbClr>
                    </a:solidFill>
                  </a:tcPr>
                </a:tc>
              </a:tr>
              <a:tr h="630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bg1"/>
                          </a:solidFill>
                        </a:rPr>
                        <a:t>ESPAÑA</a:t>
                      </a:r>
                      <a:endParaRPr sz="18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/>
                        <a:t>3.002.915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 dirty="0"/>
                        <a:t>26.093.032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 dirty="0"/>
                        <a:t>29.095.947,69     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800" u="none" strike="noStrike" cap="none" dirty="0"/>
                        <a:t> (100%)</a:t>
                      </a:r>
                      <a:endParaRPr dirty="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sp>
        <p:nvSpPr>
          <p:cNvPr id="645" name="Google Shape;645;p41"/>
          <p:cNvSpPr/>
          <p:nvPr/>
        </p:nvSpPr>
        <p:spPr>
          <a:xfrm>
            <a:off x="1014452" y="464155"/>
            <a:ext cx="1017336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INFORMACIÓN PÚBLICA FUENTES </a:t>
            </a:r>
            <a:r>
              <a:rPr lang="es-ES" sz="2000" b="1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PUNTUALES. </a:t>
            </a:r>
            <a:r>
              <a:rPr lang="es-ES" sz="20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Transferencias de residuos 2021</a:t>
            </a:r>
            <a:endParaRPr sz="2000" b="1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aphicFrame>
        <p:nvGraphicFramePr>
          <p:cNvPr id="646" name="Google Shape;646;p41"/>
          <p:cNvGraphicFramePr/>
          <p:nvPr>
            <p:extLst>
              <p:ext uri="{D42A27DB-BD31-4B8C-83A1-F6EECF244321}">
                <p14:modId xmlns:p14="http://schemas.microsoft.com/office/powerpoint/2010/main" val="24690387"/>
              </p:ext>
            </p:extLst>
          </p:nvPr>
        </p:nvGraphicFramePr>
        <p:xfrm>
          <a:off x="6370721" y="3717759"/>
          <a:ext cx="4968375" cy="1569205"/>
        </p:xfrm>
        <a:graphic>
          <a:graphicData uri="http://schemas.openxmlformats.org/drawingml/2006/table">
            <a:tbl>
              <a:tblPr firstRow="1" bandRow="1">
                <a:noFill/>
                <a:tableStyleId>{019247FC-6B2F-4BCD-9D65-E483E7A871F4}</a:tableStyleId>
              </a:tblPr>
              <a:tblGrid>
                <a:gridCol w="1704950"/>
                <a:gridCol w="1607300"/>
                <a:gridCol w="1656125"/>
              </a:tblGrid>
              <a:tr h="666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ELIMINACION AÑO 2021 (t/año)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/>
                        <a:t>ELIMINANCIÓN PELIGROSOS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/>
                        <a:t>ELIMINANCION NO PELIGROSOS</a:t>
                      </a:r>
                      <a:endParaRPr/>
                    </a:p>
                  </a:txBody>
                  <a:tcPr marL="91450" marR="91450" marT="45725" marB="45725" anchor="ctr"/>
                </a:tc>
              </a:tr>
              <a:tr h="530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REGION DE MURCIA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/>
                        <a:t>59.941,71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/>
                        <a:t> ( 4,29%% 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/>
                        <a:t>59.573,01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/>
                        <a:t> (1,13 %)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307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ESPAÑA ( 100%)</a:t>
                      </a:r>
                      <a:endParaRPr sz="14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 smtClean="0"/>
                        <a:t>1.397.125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u="none" strike="noStrike" cap="none" dirty="0"/>
                        <a:t>5.229.226</a:t>
                      </a:r>
                      <a:endParaRPr dirty="0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51</a:t>
            </a:fld>
            <a:endParaRPr lang="es-ES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698783"/>
              </p:ext>
            </p:extLst>
          </p:nvPr>
        </p:nvGraphicFramePr>
        <p:xfrm>
          <a:off x="1334984" y="931326"/>
          <a:ext cx="7452756" cy="1918752"/>
        </p:xfrm>
        <a:graphic>
          <a:graphicData uri="http://schemas.openxmlformats.org/drawingml/2006/table">
            <a:tbl>
              <a:tblPr firstRow="1" bandRow="1">
                <a:tableStyleId>{019247FC-6B2F-4BCD-9D65-E483E7A871F4}</a:tableStyleId>
              </a:tblPr>
              <a:tblGrid>
                <a:gridCol w="1418370"/>
                <a:gridCol w="1660178"/>
                <a:gridCol w="1660178"/>
                <a:gridCol w="1847850"/>
                <a:gridCol w="866180"/>
              </a:tblGrid>
              <a:tr h="9593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VALORIZACION AÑO 2021 (t/año) </a:t>
                      </a:r>
                      <a:endParaRPr lang="es-ES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VALORIZACION PELIGROSOS</a:t>
                      </a:r>
                      <a:endParaRPr lang="es-ES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S" sz="1400" b="1" i="0" u="none" strike="noStrike" baseline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>
                          <a:solidFill>
                            <a:schemeClr val="bg1"/>
                          </a:solidFill>
                          <a:effectLst/>
                        </a:rPr>
                        <a:t>VALORIZACION NO PELIGROSOS</a:t>
                      </a:r>
                      <a:endParaRPr lang="es-ES" sz="1400" b="1" i="0" u="none" strike="noStrike" baseline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S" sz="1400" b="1" i="0" u="none" strike="noStrike" baseline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</a:tr>
              <a:tr h="63958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>
                          <a:solidFill>
                            <a:schemeClr val="bg1"/>
                          </a:solidFill>
                          <a:effectLst/>
                        </a:rPr>
                        <a:t>REGION DE MURCIA </a:t>
                      </a:r>
                      <a:endParaRPr lang="es-ES" sz="1400" b="1" i="0" u="none" strike="noStrike" baseline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22.414</a:t>
                      </a:r>
                      <a:endParaRPr lang="es-ES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es-ES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>
                          <a:solidFill>
                            <a:schemeClr val="bg1"/>
                          </a:solidFill>
                          <a:effectLst/>
                        </a:rPr>
                        <a:t>484.203</a:t>
                      </a:r>
                      <a:endParaRPr lang="es-ES" sz="1400" b="1" i="0" u="none" strike="noStrike" baseline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>
                          <a:solidFill>
                            <a:schemeClr val="bg1"/>
                          </a:solidFill>
                          <a:effectLst/>
                        </a:rPr>
                        <a:t>89</a:t>
                      </a:r>
                      <a:endParaRPr lang="es-ES" sz="1400" b="1" i="0" u="none" strike="noStrike" baseline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</a:tr>
              <a:tr h="3197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>
                          <a:solidFill>
                            <a:schemeClr val="bg1"/>
                          </a:solidFill>
                          <a:effectLst/>
                        </a:rPr>
                        <a:t>ESPAÑA </a:t>
                      </a:r>
                      <a:endParaRPr lang="es-ES" sz="1400" b="1" i="0" u="none" strike="noStrike" baseline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1.605.790</a:t>
                      </a:r>
                      <a:endParaRPr lang="es-ES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53</a:t>
                      </a:r>
                      <a:endParaRPr lang="es-ES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20.863.805</a:t>
                      </a:r>
                      <a:endParaRPr lang="es-ES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s-ES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33904"/>
              </p:ext>
            </p:extLst>
          </p:nvPr>
        </p:nvGraphicFramePr>
        <p:xfrm>
          <a:off x="2629394" y="3358036"/>
          <a:ext cx="6553201" cy="1838325"/>
        </p:xfrm>
        <a:graphic>
          <a:graphicData uri="http://schemas.openxmlformats.org/drawingml/2006/table">
            <a:tbl>
              <a:tblPr firstRow="1" bandRow="1">
                <a:tableStyleId>{019247FC-6B2F-4BCD-9D65-E483E7A871F4}</a:tableStyleId>
              </a:tblPr>
              <a:tblGrid>
                <a:gridCol w="1247171"/>
                <a:gridCol w="1459793"/>
                <a:gridCol w="1459793"/>
                <a:gridCol w="1624813"/>
                <a:gridCol w="761631"/>
              </a:tblGrid>
              <a:tr h="819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ELIMINACION AÑO 2021 (t/año) 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ELIMINANCIÓN PELIGROSOS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ELIMINACION NO PELIGROSOS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</a:tr>
              <a:tr h="790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REGION DE MURCIA 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59.941,71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73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59.573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ESPAÑA 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1.397.125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47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5.229.226</a:t>
                      </a:r>
                      <a:endParaRPr lang="es-ES" sz="1400" b="1" i="0" u="none" strike="noStrike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Franklin Gothic Book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614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mtClean="0"/>
              <a:t>52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A8F2E6EB-1781-AAF6-5A95-3E810C4F5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09" y="1069865"/>
            <a:ext cx="5759533" cy="27777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AD4D3EE1-B060-2053-9AC4-24FEE47A7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451" y="1128156"/>
            <a:ext cx="5719994" cy="27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b9d55acf6b_0_34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53</a:t>
            </a:fld>
            <a:endParaRPr/>
          </a:p>
        </p:txBody>
      </p:sp>
      <p:pic>
        <p:nvPicPr>
          <p:cNvPr id="555" name="Google Shape;555;g1b9d55acf6b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25" y="185375"/>
            <a:ext cx="11054126" cy="621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g1b9d55acf6b_0_34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6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54</a:t>
            </a:fld>
            <a:endParaRPr/>
          </a:p>
        </p:txBody>
      </p:sp>
      <p:sp>
        <p:nvSpPr>
          <p:cNvPr id="677" name="Google Shape;677;p46"/>
          <p:cNvSpPr/>
          <p:nvPr/>
        </p:nvSpPr>
        <p:spPr>
          <a:xfrm>
            <a:off x="8664048" y="78832"/>
            <a:ext cx="2833255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solidFill>
                  <a:schemeClr val="lt1"/>
                </a:solidFill>
              </a:rPr>
              <a:t> </a:t>
            </a:r>
            <a:r>
              <a:rPr lang="es-ES" sz="2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UTILIDADES Región de </a:t>
            </a:r>
            <a:r>
              <a:rPr lang="es-ES" sz="2800" dirty="0">
                <a:solidFill>
                  <a:schemeClr val="lt1"/>
                </a:solidFill>
              </a:rPr>
              <a:t>M</a:t>
            </a:r>
            <a:r>
              <a:rPr lang="es-ES" sz="2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urcia</a:t>
            </a:r>
            <a:endParaRPr dirty="0"/>
          </a:p>
        </p:txBody>
      </p:sp>
      <p:sp>
        <p:nvSpPr>
          <p:cNvPr id="4" name="Rectángulo 3"/>
          <p:cNvSpPr/>
          <p:nvPr/>
        </p:nvSpPr>
        <p:spPr>
          <a:xfrm>
            <a:off x="795739" y="644140"/>
            <a:ext cx="8364786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</a:rPr>
              <a:t>Que los ciudadanos </a:t>
            </a:r>
            <a:r>
              <a:rPr lang="es-ES" dirty="0" smtClean="0">
                <a:solidFill>
                  <a:schemeClr val="bg1"/>
                </a:solidFill>
              </a:rPr>
              <a:t>tengan </a:t>
            </a:r>
            <a:r>
              <a:rPr lang="es-ES" sz="1300" b="1" dirty="0">
                <a:solidFill>
                  <a:srgbClr val="00B0F0"/>
                </a:solidFill>
              </a:rPr>
              <a:t>acceso </a:t>
            </a:r>
            <a:r>
              <a:rPr lang="es-ES" sz="1300" b="1" dirty="0">
                <a:solidFill>
                  <a:srgbClr val="00B0F0"/>
                </a:solidFill>
              </a:rPr>
              <a:t>a la información </a:t>
            </a:r>
            <a:r>
              <a:rPr lang="es-ES" sz="1300" b="1" dirty="0">
                <a:solidFill>
                  <a:srgbClr val="00B0F0"/>
                </a:solidFill>
              </a:rPr>
              <a:t>medioambiental. 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es-ES" sz="13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300" dirty="0" smtClean="0">
                <a:solidFill>
                  <a:schemeClr val="bg1"/>
                </a:solidFill>
              </a:rPr>
              <a:t>Entre </a:t>
            </a:r>
            <a:r>
              <a:rPr lang="es-ES" sz="1300" dirty="0">
                <a:solidFill>
                  <a:schemeClr val="bg1"/>
                </a:solidFill>
              </a:rPr>
              <a:t>instalaciones </a:t>
            </a:r>
            <a:r>
              <a:rPr lang="es-ES" sz="1300" dirty="0" err="1">
                <a:solidFill>
                  <a:schemeClr val="bg1"/>
                </a:solidFill>
              </a:rPr>
              <a:t>AAIs</a:t>
            </a:r>
            <a:r>
              <a:rPr lang="es-ES" sz="1300" dirty="0">
                <a:solidFill>
                  <a:schemeClr val="bg1"/>
                </a:solidFill>
              </a:rPr>
              <a:t> de </a:t>
            </a:r>
            <a:r>
              <a:rPr lang="es-ES" sz="1300" dirty="0" err="1">
                <a:solidFill>
                  <a:schemeClr val="bg1"/>
                </a:solidFill>
              </a:rPr>
              <a:t>CCAAs</a:t>
            </a:r>
            <a:r>
              <a:rPr lang="es-ES" sz="1300" dirty="0">
                <a:solidFill>
                  <a:schemeClr val="bg1"/>
                </a:solidFill>
              </a:rPr>
              <a:t>, España y Europa</a:t>
            </a:r>
            <a:r>
              <a:rPr lang="es-ES" sz="1300" dirty="0" smtClean="0">
                <a:solidFill>
                  <a:schemeClr val="bg1"/>
                </a:solidFill>
              </a:rPr>
              <a:t>:</a:t>
            </a:r>
          </a:p>
          <a:p>
            <a:pPr>
              <a:buClr>
                <a:schemeClr val="bg1"/>
              </a:buClr>
            </a:pPr>
            <a:endParaRPr lang="es-ES" sz="1300" dirty="0" smtClean="0">
              <a:solidFill>
                <a:schemeClr val="bg1"/>
              </a:solidFill>
            </a:endParaRPr>
          </a:p>
          <a:p>
            <a:pPr marL="342900" lvl="8" indent="-342900">
              <a:buClr>
                <a:schemeClr val="bg1"/>
              </a:buClr>
              <a:buFont typeface="+mj-lt"/>
              <a:buAutoNum type="arabicPeriod"/>
            </a:pPr>
            <a:r>
              <a:rPr lang="es-ES" sz="1300" b="1" dirty="0" smtClean="0">
                <a:solidFill>
                  <a:srgbClr val="00B0F0"/>
                </a:solidFill>
              </a:rPr>
              <a:t>Comparar cantidades </a:t>
            </a:r>
            <a:r>
              <a:rPr lang="es-ES" sz="1300" dirty="0" smtClean="0">
                <a:solidFill>
                  <a:schemeClr val="bg1"/>
                </a:solidFill>
              </a:rPr>
              <a:t>totales emitidas de emisiones (aire y agua) y transferencias fuera del emplazamiento de residuos.</a:t>
            </a:r>
          </a:p>
          <a:p>
            <a:pPr marL="342900" lvl="8" indent="-342900">
              <a:buClr>
                <a:schemeClr val="bg1"/>
              </a:buClr>
              <a:buFont typeface="+mj-lt"/>
              <a:buAutoNum type="arabicPeriod"/>
            </a:pPr>
            <a:r>
              <a:rPr lang="es-ES" sz="1300" b="1" dirty="0" smtClean="0">
                <a:solidFill>
                  <a:srgbClr val="00B0F0"/>
                </a:solidFill>
              </a:rPr>
              <a:t>Comparar sustancias </a:t>
            </a:r>
            <a:r>
              <a:rPr lang="es-ES" sz="1300" dirty="0" smtClean="0">
                <a:solidFill>
                  <a:schemeClr val="bg1"/>
                </a:solidFill>
              </a:rPr>
              <a:t>de contaminantes emitidas al aire y al  agua.</a:t>
            </a:r>
          </a:p>
          <a:p>
            <a:pPr marL="342900" lvl="8" indent="-342900">
              <a:buClr>
                <a:schemeClr val="bg1"/>
              </a:buClr>
              <a:buFont typeface="+mj-lt"/>
              <a:buAutoNum type="arabicPeriod"/>
            </a:pPr>
            <a:r>
              <a:rPr lang="es-ES" sz="1300" dirty="0" smtClean="0">
                <a:solidFill>
                  <a:schemeClr val="bg1"/>
                </a:solidFill>
              </a:rPr>
              <a:t>Comparar las transferencias fuera del emplazamiento de </a:t>
            </a:r>
            <a:r>
              <a:rPr lang="es-ES" sz="1300" b="1" dirty="0" smtClean="0">
                <a:solidFill>
                  <a:srgbClr val="00B0F0"/>
                </a:solidFill>
              </a:rPr>
              <a:t>residuos (códigos LER) </a:t>
            </a:r>
            <a:r>
              <a:rPr lang="es-ES" sz="1300" dirty="0" smtClean="0">
                <a:solidFill>
                  <a:schemeClr val="bg1"/>
                </a:solidFill>
              </a:rPr>
              <a:t>entre instalaciones.</a:t>
            </a:r>
          </a:p>
          <a:p>
            <a:pPr marL="342900" lvl="8" indent="-342900">
              <a:buClr>
                <a:schemeClr val="bg1"/>
              </a:buClr>
              <a:buFont typeface="+mj-lt"/>
              <a:buAutoNum type="arabicPeriod"/>
            </a:pPr>
            <a:r>
              <a:rPr lang="es-ES" sz="1300" b="1" dirty="0" smtClean="0">
                <a:solidFill>
                  <a:srgbClr val="00B0F0"/>
                </a:solidFill>
              </a:rPr>
              <a:t>Valoración de la implantación de las </a:t>
            </a:r>
            <a:r>
              <a:rPr lang="es-ES" sz="1300" b="1" dirty="0" err="1" smtClean="0">
                <a:solidFill>
                  <a:srgbClr val="00B0F0"/>
                </a:solidFill>
              </a:rPr>
              <a:t>MTDs</a:t>
            </a:r>
            <a:endParaRPr lang="es-ES" sz="1300" b="1" dirty="0" smtClean="0">
              <a:solidFill>
                <a:srgbClr val="00B0F0"/>
              </a:solidFill>
            </a:endParaRPr>
          </a:p>
          <a:p>
            <a:pPr>
              <a:buClr>
                <a:schemeClr val="bg1"/>
              </a:buClr>
            </a:pPr>
            <a:endParaRPr lang="es-ES" sz="13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300" dirty="0" smtClean="0">
                <a:solidFill>
                  <a:schemeClr val="bg1"/>
                </a:solidFill>
              </a:rPr>
              <a:t>Base </a:t>
            </a:r>
            <a:r>
              <a:rPr lang="es-ES" sz="1300" dirty="0">
                <a:solidFill>
                  <a:schemeClr val="bg1"/>
                </a:solidFill>
              </a:rPr>
              <a:t>de datos para la realización del  </a:t>
            </a:r>
            <a:r>
              <a:rPr lang="es-ES" sz="1300" b="1" dirty="0">
                <a:solidFill>
                  <a:srgbClr val="00B0F0"/>
                </a:solidFill>
              </a:rPr>
              <a:t>Plan de Inspección  Ambiental </a:t>
            </a:r>
            <a:r>
              <a:rPr lang="es-ES" sz="1300" dirty="0">
                <a:solidFill>
                  <a:schemeClr val="bg1"/>
                </a:solidFill>
              </a:rPr>
              <a:t>en el </a:t>
            </a:r>
            <a:r>
              <a:rPr lang="es-ES" sz="1300" dirty="0" smtClean="0">
                <a:solidFill>
                  <a:schemeClr val="bg1"/>
                </a:solidFill>
              </a:rPr>
              <a:t>CARM</a:t>
            </a:r>
            <a:endParaRPr lang="es-ES" sz="13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300" dirty="0">
                <a:solidFill>
                  <a:schemeClr val="bg1"/>
                </a:solidFill>
              </a:rPr>
              <a:t>Se </a:t>
            </a:r>
            <a:r>
              <a:rPr lang="es-ES" sz="1300" b="1" dirty="0">
                <a:solidFill>
                  <a:srgbClr val="00B0F0"/>
                </a:solidFill>
              </a:rPr>
              <a:t>suprime la declaración anual de medio ambiente (DAMA) por el registro PRTR </a:t>
            </a:r>
            <a:r>
              <a:rPr lang="es-ES" sz="1300" dirty="0">
                <a:solidFill>
                  <a:schemeClr val="bg1"/>
                </a:solidFill>
              </a:rPr>
              <a:t>en instalaciones que estén sometidas  a Autorización Ambiental Integrada o sean complejos PRTR (piscifactorías, pirotécnicas, </a:t>
            </a:r>
            <a:r>
              <a:rPr lang="es-ES" sz="1300" dirty="0" err="1">
                <a:solidFill>
                  <a:schemeClr val="bg1"/>
                </a:solidFill>
              </a:rPr>
              <a:t>etc</a:t>
            </a:r>
            <a:r>
              <a:rPr lang="es-ES" sz="1300" dirty="0">
                <a:solidFill>
                  <a:schemeClr val="bg1"/>
                </a:solidFill>
              </a:rPr>
              <a:t>) . Decreto-Ley n.º 5/2022, de 20 de octubre, de dinamización de inversiones empresariales, libertad de mercado y eficiencia pública,  expone que se simplifica así mismo el régimen de las Declaraciones Anuales de Medio Ambiente, evitando las duplicidades existentes en relación a las actividades que ya suministran esta información a través del Registro E-PRTR.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300" dirty="0" smtClean="0">
                <a:solidFill>
                  <a:schemeClr val="bg1"/>
                </a:solidFill>
              </a:rPr>
              <a:t>Los </a:t>
            </a:r>
            <a:r>
              <a:rPr lang="es-ES" sz="1300" dirty="0">
                <a:solidFill>
                  <a:schemeClr val="bg1"/>
                </a:solidFill>
              </a:rPr>
              <a:t>datos de emisiones de PRTR España se pueden utilizar como comprobación del  hecho imponible para los </a:t>
            </a:r>
            <a:r>
              <a:rPr lang="es-ES" sz="1300" b="1" dirty="0">
                <a:solidFill>
                  <a:srgbClr val="00B0F0"/>
                </a:solidFill>
              </a:rPr>
              <a:t>impuestos medioambientales de la Región de Murcia. </a:t>
            </a:r>
            <a:r>
              <a:rPr lang="es-ES" sz="1300" dirty="0">
                <a:solidFill>
                  <a:schemeClr val="bg1"/>
                </a:solidFill>
              </a:rPr>
              <a:t>Ley 9/2005, de 29 de diciembre, de medidas tributarias en materia de tributos cedidos y tributos propios año 2006. 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300" b="1" dirty="0">
                <a:solidFill>
                  <a:srgbClr val="00B0F0"/>
                </a:solidFill>
              </a:rPr>
              <a:t>Jornadas </a:t>
            </a:r>
            <a:r>
              <a:rPr lang="es-ES" sz="1300" b="1" dirty="0">
                <a:solidFill>
                  <a:srgbClr val="00B0F0"/>
                </a:solidFill>
              </a:rPr>
              <a:t>técnicas de difusión </a:t>
            </a:r>
            <a:r>
              <a:rPr lang="es-ES" sz="1300" dirty="0">
                <a:solidFill>
                  <a:schemeClr val="bg1"/>
                </a:solidFill>
              </a:rPr>
              <a:t>en el MITECO,  Asociación de Empresa de Medio Ambiente (AEMA) de la Región de Murcia  y en la Asociación de Empresa del Valle de Escombreras  de Cartagena (AEVE).</a:t>
            </a:r>
          </a:p>
          <a:p>
            <a:pPr marL="285750" indent="-285750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300" b="1" dirty="0" smtClean="0">
                <a:solidFill>
                  <a:srgbClr val="00B0F0"/>
                </a:solidFill>
              </a:rPr>
              <a:t>Nueva </a:t>
            </a:r>
            <a:r>
              <a:rPr lang="es-ES" sz="1300" b="1" dirty="0">
                <a:solidFill>
                  <a:srgbClr val="00B0F0"/>
                </a:solidFill>
              </a:rPr>
              <a:t>guía técnica </a:t>
            </a:r>
            <a:r>
              <a:rPr lang="es-ES" sz="1300" dirty="0">
                <a:solidFill>
                  <a:schemeClr val="bg1"/>
                </a:solidFill>
              </a:rPr>
              <a:t>de notificación de datos PRTR de la Región de Murcia para el Registro Estatal de Emisiones y Fuentes Contaminantes PRTR-España.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121" y="2868448"/>
            <a:ext cx="2557665" cy="11016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7810" y="1463786"/>
            <a:ext cx="2037628" cy="1352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3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55</a:t>
            </a:fld>
            <a:endParaRPr/>
          </a:p>
        </p:txBody>
      </p:sp>
      <p:pic>
        <p:nvPicPr>
          <p:cNvPr id="620" name="Google Shape;620;p43"/>
          <p:cNvPicPr preferRelativeResize="0"/>
          <p:nvPr/>
        </p:nvPicPr>
        <p:blipFill rotWithShape="1">
          <a:blip r:embed="rId3">
            <a:alphaModFix/>
          </a:blip>
          <a:srcRect t="10428" r="50640" b="4106"/>
          <a:stretch/>
        </p:blipFill>
        <p:spPr>
          <a:xfrm>
            <a:off x="1519931" y="160434"/>
            <a:ext cx="8602695" cy="595805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43"/>
          <p:cNvSpPr/>
          <p:nvPr/>
        </p:nvSpPr>
        <p:spPr>
          <a:xfrm>
            <a:off x="6370721" y="6160443"/>
            <a:ext cx="60138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https://calidadambiental.carm.es/vigilancia/registro-prtr/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40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44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56</a:t>
            </a:fld>
            <a:endParaRPr/>
          </a:p>
        </p:txBody>
      </p:sp>
      <p:pic>
        <p:nvPicPr>
          <p:cNvPr id="627" name="Google Shape;627;p44"/>
          <p:cNvPicPr preferRelativeResize="0"/>
          <p:nvPr/>
        </p:nvPicPr>
        <p:blipFill rotWithShape="1">
          <a:blip r:embed="rId3">
            <a:alphaModFix/>
          </a:blip>
          <a:srcRect l="18068" t="18571" r="41022" b="7657"/>
          <a:stretch/>
        </p:blipFill>
        <p:spPr>
          <a:xfrm>
            <a:off x="499719" y="723014"/>
            <a:ext cx="4157341" cy="4215082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4"/>
          <p:cNvSpPr/>
          <p:nvPr/>
        </p:nvSpPr>
        <p:spPr>
          <a:xfrm>
            <a:off x="499719" y="1297173"/>
            <a:ext cx="3031067" cy="318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29" name="Google Shape;629;p44"/>
          <p:cNvPicPr preferRelativeResize="0"/>
          <p:nvPr/>
        </p:nvPicPr>
        <p:blipFill rotWithShape="1">
          <a:blip r:embed="rId4">
            <a:alphaModFix/>
          </a:blip>
          <a:srcRect l="6017" t="19586" r="65813" b="4760"/>
          <a:stretch/>
        </p:blipFill>
        <p:spPr>
          <a:xfrm>
            <a:off x="8803757" y="223813"/>
            <a:ext cx="3242930" cy="348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4"/>
          <p:cNvPicPr preferRelativeResize="0"/>
          <p:nvPr/>
        </p:nvPicPr>
        <p:blipFill rotWithShape="1">
          <a:blip r:embed="rId5">
            <a:alphaModFix/>
          </a:blip>
          <a:srcRect l="2093" t="15879" r="65203" b="8684"/>
          <a:stretch/>
        </p:blipFill>
        <p:spPr>
          <a:xfrm>
            <a:off x="4928661" y="492393"/>
            <a:ext cx="3464241" cy="319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4"/>
          <p:cNvPicPr preferRelativeResize="0"/>
          <p:nvPr/>
        </p:nvPicPr>
        <p:blipFill rotWithShape="1">
          <a:blip r:embed="rId6">
            <a:alphaModFix/>
          </a:blip>
          <a:srcRect l="9680" t="16752" r="70174" b="10209"/>
          <a:stretch/>
        </p:blipFill>
        <p:spPr>
          <a:xfrm>
            <a:off x="7982047" y="3553868"/>
            <a:ext cx="2278371" cy="3304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46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5"/>
          <p:cNvSpPr txBox="1">
            <a:spLocks noGrp="1"/>
          </p:cNvSpPr>
          <p:nvPr>
            <p:ph type="title"/>
          </p:nvPr>
        </p:nvSpPr>
        <p:spPr>
          <a:xfrm>
            <a:off x="1050856" y="993494"/>
            <a:ext cx="10104124" cy="151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Gill Sans"/>
              <a:buNone/>
            </a:pPr>
            <a:r>
              <a:rPr lang="es-ES"/>
              <a:t>¡muchas gracias!</a:t>
            </a:r>
            <a:endParaRPr/>
          </a:p>
        </p:txBody>
      </p:sp>
      <p:sp>
        <p:nvSpPr>
          <p:cNvPr id="638" name="Google Shape;638;p45"/>
          <p:cNvSpPr txBox="1">
            <a:spLocks noGrp="1"/>
          </p:cNvSpPr>
          <p:nvPr>
            <p:ph type="body" idx="2"/>
          </p:nvPr>
        </p:nvSpPr>
        <p:spPr>
          <a:xfrm>
            <a:off x="3912235" y="3934968"/>
            <a:ext cx="4367531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</a:pPr>
            <a:r>
              <a:rPr lang="es-ES"/>
              <a:t>Teléfono</a:t>
            </a:r>
            <a:endParaRPr/>
          </a:p>
        </p:txBody>
      </p:sp>
      <p:sp>
        <p:nvSpPr>
          <p:cNvPr id="639" name="Google Shape;639;p45"/>
          <p:cNvSpPr txBox="1">
            <a:spLocks noGrp="1"/>
          </p:cNvSpPr>
          <p:nvPr>
            <p:ph type="body" idx="1"/>
          </p:nvPr>
        </p:nvSpPr>
        <p:spPr>
          <a:xfrm>
            <a:off x="3912235" y="4222968"/>
            <a:ext cx="4367531" cy="4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</a:pPr>
            <a:r>
              <a:rPr lang="es-ES"/>
              <a:t>968358575</a:t>
            </a:r>
            <a:endParaRPr/>
          </a:p>
        </p:txBody>
      </p:sp>
      <p:sp>
        <p:nvSpPr>
          <p:cNvPr id="640" name="Google Shape;640;p45"/>
          <p:cNvSpPr txBox="1">
            <a:spLocks noGrp="1"/>
          </p:cNvSpPr>
          <p:nvPr>
            <p:ph type="body" idx="4"/>
          </p:nvPr>
        </p:nvSpPr>
        <p:spPr>
          <a:xfrm>
            <a:off x="3135722" y="5230723"/>
            <a:ext cx="5920556" cy="4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</a:pPr>
            <a:r>
              <a:rPr lang="es-ES"/>
              <a:t>braulioj.belmonte@carm.es</a:t>
            </a:r>
            <a:endParaRPr/>
          </a:p>
        </p:txBody>
      </p:sp>
      <p:sp>
        <p:nvSpPr>
          <p:cNvPr id="642" name="Google Shape;642;p45"/>
          <p:cNvSpPr txBox="1">
            <a:spLocks noGrp="1"/>
          </p:cNvSpPr>
          <p:nvPr>
            <p:ph type="body" idx="5"/>
          </p:nvPr>
        </p:nvSpPr>
        <p:spPr>
          <a:xfrm>
            <a:off x="3912235" y="4929014"/>
            <a:ext cx="4367531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</a:pPr>
            <a:endParaRPr/>
          </a:p>
        </p:txBody>
      </p:sp>
      <p:sp>
        <p:nvSpPr>
          <p:cNvPr id="2" name="Marcador de texto 1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54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6</a:t>
            </a:fld>
            <a:endParaRPr/>
          </a:p>
        </p:txBody>
      </p:sp>
      <p:pic>
        <p:nvPicPr>
          <p:cNvPr id="266" name="Google Shape;26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142" y="352873"/>
            <a:ext cx="2962769" cy="1539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/>
          <p:cNvPicPr preferRelativeResize="0"/>
          <p:nvPr/>
        </p:nvPicPr>
        <p:blipFill rotWithShape="1">
          <a:blip r:embed="rId4">
            <a:alphaModFix/>
          </a:blip>
          <a:srcRect l="-1002" t="-462" r="1002" b="14342"/>
          <a:stretch/>
        </p:blipFill>
        <p:spPr>
          <a:xfrm>
            <a:off x="3588000" y="454923"/>
            <a:ext cx="7605159" cy="59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6"/>
          <p:cNvSpPr/>
          <p:nvPr/>
        </p:nvSpPr>
        <p:spPr>
          <a:xfrm>
            <a:off x="8513875" y="1564300"/>
            <a:ext cx="637500" cy="4749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7</a:t>
            </a:fld>
            <a:endParaRPr/>
          </a:p>
        </p:txBody>
      </p:sp>
      <p:pic>
        <p:nvPicPr>
          <p:cNvPr id="274" name="Google Shape;274;p7"/>
          <p:cNvPicPr preferRelativeResize="0"/>
          <p:nvPr/>
        </p:nvPicPr>
        <p:blipFill rotWithShape="1">
          <a:blip r:embed="rId3">
            <a:alphaModFix/>
          </a:blip>
          <a:srcRect l="21921" t="13056" r="48727" b="12803"/>
          <a:stretch/>
        </p:blipFill>
        <p:spPr>
          <a:xfrm>
            <a:off x="8414951" y="274850"/>
            <a:ext cx="2714624" cy="36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500" y="492524"/>
            <a:ext cx="7342050" cy="52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7"/>
          <p:cNvPicPr preferRelativeResize="0"/>
          <p:nvPr/>
        </p:nvPicPr>
        <p:blipFill rotWithShape="1">
          <a:blip r:embed="rId5">
            <a:alphaModFix/>
          </a:blip>
          <a:srcRect l="21922" t="32499" r="47356" b="11774"/>
          <a:stretch/>
        </p:blipFill>
        <p:spPr>
          <a:xfrm>
            <a:off x="8376675" y="3897950"/>
            <a:ext cx="2791175" cy="28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9585" y="3077308"/>
            <a:ext cx="1018120" cy="49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8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8</a:t>
            </a:fld>
            <a:endParaRPr/>
          </a:p>
        </p:txBody>
      </p:sp>
      <p:sp>
        <p:nvSpPr>
          <p:cNvPr id="283" name="Google Shape;283;p8"/>
          <p:cNvSpPr/>
          <p:nvPr/>
        </p:nvSpPr>
        <p:spPr>
          <a:xfrm>
            <a:off x="1296537" y="286603"/>
            <a:ext cx="9826387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El anexo II del Protocolo de Kiev  (PRTR) enumera 86 sustancias contaminantes </a:t>
            </a:r>
            <a:r>
              <a:rPr lang="es-ES" sz="16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y categorías de sustancias.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Para desarrollar este anexo II, se utilizaron listas de sustancias reguladas por diversos instrumentos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internacionales incluyendo: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ibre Franklin"/>
              <a:buAutoNum type="alphaLcParenBoth"/>
            </a:pPr>
            <a:r>
              <a:rPr lang="es-ES" sz="16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 lista de sustancias del Registro Europeo de Emisiones Contaminantes (EPER)/IPCC ;</a:t>
            </a:r>
            <a:endParaRPr/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None/>
            </a:pPr>
            <a:endParaRPr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bre Franklin"/>
              <a:buNone/>
            </a:pPr>
            <a:endParaRPr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(b) La lista de sustancias prioritarias de la Directiva Marco de la UE sobre Agua;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(c) Las principales sustancias reguladas por la Convención Marco de las Naciones Unidas sobre el Cambio Climático, 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(d) Las sustancias reguladas por el Convenio de Estocolmo sobre Contaminantes Orgánicos Persistentes (COP), el Convenio de Rotterdam sobre el Procedimiento de Consentimiento Fundamentado aplicable a ciertos plaguicidas y productos químicos peligrosos objeto de comercio internacional, el Convenio para la Protección del Medio Marino del Nordeste Atlántico, el Convenio Internacional para la Prevención de la Contaminación por los Buques, y el Convenio de la UNECE sobre la contaminación atmosférica transfronteriza a gran distancia.</a:t>
            </a:r>
            <a:endParaRPr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84" name="Google Shape;28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1031" y="1097679"/>
            <a:ext cx="1751463" cy="111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76721" y="1655875"/>
            <a:ext cx="1521849" cy="152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8"/>
          <p:cNvPicPr preferRelativeResize="0"/>
          <p:nvPr/>
        </p:nvPicPr>
        <p:blipFill rotWithShape="1">
          <a:blip r:embed="rId5">
            <a:alphaModFix/>
          </a:blip>
          <a:srcRect l="27985" t="24465" r="28358" b="20185"/>
          <a:stretch/>
        </p:blipFill>
        <p:spPr>
          <a:xfrm>
            <a:off x="10342684" y="3371274"/>
            <a:ext cx="1660069" cy="118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46788" y="3530009"/>
            <a:ext cx="1460595" cy="102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94748" y="5761131"/>
            <a:ext cx="1687254" cy="8783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"/>
          <p:cNvSpPr txBox="1">
            <a:spLocks noGrp="1"/>
          </p:cNvSpPr>
          <p:nvPr>
            <p:ph type="sldNum" idx="12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9</a:t>
            </a:fld>
            <a:endParaRPr/>
          </a:p>
        </p:txBody>
      </p:sp>
      <p:pic>
        <p:nvPicPr>
          <p:cNvPr id="294" name="Google Shape;29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1254" y="4932825"/>
            <a:ext cx="2626646" cy="136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396" y="368423"/>
            <a:ext cx="2169994" cy="138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9"/>
          <p:cNvPicPr preferRelativeResize="0"/>
          <p:nvPr/>
        </p:nvPicPr>
        <p:blipFill rotWithShape="1">
          <a:blip r:embed="rId5">
            <a:alphaModFix/>
          </a:blip>
          <a:srcRect l="24178" t="35018" r="28022" b="14808"/>
          <a:stretch/>
        </p:blipFill>
        <p:spPr>
          <a:xfrm>
            <a:off x="5381178" y="109422"/>
            <a:ext cx="5827594" cy="343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9"/>
          <p:cNvPicPr preferRelativeResize="0"/>
          <p:nvPr/>
        </p:nvPicPr>
        <p:blipFill rotWithShape="1">
          <a:blip r:embed="rId6">
            <a:alphaModFix/>
          </a:blip>
          <a:srcRect l="27427" t="46964" r="25222" b="9034"/>
          <a:stretch/>
        </p:blipFill>
        <p:spPr>
          <a:xfrm>
            <a:off x="5381178" y="3548658"/>
            <a:ext cx="5773003" cy="301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99826" y="242255"/>
            <a:ext cx="1789966" cy="163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0396" y="1891602"/>
            <a:ext cx="4068362" cy="29016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Custom 24">
      <a:dk1>
        <a:srgbClr val="000000"/>
      </a:dk1>
      <a:lt1>
        <a:srgbClr val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1721</Words>
  <Application>Microsoft Office PowerPoint</Application>
  <PresentationFormat>Panorámica</PresentationFormat>
  <Paragraphs>356</Paragraphs>
  <Slides>57</Slides>
  <Notes>55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9" baseType="lpstr">
      <vt:lpstr>Roboto</vt:lpstr>
      <vt:lpstr>Helvetica</vt:lpstr>
      <vt:lpstr>Arial</vt:lpstr>
      <vt:lpstr>Wingdings</vt:lpstr>
      <vt:lpstr>Helvetica Neue</vt:lpstr>
      <vt:lpstr>Courier New</vt:lpstr>
      <vt:lpstr>Libre Franklin</vt:lpstr>
      <vt:lpstr>Gill Sans</vt:lpstr>
      <vt:lpstr>Noto Sans Symbols</vt:lpstr>
      <vt:lpstr>Franklin Gothic Book</vt:lpstr>
      <vt:lpstr>Calibri</vt:lpstr>
      <vt:lpstr>Tema de Office</vt:lpstr>
      <vt:lpstr>16 de diciembre de 2022</vt:lpstr>
      <vt:lpstr>INDICE 1. Registro PRTR-ESPAÑA  2. European Industrial Emissions Portal 3. Resultados en la Región de Murcia  </vt:lpstr>
      <vt:lpstr> 1. REGISTRO PRTR-ESPAÑA.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EVOLUCIÓN DEL  REGISTRO DE EMISIÓN Y TRANSFERENCIA DE CONTAMINANTES. ESPAÑA 2001 AL 2016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2. EUROPEAN INDUSTRIAL EMISSIONS PORTAL </vt:lpstr>
      <vt:lpstr>Presentación de PowerPoint</vt:lpstr>
      <vt:lpstr>datos e-prtr</vt:lpstr>
      <vt:lpstr>Presentación de PowerPoint</vt:lpstr>
      <vt:lpstr>datos  instalación DEI</vt:lpstr>
      <vt:lpstr>datos planta </vt:lpstr>
      <vt:lpstr>Presentación de PowerPoint</vt:lpstr>
      <vt:lpstr>3. COMPARATIVA DE LA REGION DE MURCIA A NIVEL NACIONAL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¡muchas gracias!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 de diciembre de 2022</dc:title>
  <dc:creator>BELMONTE MARIN, BRAULIO JOSE</dc:creator>
  <cp:lastModifiedBy>BELMONTE MARIN, BRAULIO JOSE</cp:lastModifiedBy>
  <cp:revision>13</cp:revision>
  <dcterms:created xsi:type="dcterms:W3CDTF">2022-04-03T17:11:11Z</dcterms:created>
  <dcterms:modified xsi:type="dcterms:W3CDTF">2022-12-15T11:58:06Z</dcterms:modified>
</cp:coreProperties>
</file>