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7" r:id="rId3"/>
    <p:sldId id="258" r:id="rId4"/>
    <p:sldId id="268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62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66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57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5A4754F1-3308-D516-45DF-8AC28E433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90" y="6182280"/>
            <a:ext cx="1950720" cy="457200"/>
          </a:xfrm>
          <a:prstGeom prst="rect">
            <a:avLst/>
          </a:prstGeom>
        </p:spPr>
      </p:pic>
      <p:sp>
        <p:nvSpPr>
          <p:cNvPr id="13" name="Medio marco 12">
            <a:extLst>
              <a:ext uri="{FF2B5EF4-FFF2-40B4-BE49-F238E27FC236}">
                <a16:creationId xmlns:a16="http://schemas.microsoft.com/office/drawing/2014/main" id="{5FD38390-E0B1-19F8-4246-BEB122D20829}"/>
              </a:ext>
            </a:extLst>
          </p:cNvPr>
          <p:cNvSpPr/>
          <p:nvPr/>
        </p:nvSpPr>
        <p:spPr>
          <a:xfrm>
            <a:off x="0" y="0"/>
            <a:ext cx="1509813" cy="1660849"/>
          </a:xfrm>
          <a:prstGeom prst="halfFrame">
            <a:avLst>
              <a:gd name="adj1" fmla="val 25332"/>
              <a:gd name="adj2" fmla="val 23332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14" name="Medio marco 13">
            <a:extLst>
              <a:ext uri="{FF2B5EF4-FFF2-40B4-BE49-F238E27FC236}">
                <a16:creationId xmlns:a16="http://schemas.microsoft.com/office/drawing/2014/main" id="{8CCC2C42-0B66-7020-257D-66B452ED1C3C}"/>
              </a:ext>
            </a:extLst>
          </p:cNvPr>
          <p:cNvSpPr/>
          <p:nvPr/>
        </p:nvSpPr>
        <p:spPr>
          <a:xfrm rot="10800000">
            <a:off x="7634187" y="4142352"/>
            <a:ext cx="1509813" cy="1660849"/>
          </a:xfrm>
          <a:prstGeom prst="halfFrame">
            <a:avLst>
              <a:gd name="adj1" fmla="val 25332"/>
              <a:gd name="adj2" fmla="val 23332"/>
            </a:avLst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124441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41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7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76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5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80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4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39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A0DE4-93EE-4E2B-BEFD-B45C71983A69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232B-4C06-41FF-B09F-DD4AAC6A1BF4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5871D36-A464-D8CC-8713-B1246CB0E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90" y="6182280"/>
            <a:ext cx="1950720" cy="4572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359140CD-BE3E-8BD9-F8BC-797A86E5BC89}"/>
              </a:ext>
            </a:extLst>
          </p:cNvPr>
          <p:cNvGrpSpPr/>
          <p:nvPr userDrawn="1"/>
        </p:nvGrpSpPr>
        <p:grpSpPr>
          <a:xfrm>
            <a:off x="53368" y="6055620"/>
            <a:ext cx="3142438" cy="710519"/>
            <a:chOff x="17570" y="5194935"/>
            <a:chExt cx="3142438" cy="710519"/>
          </a:xfrm>
          <a:solidFill>
            <a:schemeClr val="bg1"/>
          </a:solidFill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556BB5D-ABCC-D30A-560D-0F40DABED5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r="89719"/>
            <a:stretch/>
          </p:blipFill>
          <p:spPr>
            <a:xfrm>
              <a:off x="17570" y="5194935"/>
              <a:ext cx="611080" cy="654685"/>
            </a:xfrm>
            <a:prstGeom prst="rect">
              <a:avLst/>
            </a:prstGeom>
            <a:grpFill/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DDAF83C-1AA1-8E8C-9902-27DDB4D80E2C}"/>
                </a:ext>
              </a:extLst>
            </p:cNvPr>
            <p:cNvSpPr txBox="1"/>
            <p:nvPr userDrawn="1"/>
          </p:nvSpPr>
          <p:spPr>
            <a:xfrm>
              <a:off x="711902" y="5197568"/>
              <a:ext cx="244810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ES" sz="1000" b="1" dirty="0"/>
                <a:t>Región de Murcia</a:t>
              </a:r>
            </a:p>
            <a:p>
              <a:r>
                <a:rPr lang="es-ES" sz="1000" dirty="0"/>
                <a:t>Consejería de Agua, Agricultura, Ganadería,</a:t>
              </a:r>
            </a:p>
            <a:p>
              <a:r>
                <a:rPr lang="es-ES" sz="1000" dirty="0"/>
                <a:t>Pesca, Medio Ambiente y Emergencias</a:t>
              </a:r>
            </a:p>
            <a:p>
              <a:r>
                <a:rPr lang="es-ES" sz="1000" dirty="0"/>
                <a:t>Dirección General de Medio Ambiente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3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tr-es.es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ustry.eea.europa.eu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environment/industry/stationary/ied/evaluation.htm" TargetMode="External"/><Relationship Id="rId4" Type="http://schemas.openxmlformats.org/officeDocument/2006/relationships/hyperlink" Target="https://ec.europa.eu/environment/industry/stationary/e-prtr/evaluatio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668E93D-00C5-1BF1-AD4B-C6BD8A930445}"/>
              </a:ext>
            </a:extLst>
          </p:cNvPr>
          <p:cNvGrpSpPr/>
          <p:nvPr/>
        </p:nvGrpSpPr>
        <p:grpSpPr>
          <a:xfrm>
            <a:off x="0" y="930137"/>
            <a:ext cx="9144000" cy="4210050"/>
            <a:chOff x="0" y="876300"/>
            <a:chExt cx="9144000" cy="421005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34B80C1-43DE-59BA-68AD-CE2CBD55A1D1}"/>
                </a:ext>
              </a:extLst>
            </p:cNvPr>
            <p:cNvGrpSpPr/>
            <p:nvPr/>
          </p:nvGrpSpPr>
          <p:grpSpPr>
            <a:xfrm>
              <a:off x="0" y="876300"/>
              <a:ext cx="9144000" cy="4210050"/>
              <a:chOff x="0" y="0"/>
              <a:chExt cx="7776210" cy="4533900"/>
            </a:xfrm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8D1094CA-B73C-C418-FB10-B6D0E19DA60E}"/>
                  </a:ext>
                </a:extLst>
              </p:cNvPr>
              <p:cNvSpPr/>
              <p:nvPr/>
            </p:nvSpPr>
            <p:spPr>
              <a:xfrm>
                <a:off x="15240" y="0"/>
                <a:ext cx="7750175" cy="4533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 sz="1350"/>
              </a:p>
            </p:txBody>
          </p:sp>
          <p:sp>
            <p:nvSpPr>
              <p:cNvPr id="8" name="Medio marco 7">
                <a:extLst>
                  <a:ext uri="{FF2B5EF4-FFF2-40B4-BE49-F238E27FC236}">
                    <a16:creationId xmlns:a16="http://schemas.microsoft.com/office/drawing/2014/main" id="{BE72D4E2-23A2-A307-262A-CC63C18EC76E}"/>
                  </a:ext>
                </a:extLst>
              </p:cNvPr>
              <p:cNvSpPr/>
              <p:nvPr/>
            </p:nvSpPr>
            <p:spPr>
              <a:xfrm>
                <a:off x="0" y="0"/>
                <a:ext cx="1283970" cy="1295400"/>
              </a:xfrm>
              <a:prstGeom prst="halfFrame">
                <a:avLst>
                  <a:gd name="adj1" fmla="val 25332"/>
                  <a:gd name="adj2" fmla="val 23332"/>
                </a:avLst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 sz="1350" dirty="0"/>
              </a:p>
            </p:txBody>
          </p:sp>
          <p:sp>
            <p:nvSpPr>
              <p:cNvPr id="9" name="Medio marco 8">
                <a:extLst>
                  <a:ext uri="{FF2B5EF4-FFF2-40B4-BE49-F238E27FC236}">
                    <a16:creationId xmlns:a16="http://schemas.microsoft.com/office/drawing/2014/main" id="{A8175EB0-ED60-A626-4F1F-99647C463496}"/>
                  </a:ext>
                </a:extLst>
              </p:cNvPr>
              <p:cNvSpPr/>
              <p:nvPr/>
            </p:nvSpPr>
            <p:spPr>
              <a:xfrm rot="10800000">
                <a:off x="6492240" y="3230880"/>
                <a:ext cx="1283970" cy="1295400"/>
              </a:xfrm>
              <a:prstGeom prst="halfFrame">
                <a:avLst>
                  <a:gd name="adj1" fmla="val 25332"/>
                  <a:gd name="adj2" fmla="val 23332"/>
                </a:avLst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 sz="1350"/>
              </a:p>
            </p:txBody>
          </p:sp>
        </p:grp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81F9F9C-46D5-0F0E-FEA9-169E2EF0A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85" y="2165446"/>
              <a:ext cx="8421229" cy="191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4000" b="1" dirty="0">
                  <a:solidFill>
                    <a:srgbClr val="800000"/>
                  </a:solidFill>
                  <a:latin typeface="Congenial Light" panose="02000503040000020004" pitchFamily="2" charset="0"/>
                  <a:ea typeface="KaiTi" panose="02010609060101010101" pitchFamily="49" charset="-122"/>
                  <a:cs typeface="DilleniaUPC" panose="02020603050405020304" pitchFamily="18" charset="-34"/>
                </a:rPr>
                <a:t>Novedades en el Registro PRTR-España y </a:t>
              </a:r>
              <a:r>
                <a:rPr lang="es-ES" altLang="es-ES" sz="4000" b="1" i="1" dirty="0" err="1">
                  <a:solidFill>
                    <a:srgbClr val="800000"/>
                  </a:solidFill>
                  <a:latin typeface="Congenial Light" panose="02000503040000020004" pitchFamily="2" charset="0"/>
                  <a:ea typeface="KaiTi" panose="02010609060101010101" pitchFamily="49" charset="-122"/>
                  <a:cs typeface="DilleniaUPC" panose="02020603050405020304" pitchFamily="18" charset="-34"/>
                </a:rPr>
                <a:t>European</a:t>
              </a:r>
              <a:r>
                <a:rPr lang="es-ES" altLang="es-ES" sz="4000" b="1" i="1" dirty="0">
                  <a:solidFill>
                    <a:srgbClr val="800000"/>
                  </a:solidFill>
                  <a:latin typeface="Congenial Light" panose="02000503040000020004" pitchFamily="2" charset="0"/>
                  <a:ea typeface="KaiTi" panose="02010609060101010101" pitchFamily="49" charset="-122"/>
                  <a:cs typeface="DilleniaUPC" panose="02020603050405020304" pitchFamily="18" charset="-34"/>
                </a:rPr>
                <a:t> Industrial </a:t>
              </a:r>
              <a:r>
                <a:rPr lang="es-ES" altLang="es-ES" sz="4000" b="1" i="1" dirty="0" err="1">
                  <a:solidFill>
                    <a:srgbClr val="800000"/>
                  </a:solidFill>
                  <a:latin typeface="Congenial Light" panose="02000503040000020004" pitchFamily="2" charset="0"/>
                  <a:ea typeface="KaiTi" panose="02010609060101010101" pitchFamily="49" charset="-122"/>
                  <a:cs typeface="DilleniaUPC" panose="02020603050405020304" pitchFamily="18" charset="-34"/>
                </a:rPr>
                <a:t>Emissions</a:t>
              </a:r>
              <a:r>
                <a:rPr lang="es-ES" altLang="es-ES" sz="4000" b="1" i="1" dirty="0">
                  <a:solidFill>
                    <a:srgbClr val="800000"/>
                  </a:solidFill>
                  <a:latin typeface="Congenial Light" panose="02000503040000020004" pitchFamily="2" charset="0"/>
                  <a:ea typeface="KaiTi" panose="02010609060101010101" pitchFamily="49" charset="-122"/>
                  <a:cs typeface="DilleniaUPC" panose="02020603050405020304" pitchFamily="18" charset="-34"/>
                </a:rPr>
                <a:t> Portal</a:t>
              </a:r>
              <a:endParaRPr lang="es-ES" altLang="es-ES" sz="1400" i="1" dirty="0">
                <a:solidFill>
                  <a:srgbClr val="8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19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794C1E17-D938-B143-19B3-D9674FDA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5" y="2834836"/>
            <a:ext cx="8421229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40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Muchas gracias por su atención</a:t>
            </a:r>
            <a:endParaRPr lang="es-ES" altLang="es-ES" sz="140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0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9272B271-3D90-6DA1-181C-7C106B25E96B}"/>
              </a:ext>
            </a:extLst>
          </p:cNvPr>
          <p:cNvGrpSpPr/>
          <p:nvPr/>
        </p:nvGrpSpPr>
        <p:grpSpPr>
          <a:xfrm>
            <a:off x="89756" y="1496798"/>
            <a:ext cx="8964488" cy="3734320"/>
            <a:chOff x="89756" y="1334761"/>
            <a:chExt cx="8964488" cy="373432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C4EBB5F-7E79-848D-E298-305D7DF499E6}"/>
                </a:ext>
              </a:extLst>
            </p:cNvPr>
            <p:cNvGrpSpPr/>
            <p:nvPr/>
          </p:nvGrpSpPr>
          <p:grpSpPr>
            <a:xfrm>
              <a:off x="89756" y="1334761"/>
              <a:ext cx="8964488" cy="3734320"/>
              <a:chOff x="89756" y="1858756"/>
              <a:chExt cx="8964488" cy="3734320"/>
            </a:xfrm>
          </p:grpSpPr>
          <p:grpSp>
            <p:nvGrpSpPr>
              <p:cNvPr id="6" name="Grupo 14">
                <a:extLst>
                  <a:ext uri="{FF2B5EF4-FFF2-40B4-BE49-F238E27FC236}">
                    <a16:creationId xmlns:a16="http://schemas.microsoft.com/office/drawing/2014/main" id="{FCDAE7D7-1EB8-4D24-935E-970CEDFA97C0}"/>
                  </a:ext>
                </a:extLst>
              </p:cNvPr>
              <p:cNvGrpSpPr/>
              <p:nvPr/>
            </p:nvGrpSpPr>
            <p:grpSpPr>
              <a:xfrm>
                <a:off x="89756" y="1858756"/>
                <a:ext cx="8964488" cy="3734320"/>
                <a:chOff x="107504" y="1748732"/>
                <a:chExt cx="8964488" cy="3592743"/>
              </a:xfrm>
            </p:grpSpPr>
            <p:pic>
              <p:nvPicPr>
                <p:cNvPr id="9" name="Imagen 3">
                  <a:extLst>
                    <a:ext uri="{FF2B5EF4-FFF2-40B4-BE49-F238E27FC236}">
                      <a16:creationId xmlns:a16="http://schemas.microsoft.com/office/drawing/2014/main" id="{614348BF-39A4-8869-3D6D-4F7C63320E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504" y="2545130"/>
                  <a:ext cx="8964488" cy="2796345"/>
                </a:xfrm>
                <a:prstGeom prst="rect">
                  <a:avLst/>
                </a:prstGeom>
              </p:spPr>
            </p:pic>
            <p:pic>
              <p:nvPicPr>
                <p:cNvPr id="10" name="Imagen 5">
                  <a:extLst>
                    <a:ext uri="{FF2B5EF4-FFF2-40B4-BE49-F238E27FC236}">
                      <a16:creationId xmlns:a16="http://schemas.microsoft.com/office/drawing/2014/main" id="{368B799C-947A-4B22-7992-EB62E53045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229" y="1748732"/>
                  <a:ext cx="900000" cy="900000"/>
                </a:xfrm>
                <a:prstGeom prst="rect">
                  <a:avLst/>
                </a:prstGeom>
              </p:spPr>
            </p:pic>
            <p:sp>
              <p:nvSpPr>
                <p:cNvPr id="11" name="Abrir llave 7">
                  <a:extLst>
                    <a:ext uri="{FF2B5EF4-FFF2-40B4-BE49-F238E27FC236}">
                      <a16:creationId xmlns:a16="http://schemas.microsoft.com/office/drawing/2014/main" id="{1A9FFEF9-132C-423A-0EBB-9854E3751BEA}"/>
                    </a:ext>
                  </a:extLst>
                </p:cNvPr>
                <p:cNvSpPr/>
                <p:nvPr/>
              </p:nvSpPr>
              <p:spPr>
                <a:xfrm rot="5400000">
                  <a:off x="4459444" y="520097"/>
                  <a:ext cx="432047" cy="3825515"/>
                </a:xfrm>
                <a:prstGeom prst="leftBrac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2" name="Imagen 6">
                  <a:extLst>
                    <a:ext uri="{FF2B5EF4-FFF2-40B4-BE49-F238E27FC236}">
                      <a16:creationId xmlns:a16="http://schemas.microsoft.com/office/drawing/2014/main" id="{D7EA1AAB-A036-6A45-3DE4-83F2BA0BBF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2193" y="1961499"/>
                  <a:ext cx="788552" cy="583631"/>
                </a:xfrm>
                <a:prstGeom prst="rect">
                  <a:avLst/>
                </a:prstGeom>
              </p:spPr>
            </p:pic>
            <p:pic>
              <p:nvPicPr>
                <p:cNvPr id="13" name="Imagen 11">
                  <a:extLst>
                    <a:ext uri="{FF2B5EF4-FFF2-40B4-BE49-F238E27FC236}">
                      <a16:creationId xmlns:a16="http://schemas.microsoft.com/office/drawing/2014/main" id="{E9C8E79A-47D7-24F4-4651-7CE6D17319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267603" y="2106248"/>
                  <a:ext cx="804389" cy="326606"/>
                </a:xfrm>
                <a:prstGeom prst="rect">
                  <a:avLst/>
                </a:prstGeom>
              </p:spPr>
            </p:pic>
          </p:grp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A7867D8E-8371-BBD5-02BB-DB6AD2D4640D}"/>
                  </a:ext>
                </a:extLst>
              </p:cNvPr>
              <p:cNvSpPr/>
              <p:nvPr/>
            </p:nvSpPr>
            <p:spPr>
              <a:xfrm>
                <a:off x="1547664" y="4437112"/>
                <a:ext cx="1656184" cy="100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3E27DED-C098-DD94-BD6D-F7563DF9E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92373" y="1743053"/>
              <a:ext cx="1341527" cy="302789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760ED5E-4A65-1B23-FD64-E94261AB7CEB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1D027DE-2E9A-1079-0BBE-A0C045FD1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79434"/>
            <a:ext cx="84212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Calendario anual PRTR-España + </a:t>
            </a:r>
            <a:r>
              <a:rPr lang="es-ES" altLang="es-ES" sz="2800" b="1" i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EU </a:t>
            </a:r>
            <a:r>
              <a:rPr lang="es-ES" altLang="es-ES" sz="2800" b="1" i="1" dirty="0" err="1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Registry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2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530094E-1F3F-FF3C-EDDB-A15EE5CD8025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C2A178E-FF8E-964D-343B-93C9F41CC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79434"/>
            <a:ext cx="84212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Novedades en parte pública PRTR-España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947DB2-4ABA-61E7-DC13-F595B6050B67}"/>
              </a:ext>
            </a:extLst>
          </p:cNvPr>
          <p:cNvSpPr/>
          <p:nvPr/>
        </p:nvSpPr>
        <p:spPr>
          <a:xfrm>
            <a:off x="208603" y="2153606"/>
            <a:ext cx="2915074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00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Información ambiental más accesible</a:t>
            </a:r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D94C3E01-0F9D-C17B-170E-15FF3B3A9D25}"/>
              </a:ext>
            </a:extLst>
          </p:cNvPr>
          <p:cNvSpPr/>
          <p:nvPr/>
        </p:nvSpPr>
        <p:spPr>
          <a:xfrm rot="5400000">
            <a:off x="1711146" y="2296702"/>
            <a:ext cx="828003" cy="1872208"/>
          </a:xfrm>
          <a:prstGeom prst="bentUpArrow">
            <a:avLst>
              <a:gd name="adj1" fmla="val 6985"/>
              <a:gd name="adj2" fmla="val 21399"/>
              <a:gd name="adj3" fmla="val 3184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CCF2510-129F-ED6F-D3D8-6407684DE2E4}"/>
              </a:ext>
            </a:extLst>
          </p:cNvPr>
          <p:cNvGrpSpPr/>
          <p:nvPr/>
        </p:nvGrpSpPr>
        <p:grpSpPr>
          <a:xfrm>
            <a:off x="3470012" y="1464845"/>
            <a:ext cx="4074073" cy="4660736"/>
            <a:chOff x="4344640" y="870956"/>
            <a:chExt cx="4608512" cy="5272134"/>
          </a:xfrm>
        </p:grpSpPr>
        <p:sp>
          <p:nvSpPr>
            <p:cNvPr id="13" name="Marcador de contenido 2">
              <a:extLst>
                <a:ext uri="{FF2B5EF4-FFF2-40B4-BE49-F238E27FC236}">
                  <a16:creationId xmlns:a16="http://schemas.microsoft.com/office/drawing/2014/main" id="{8D8760FB-F0D5-8065-FF29-BCD81427CF4C}"/>
                </a:ext>
              </a:extLst>
            </p:cNvPr>
            <p:cNvSpPr txBox="1">
              <a:spLocks/>
            </p:cNvSpPr>
            <p:nvPr/>
          </p:nvSpPr>
          <p:spPr>
            <a:xfrm>
              <a:off x="4344640" y="870956"/>
              <a:ext cx="4608512" cy="5272134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18288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250"/>
                </a:spcBef>
                <a:spcAft>
                  <a:spcPts val="25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549E39"/>
                </a:buClr>
                <a:buSzTx/>
                <a:buFont typeface="Wingdings 2" pitchFamily="18" charset="2"/>
                <a:buNone/>
                <a:tabLst/>
                <a:defRPr/>
              </a:pPr>
              <a:endPara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9A1548F6-7807-4214-F8AA-135CD441A4E4}"/>
                </a:ext>
              </a:extLst>
            </p:cNvPr>
            <p:cNvGrpSpPr/>
            <p:nvPr/>
          </p:nvGrpSpPr>
          <p:grpSpPr>
            <a:xfrm>
              <a:off x="4430324" y="958514"/>
              <a:ext cx="4447916" cy="5072393"/>
              <a:chOff x="4423838" y="1203486"/>
              <a:chExt cx="4454609" cy="4650538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009451FC-86DB-4635-874B-031D93881C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3838" y="3813806"/>
                <a:ext cx="4454607" cy="2040218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BAE1E3A7-58E1-2E1B-0242-A35D667C24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3838" y="1203486"/>
                <a:ext cx="4454609" cy="161739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7494ED2-BE26-E133-BEC1-C95916440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3839" y="2820829"/>
                <a:ext cx="4454606" cy="992977"/>
              </a:xfrm>
              <a:prstGeom prst="rect">
                <a:avLst/>
              </a:prstGeom>
            </p:spPr>
          </p:pic>
        </p:grp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DC01D55-C06A-6D0E-A529-6167271F8201}"/>
              </a:ext>
            </a:extLst>
          </p:cNvPr>
          <p:cNvGrpSpPr/>
          <p:nvPr/>
        </p:nvGrpSpPr>
        <p:grpSpPr>
          <a:xfrm>
            <a:off x="7002830" y="2161300"/>
            <a:ext cx="1570902" cy="657504"/>
            <a:chOff x="2771800" y="2459798"/>
            <a:chExt cx="1368152" cy="657504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B7A032D2-106A-FDB6-4450-180BA327A1CE}"/>
                </a:ext>
              </a:extLst>
            </p:cNvPr>
            <p:cNvSpPr/>
            <p:nvPr/>
          </p:nvSpPr>
          <p:spPr>
            <a:xfrm>
              <a:off x="2771800" y="2470971"/>
              <a:ext cx="1368152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9249296-1E67-F935-9B80-4E3D958D5A85}"/>
                </a:ext>
              </a:extLst>
            </p:cNvPr>
            <p:cNvSpPr txBox="1"/>
            <p:nvPr/>
          </p:nvSpPr>
          <p:spPr>
            <a:xfrm>
              <a:off x="2886634" y="2459798"/>
              <a:ext cx="1151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Directo a resultados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1622468-B958-9C99-8F8B-3990E6F6095F}"/>
              </a:ext>
            </a:extLst>
          </p:cNvPr>
          <p:cNvGrpSpPr/>
          <p:nvPr/>
        </p:nvGrpSpPr>
        <p:grpSpPr>
          <a:xfrm>
            <a:off x="7088218" y="4038359"/>
            <a:ext cx="1368152" cy="657504"/>
            <a:chOff x="2771800" y="2459798"/>
            <a:chExt cx="1368152" cy="657504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8B0F9A35-378E-02F7-B9D0-840AA847F339}"/>
                </a:ext>
              </a:extLst>
            </p:cNvPr>
            <p:cNvSpPr/>
            <p:nvPr/>
          </p:nvSpPr>
          <p:spPr>
            <a:xfrm>
              <a:off x="2771800" y="2470971"/>
              <a:ext cx="1368152" cy="6463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F5DC9EE-33C4-EA74-1662-92B288455021}"/>
                </a:ext>
              </a:extLst>
            </p:cNvPr>
            <p:cNvSpPr txBox="1"/>
            <p:nvPr/>
          </p:nvSpPr>
          <p:spPr>
            <a:xfrm>
              <a:off x="2924307" y="2459798"/>
              <a:ext cx="1151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Acceso a inventario</a:t>
              </a:r>
            </a:p>
          </p:txBody>
        </p:sp>
      </p:grpSp>
      <p:sp>
        <p:nvSpPr>
          <p:cNvPr id="24" name="3 Rectángulo">
            <a:extLst>
              <a:ext uri="{FF2B5EF4-FFF2-40B4-BE49-F238E27FC236}">
                <a16:creationId xmlns:a16="http://schemas.microsoft.com/office/drawing/2014/main" id="{BB54D2AC-39CC-85E6-EAD8-6069CE701069}"/>
              </a:ext>
            </a:extLst>
          </p:cNvPr>
          <p:cNvSpPr/>
          <p:nvPr/>
        </p:nvSpPr>
        <p:spPr>
          <a:xfrm>
            <a:off x="633277" y="4495808"/>
            <a:ext cx="214744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  <a:hlinkClick r:id="rId5"/>
              </a:rPr>
              <a:t>https://prtr-es.es/</a:t>
            </a:r>
            <a:r>
              <a:rPr lang="es-ES" sz="2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3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530094E-1F3F-FF3C-EDDB-A15EE5CD8025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C2A178E-FF8E-964D-343B-93C9F41CC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79434"/>
            <a:ext cx="84212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Novedades en reporte datos para 2023 (datos 2022)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947DB2-4ABA-61E7-DC13-F595B6050B67}"/>
              </a:ext>
            </a:extLst>
          </p:cNvPr>
          <p:cNvSpPr/>
          <p:nvPr/>
        </p:nvSpPr>
        <p:spPr>
          <a:xfrm>
            <a:off x="1219604" y="1620996"/>
            <a:ext cx="6244968" cy="3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00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Datos de producción y proceso, EU-REGISTRY </a:t>
            </a:r>
          </a:p>
        </p:txBody>
      </p:sp>
      <p:pic>
        <p:nvPicPr>
          <p:cNvPr id="6" name="Gráfico 5" descr="Insignia 1 con relleno sólido">
            <a:extLst>
              <a:ext uri="{FF2B5EF4-FFF2-40B4-BE49-F238E27FC236}">
                <a16:creationId xmlns:a16="http://schemas.microsoft.com/office/drawing/2014/main" id="{2656142E-4626-3563-9F12-F7159492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204" y="1352309"/>
            <a:ext cx="914400" cy="914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939091-E6EE-F1B6-BE12-00A88A9E93C6}"/>
              </a:ext>
            </a:extLst>
          </p:cNvPr>
          <p:cNvSpPr txBox="1"/>
          <p:nvPr/>
        </p:nvSpPr>
        <p:spPr>
          <a:xfrm>
            <a:off x="185275" y="2249617"/>
            <a:ext cx="895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PRTR-España se ha adaptado a los nuevos requerimientos de formato europeos relacionados con la información de “producción y proceso” (Decisión de ejecución 2022/142)</a:t>
            </a:r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D94C3E01-0F9D-C17B-170E-15FF3B3A9D25}"/>
              </a:ext>
            </a:extLst>
          </p:cNvPr>
          <p:cNvSpPr/>
          <p:nvPr/>
        </p:nvSpPr>
        <p:spPr>
          <a:xfrm rot="5400000">
            <a:off x="1191741" y="2667937"/>
            <a:ext cx="828003" cy="1872208"/>
          </a:xfrm>
          <a:prstGeom prst="bentUpArrow">
            <a:avLst>
              <a:gd name="adj1" fmla="val 6985"/>
              <a:gd name="adj2" fmla="val 21399"/>
              <a:gd name="adj3" fmla="val 3184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F5E414-0253-D0E9-42E7-CC9D9E2FF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940" y="2992522"/>
            <a:ext cx="4706550" cy="296650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1DB1F778-8FBE-4594-C775-8A7B7C87E7C4}"/>
              </a:ext>
            </a:extLst>
          </p:cNvPr>
          <p:cNvSpPr/>
          <p:nvPr/>
        </p:nvSpPr>
        <p:spPr>
          <a:xfrm>
            <a:off x="4750902" y="3429000"/>
            <a:ext cx="2952328" cy="19442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4E817-C1E9-0FDD-C102-22D9248F9C41}"/>
              </a:ext>
            </a:extLst>
          </p:cNvPr>
          <p:cNvSpPr txBox="1"/>
          <p:nvPr/>
        </p:nvSpPr>
        <p:spPr>
          <a:xfrm>
            <a:off x="179512" y="4293096"/>
            <a:ext cx="27370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Serán los titulares de los complejos industriales los que continúen aportando la misma información de siempre, </a:t>
            </a:r>
            <a:r>
              <a:rPr lang="es-ES" sz="1400" b="1" i="1" dirty="0"/>
              <a:t>AÑADIENDO la información en el formato de la UE</a:t>
            </a:r>
            <a:r>
              <a:rPr lang="es-ES" sz="1400" i="1" dirty="0"/>
              <a:t> donde requiere (volumen de producción)</a:t>
            </a:r>
          </a:p>
        </p:txBody>
      </p:sp>
    </p:spTree>
    <p:extLst>
      <p:ext uri="{BB962C8B-B14F-4D97-AF65-F5344CB8AC3E}">
        <p14:creationId xmlns:p14="http://schemas.microsoft.com/office/powerpoint/2010/main" val="154647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23A6CDD-A69F-1137-6913-A56C7DFFD3F9}"/>
              </a:ext>
            </a:extLst>
          </p:cNvPr>
          <p:cNvSpPr txBox="1"/>
          <p:nvPr/>
        </p:nvSpPr>
        <p:spPr>
          <a:xfrm>
            <a:off x="1317158" y="487044"/>
            <a:ext cx="7826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Actualización de los códigos de la lista de residuos en PRTR-España</a:t>
            </a:r>
          </a:p>
        </p:txBody>
      </p:sp>
      <p:pic>
        <p:nvPicPr>
          <p:cNvPr id="13" name="Gráfico 12" descr="Insignia con relleno sólido">
            <a:extLst>
              <a:ext uri="{FF2B5EF4-FFF2-40B4-BE49-F238E27FC236}">
                <a16:creationId xmlns:a16="http://schemas.microsoft.com/office/drawing/2014/main" id="{02502F75-0AC5-B8C2-49B6-78141E72A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758" y="383787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7ADBF7D-3247-B5E9-47EE-2B301EA7E6FF}"/>
              </a:ext>
            </a:extLst>
          </p:cNvPr>
          <p:cNvSpPr txBox="1"/>
          <p:nvPr/>
        </p:nvSpPr>
        <p:spPr>
          <a:xfrm>
            <a:off x="587263" y="3882539"/>
            <a:ext cx="21602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Nuevos códigos LER para </a:t>
            </a:r>
            <a:r>
              <a:rPr lang="es-ES" b="1" dirty="0"/>
              <a:t>pilas y acumuladores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1898CA-9524-3870-9163-A12BEB4654AD}"/>
              </a:ext>
            </a:extLst>
          </p:cNvPr>
          <p:cNvSpPr txBox="1"/>
          <p:nvPr/>
        </p:nvSpPr>
        <p:spPr>
          <a:xfrm>
            <a:off x="4165063" y="2194311"/>
            <a:ext cx="417646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</a:rPr>
              <a:t>Real Decreto </a:t>
            </a:r>
            <a:r>
              <a:rPr lang="es-ES" b="1" i="0" dirty="0">
                <a:solidFill>
                  <a:srgbClr val="000000"/>
                </a:solidFill>
                <a:effectLst/>
              </a:rPr>
              <a:t>265/2021</a:t>
            </a:r>
            <a:r>
              <a:rPr lang="es-ES" b="0" i="0" dirty="0">
                <a:solidFill>
                  <a:srgbClr val="000000"/>
                </a:solidFill>
                <a:effectLst/>
              </a:rPr>
              <a:t>, de 13 de abril, sobre los </a:t>
            </a:r>
            <a:r>
              <a:rPr lang="es-ES" b="1" i="0" dirty="0">
                <a:solidFill>
                  <a:srgbClr val="000000"/>
                </a:solidFill>
                <a:effectLst/>
              </a:rPr>
              <a:t>vehículos al final de su vida útil</a:t>
            </a:r>
            <a:endParaRPr lang="es-E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ED7C70-8204-2C81-E4CE-54DF412BEEC7}"/>
              </a:ext>
            </a:extLst>
          </p:cNvPr>
          <p:cNvSpPr txBox="1"/>
          <p:nvPr/>
        </p:nvSpPr>
        <p:spPr>
          <a:xfrm>
            <a:off x="4165064" y="3570297"/>
            <a:ext cx="4176463" cy="1477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000000"/>
                </a:solidFill>
                <a:effectLst/>
              </a:rPr>
              <a:t>Real Decreto </a:t>
            </a:r>
            <a:r>
              <a:rPr lang="es-ES" b="1" i="0" dirty="0">
                <a:solidFill>
                  <a:srgbClr val="000000"/>
                </a:solidFill>
                <a:effectLst/>
              </a:rPr>
              <a:t>27/2021</a:t>
            </a:r>
            <a:r>
              <a:rPr lang="es-ES" b="0" i="0" dirty="0">
                <a:solidFill>
                  <a:srgbClr val="000000"/>
                </a:solidFill>
                <a:effectLst/>
              </a:rPr>
              <a:t>, de 19 de enero, por el que se modifican el Real Decreto 106/2008, de 1 de febrero, sobre </a:t>
            </a:r>
            <a:r>
              <a:rPr lang="es-ES" b="1" i="0" dirty="0">
                <a:solidFill>
                  <a:srgbClr val="000000"/>
                </a:solidFill>
                <a:effectLst/>
              </a:rPr>
              <a:t>pilas y acumuladores</a:t>
            </a:r>
            <a:r>
              <a:rPr lang="es-ES" b="0" i="0" dirty="0">
                <a:solidFill>
                  <a:srgbClr val="000000"/>
                </a:solidFill>
                <a:effectLst/>
              </a:rPr>
              <a:t> y la gestión ambiental de sus residuos.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E632B08A-1527-993F-3BA1-BB18CA886802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>
            <a:off x="2747503" y="2517477"/>
            <a:ext cx="1417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A505C371-005C-4CE0-62A7-240F3877DA27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747503" y="4308961"/>
            <a:ext cx="1417561" cy="9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495A6B-E6F1-A246-D507-220DF0DC96D6}"/>
              </a:ext>
            </a:extLst>
          </p:cNvPr>
          <p:cNvSpPr txBox="1"/>
          <p:nvPr/>
        </p:nvSpPr>
        <p:spPr>
          <a:xfrm>
            <a:off x="587263" y="2055812"/>
            <a:ext cx="216024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Nuevos códigos LER para </a:t>
            </a:r>
            <a:r>
              <a:rPr lang="es-ES" b="1" dirty="0"/>
              <a:t>vehículos fuera de uso</a:t>
            </a:r>
          </a:p>
        </p:txBody>
      </p:sp>
    </p:spTree>
    <p:extLst>
      <p:ext uri="{BB962C8B-B14F-4D97-AF65-F5344CB8AC3E}">
        <p14:creationId xmlns:p14="http://schemas.microsoft.com/office/powerpoint/2010/main" val="1815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44B2DB4-09E2-72B7-9F6E-D637A948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21" y="1548411"/>
            <a:ext cx="4634342" cy="35637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3A6CDD-A69F-1137-6913-A56C7DFFD3F9}"/>
              </a:ext>
            </a:extLst>
          </p:cNvPr>
          <p:cNvSpPr txBox="1"/>
          <p:nvPr/>
        </p:nvSpPr>
        <p:spPr>
          <a:xfrm>
            <a:off x="1317158" y="513974"/>
            <a:ext cx="7826842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000" spc="-6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ECOGAN - Registro general de MTD y cálculo de emisiones (porcino)</a:t>
            </a:r>
          </a:p>
        </p:txBody>
      </p:sp>
      <p:pic>
        <p:nvPicPr>
          <p:cNvPr id="3" name="Gráfico 2" descr="Insignia 3 con relleno sólido">
            <a:extLst>
              <a:ext uri="{FF2B5EF4-FFF2-40B4-BE49-F238E27FC236}">
                <a16:creationId xmlns:a16="http://schemas.microsoft.com/office/drawing/2014/main" id="{2994F3BD-9AA2-0CD8-F7C4-AE91BFF50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758" y="383787"/>
            <a:ext cx="914400" cy="914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D9FD2E-E00A-BA8A-E24C-BE26D7A37CA7}"/>
              </a:ext>
            </a:extLst>
          </p:cNvPr>
          <p:cNvSpPr txBox="1"/>
          <p:nvPr/>
        </p:nvSpPr>
        <p:spPr>
          <a:xfrm>
            <a:off x="5120083" y="1475550"/>
            <a:ext cx="4023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Ya incluido el </a:t>
            </a:r>
            <a:r>
              <a:rPr lang="es-ES" sz="2400" b="1" dirty="0"/>
              <a:t>campo REGA </a:t>
            </a:r>
            <a:r>
              <a:rPr lang="es-ES" sz="2000" dirty="0"/>
              <a:t>(registro ganadero) como </a:t>
            </a:r>
            <a:r>
              <a:rPr lang="es-ES" sz="2000" b="1" dirty="0"/>
              <a:t>nexo de unión</a:t>
            </a:r>
            <a:r>
              <a:rPr lang="es-ES" sz="2000" dirty="0"/>
              <a:t> entre registros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57C536-2CAC-072B-8131-7E68F67FFA37}"/>
              </a:ext>
            </a:extLst>
          </p:cNvPr>
          <p:cNvSpPr txBox="1"/>
          <p:nvPr/>
        </p:nvSpPr>
        <p:spPr>
          <a:xfrm>
            <a:off x="5746759" y="2718472"/>
            <a:ext cx="2328522" cy="40011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000" dirty="0"/>
              <a:t>Id REGA vs Id PRTR</a:t>
            </a:r>
            <a:endParaRPr lang="es-E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94DDF3F-0091-B865-1603-369DA473F73E}"/>
              </a:ext>
            </a:extLst>
          </p:cNvPr>
          <p:cNvSpPr/>
          <p:nvPr/>
        </p:nvSpPr>
        <p:spPr>
          <a:xfrm>
            <a:off x="513048" y="2961976"/>
            <a:ext cx="1584176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5AF98B-2975-11FD-74EA-2D8154C81440}"/>
              </a:ext>
            </a:extLst>
          </p:cNvPr>
          <p:cNvSpPr txBox="1"/>
          <p:nvPr/>
        </p:nvSpPr>
        <p:spPr>
          <a:xfrm>
            <a:off x="5114118" y="3426133"/>
            <a:ext cx="38879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chemeClr val="accent4"/>
                </a:solidFill>
              </a:rPr>
              <a:t>OBJETIVO</a:t>
            </a:r>
            <a:r>
              <a:rPr lang="es-ES" sz="2000" b="1" dirty="0">
                <a:solidFill>
                  <a:schemeClr val="accent4"/>
                </a:solidFill>
              </a:rPr>
              <a:t>: </a:t>
            </a:r>
            <a:r>
              <a:rPr lang="es-ES" sz="2000" dirty="0"/>
              <a:t>PRTR se alimentará de la información que ECOGAN puede facilitar</a:t>
            </a:r>
          </a:p>
          <a:p>
            <a:endParaRPr lang="es-ES" sz="2000" dirty="0"/>
          </a:p>
          <a:p>
            <a:pPr algn="ctr"/>
            <a:r>
              <a:rPr lang="es-ES" dirty="0"/>
              <a:t>&gt;&gt;Emisiones NH</a:t>
            </a:r>
            <a:r>
              <a:rPr lang="es-ES" baseline="-25000" dirty="0"/>
              <a:t>3</a:t>
            </a:r>
            <a:r>
              <a:rPr lang="es-ES" dirty="0"/>
              <a:t>, N</a:t>
            </a:r>
            <a:r>
              <a:rPr lang="es-ES" baseline="-25000" dirty="0"/>
              <a:t>2</a:t>
            </a:r>
            <a:r>
              <a:rPr lang="es-ES" dirty="0"/>
              <a:t>O, </a:t>
            </a:r>
            <a:r>
              <a:rPr lang="es-ES" dirty="0" err="1"/>
              <a:t>NOx</a:t>
            </a:r>
            <a:r>
              <a:rPr lang="es-ES" dirty="0"/>
              <a:t> y CH</a:t>
            </a:r>
            <a:r>
              <a:rPr lang="es-ES" baseline="-25000" dirty="0"/>
              <a:t>4</a:t>
            </a:r>
            <a:r>
              <a:rPr lang="es-ES" dirty="0"/>
              <a:t>&lt;&lt;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5977596-2E15-916C-B4DC-947849B91A03}"/>
              </a:ext>
            </a:extLst>
          </p:cNvPr>
          <p:cNvSpPr txBox="1"/>
          <p:nvPr/>
        </p:nvSpPr>
        <p:spPr>
          <a:xfrm>
            <a:off x="141921" y="5309589"/>
            <a:ext cx="871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 intención es que el código REGA sea facilitado por las autoridades </a:t>
            </a:r>
          </a:p>
          <a:p>
            <a:r>
              <a:rPr lang="es-ES" sz="2000" dirty="0"/>
              <a:t>competentes.</a:t>
            </a:r>
          </a:p>
        </p:txBody>
      </p:sp>
    </p:spTree>
    <p:extLst>
      <p:ext uri="{BB962C8B-B14F-4D97-AF65-F5344CB8AC3E}">
        <p14:creationId xmlns:p14="http://schemas.microsoft.com/office/powerpoint/2010/main" val="361020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9F2D01E-3965-016D-C531-989D224DBCFD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04D815-4668-A5FE-C016-210F23E5F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79434"/>
            <a:ext cx="8603711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Aspectos críticos del reporte (datos administrativos)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áfico 3" descr="Engranajes con relleno sólido">
            <a:extLst>
              <a:ext uri="{FF2B5EF4-FFF2-40B4-BE49-F238E27FC236}">
                <a16:creationId xmlns:a16="http://schemas.microsoft.com/office/drawing/2014/main" id="{53E4DE5F-3D34-A93D-E1A3-946AF0FE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60372" y="1614119"/>
            <a:ext cx="673224" cy="6732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3F56195-55A4-AC5E-1F0A-A5FE2C55A10E}"/>
              </a:ext>
            </a:extLst>
          </p:cNvPr>
          <p:cNvSpPr txBox="1"/>
          <p:nvPr/>
        </p:nvSpPr>
        <p:spPr>
          <a:xfrm>
            <a:off x="1058372" y="1663901"/>
            <a:ext cx="790314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Incongruencias en la identificación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entre los distintos niveles (complejo, instalación, planta). Por ejemplo, las coordenadas geográficas.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28A016-D051-1049-97C9-D3440E7F545B}"/>
              </a:ext>
            </a:extLst>
          </p:cNvPr>
          <p:cNvSpPr txBox="1"/>
          <p:nvPr/>
        </p:nvSpPr>
        <p:spPr>
          <a:xfrm>
            <a:off x="1058372" y="2621481"/>
            <a:ext cx="789131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Estado de funcionamiento. Es un dato crítico,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esencial</a:t>
            </a:r>
            <a:r>
              <a:rPr lang="es-ES" sz="2000" dirty="0"/>
              <a:t>. </a:t>
            </a:r>
            <a:r>
              <a:rPr lang="es-ES" u="sng" dirty="0"/>
              <a:t>Cambios de estado y su fecha</a:t>
            </a:r>
            <a:r>
              <a:rPr kumimoji="0" lang="es-ES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s-ES" dirty="0"/>
              <a:t>d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eben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estar actualizados y ser coherentes entre los distintos niveles (complejo, instalación, planta).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8AFFE5-2077-B8AE-C930-8E0A1DF074E1}"/>
              </a:ext>
            </a:extLst>
          </p:cNvPr>
          <p:cNvSpPr txBox="1"/>
          <p:nvPr/>
        </p:nvSpPr>
        <p:spPr>
          <a:xfrm>
            <a:off x="1058372" y="3773551"/>
            <a:ext cx="7833301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lang="es-ES" dirty="0"/>
              <a:t>Información de las AAI y categorías de actividad </a:t>
            </a:r>
            <a:r>
              <a:rPr lang="es-ES" b="1" dirty="0"/>
              <a:t>industrial (principal y secundarias): </a:t>
            </a:r>
            <a:r>
              <a:rPr lang="es-ES" dirty="0"/>
              <a:t>debe ser coherente entre niveles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(complejo, instalación, planta)</a:t>
            </a:r>
            <a:r>
              <a:rPr lang="es-ES" dirty="0"/>
              <a:t> y en cada uno de ellos con la información apropiada.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Gráfico 8" descr="Casilla marcada con relleno sólido">
            <a:extLst>
              <a:ext uri="{FF2B5EF4-FFF2-40B4-BE49-F238E27FC236}">
                <a16:creationId xmlns:a16="http://schemas.microsoft.com/office/drawing/2014/main" id="{E009A4D1-D44E-D431-A3A8-C2C673D87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60372" y="2670422"/>
            <a:ext cx="673224" cy="673224"/>
          </a:xfrm>
          <a:prstGeom prst="rect">
            <a:avLst/>
          </a:prstGeom>
        </p:spPr>
      </p:pic>
      <p:pic>
        <p:nvPicPr>
          <p:cNvPr id="10" name="Gráfico 9" descr="Pirámide con niveles con relleno sólido">
            <a:extLst>
              <a:ext uri="{FF2B5EF4-FFF2-40B4-BE49-F238E27FC236}">
                <a16:creationId xmlns:a16="http://schemas.microsoft.com/office/drawing/2014/main" id="{E8A5F93A-9EC0-4C4F-B646-E4C41C101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60372" y="3800084"/>
            <a:ext cx="673224" cy="6732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4450CD2-8F26-6486-B1D6-C3D1DA9658FF}"/>
              </a:ext>
            </a:extLst>
          </p:cNvPr>
          <p:cNvSpPr txBox="1"/>
          <p:nvPr/>
        </p:nvSpPr>
        <p:spPr>
          <a:xfrm>
            <a:off x="1058372" y="4935187"/>
            <a:ext cx="790314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lang="es-ES" dirty="0"/>
              <a:t>Importancia de mantener actualizados los </a:t>
            </a:r>
            <a:r>
              <a:rPr lang="es-ES" b="1" dirty="0"/>
              <a:t>datos de contacto ( de autoridades competentes y complejos industriales).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Gráfico 11" descr="Repetir con relleno sólido">
            <a:extLst>
              <a:ext uri="{FF2B5EF4-FFF2-40B4-BE49-F238E27FC236}">
                <a16:creationId xmlns:a16="http://schemas.microsoft.com/office/drawing/2014/main" id="{4430020F-08D1-4B76-F55F-5421B0B29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60372" y="4855072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9F2D01E-3965-016D-C531-989D224DBCFD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04D815-4668-A5FE-C016-210F23E5F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79434"/>
            <a:ext cx="84212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Aspectos críticos del reporte (datos temáticos)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áfico 4" descr="Lista de comprobación con relleno sólido">
            <a:extLst>
              <a:ext uri="{FF2B5EF4-FFF2-40B4-BE49-F238E27FC236}">
                <a16:creationId xmlns:a16="http://schemas.microsoft.com/office/drawing/2014/main" id="{4955BC77-B390-0117-6EB7-2442C13CF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6887" y="1624801"/>
            <a:ext cx="673224" cy="67322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F7C07E0-9814-574E-A808-64E060AAFF92}"/>
              </a:ext>
            </a:extLst>
          </p:cNvPr>
          <p:cNvSpPr txBox="1"/>
          <p:nvPr/>
        </p:nvSpPr>
        <p:spPr>
          <a:xfrm>
            <a:off x="1124452" y="2690394"/>
            <a:ext cx="769211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INCONGRUENCIAS EN LOS DATOS DE EMISIONES 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 NIVEL COMPLEJO Y A NIVEL PLANTA (GIC) para los datos de </a:t>
            </a:r>
            <a:r>
              <a:rPr kumimoji="0" lang="es-ES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NOx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SOx y partículas.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A13AEAB-91B9-1851-0216-ADF35048D09C}"/>
              </a:ext>
            </a:extLst>
          </p:cNvPr>
          <p:cNvSpPr txBox="1"/>
          <p:nvPr/>
        </p:nvSpPr>
        <p:spPr>
          <a:xfrm>
            <a:off x="1086402" y="3584055"/>
            <a:ext cx="769211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IMPORTANCIA DE LA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CALIDAD DE LOS DATOS. </a:t>
            </a: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Necesidad de mayor revisión y análisis de los datos. Mayor uso de las herramientas disponibles en PRTR.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DABEBA7-58C7-9248-60F2-C46540FE5E27}"/>
              </a:ext>
            </a:extLst>
          </p:cNvPr>
          <p:cNvSpPr txBox="1"/>
          <p:nvPr/>
        </p:nvSpPr>
        <p:spPr>
          <a:xfrm>
            <a:off x="1145585" y="1739423"/>
            <a:ext cx="769211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El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cumplimiento de los plazos establecidos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permite disponer de tiempo de reacción ante la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falt</a:t>
            </a:r>
            <a:r>
              <a:rPr lang="es-ES" dirty="0"/>
              <a:t>a de información obligatoria, identificar incoherencias, etc.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Gráfico 15" descr="Insignia de portapapeles con relleno sólido">
            <a:extLst>
              <a:ext uri="{FF2B5EF4-FFF2-40B4-BE49-F238E27FC236}">
                <a16:creationId xmlns:a16="http://schemas.microsoft.com/office/drawing/2014/main" id="{8978D127-725B-C620-A9D0-ECBEBC8C3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1976" y="3538727"/>
            <a:ext cx="673224" cy="673224"/>
          </a:xfrm>
          <a:prstGeom prst="rect">
            <a:avLst/>
          </a:prstGeom>
        </p:spPr>
      </p:pic>
      <p:pic>
        <p:nvPicPr>
          <p:cNvPr id="17" name="Gráfico 16" descr="Mal inventario contorno">
            <a:extLst>
              <a:ext uri="{FF2B5EF4-FFF2-40B4-BE49-F238E27FC236}">
                <a16:creationId xmlns:a16="http://schemas.microsoft.com/office/drawing/2014/main" id="{69761BD8-0AB9-F02F-FF52-37B5CBD3BF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35874" y="2626519"/>
            <a:ext cx="673224" cy="67322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86A34CD-588D-9482-4F0A-B53D2EE371A9}"/>
              </a:ext>
            </a:extLst>
          </p:cNvPr>
          <p:cNvSpPr txBox="1"/>
          <p:nvPr/>
        </p:nvSpPr>
        <p:spPr>
          <a:xfrm>
            <a:off x="1053990" y="4590414"/>
            <a:ext cx="769211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9E39"/>
              </a:buClr>
              <a:buSzTx/>
              <a:buFont typeface="Wingdings 2" pitchFamily="18" charset="2"/>
              <a:buNone/>
              <a:tabLst/>
              <a:defRPr/>
            </a:pPr>
            <a:r>
              <a:rPr lang="es-ES" dirty="0"/>
              <a:t>Mejora de la información sobre </a:t>
            </a:r>
            <a:r>
              <a:rPr lang="es-ES" b="1" dirty="0"/>
              <a:t>métodos y metodologías </a:t>
            </a:r>
            <a:r>
              <a:rPr lang="es-ES" dirty="0"/>
              <a:t>en la obtención del dato. La opción de “otros” sigue siendo la mayoritaria.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9" name="Gráfico 18" descr="Búsqueda de carpetas contorno">
            <a:extLst>
              <a:ext uri="{FF2B5EF4-FFF2-40B4-BE49-F238E27FC236}">
                <a16:creationId xmlns:a16="http://schemas.microsoft.com/office/drawing/2014/main" id="{2ED9202B-D441-E15E-E877-ED8842D55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37048" y="4585773"/>
            <a:ext cx="673224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9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548834-14C8-61EE-48C6-FCB895FD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808" y="1415751"/>
            <a:ext cx="6095933" cy="38777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F2D01E-3965-016D-C531-989D224DBCFD}"/>
              </a:ext>
            </a:extLst>
          </p:cNvPr>
          <p:cNvSpPr/>
          <p:nvPr/>
        </p:nvSpPr>
        <p:spPr>
          <a:xfrm>
            <a:off x="357808" y="386798"/>
            <a:ext cx="8786191" cy="885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135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904D815-4668-A5FE-C016-210F23E5F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88" y="579434"/>
            <a:ext cx="842122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i="1" dirty="0" err="1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European</a:t>
            </a:r>
            <a:r>
              <a:rPr lang="es-ES" altLang="es-ES" sz="2800" b="1" i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 Industrial </a:t>
            </a:r>
            <a:r>
              <a:rPr lang="es-ES" altLang="es-ES" sz="2800" b="1" i="1" dirty="0" err="1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Emissions</a:t>
            </a:r>
            <a:r>
              <a:rPr lang="es-ES" altLang="es-ES" sz="2800" b="1" i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 Portal </a:t>
            </a:r>
            <a:r>
              <a:rPr lang="es-ES" altLang="es-ES" sz="2800" b="1" dirty="0">
                <a:solidFill>
                  <a:srgbClr val="800000"/>
                </a:solidFill>
                <a:latin typeface="Congenial Light" panose="02000503040000020004" pitchFamily="2" charset="0"/>
                <a:ea typeface="KaiTi" panose="02010609060101010101" pitchFamily="49" charset="-122"/>
                <a:cs typeface="DilleniaUPC" panose="02020603050405020304" pitchFamily="18" charset="-34"/>
              </a:rPr>
              <a:t>(PEI)</a:t>
            </a:r>
            <a:endParaRPr lang="es-ES" altLang="es-ES" sz="1050" i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0524875E-C031-E10A-9F1D-524E38F55395}"/>
              </a:ext>
            </a:extLst>
          </p:cNvPr>
          <p:cNvSpPr/>
          <p:nvPr/>
        </p:nvSpPr>
        <p:spPr>
          <a:xfrm>
            <a:off x="5430360" y="2259494"/>
            <a:ext cx="3517822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https://industry.eea.europa.eu</a:t>
            </a:r>
            <a:r>
              <a:rPr lang="es-ES" sz="2000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670DA-4838-FCA5-49BB-1363B2D932A0}"/>
              </a:ext>
            </a:extLst>
          </p:cNvPr>
          <p:cNvSpPr txBox="1"/>
          <p:nvPr/>
        </p:nvSpPr>
        <p:spPr>
          <a:xfrm>
            <a:off x="151710" y="4303566"/>
            <a:ext cx="7773090" cy="14132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l">
              <a:lnSpc>
                <a:spcPts val="15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>
                <a:effectLst/>
                <a:ea typeface="Times New Roman" panose="02020603050405020304" pitchFamily="18" charset="0"/>
              </a:rPr>
              <a:t>Revisión del Reglamento EPRTR:</a:t>
            </a:r>
          </a:p>
          <a:p>
            <a:pPr lvl="1">
              <a:lnSpc>
                <a:spcPts val="1500"/>
              </a:lnSpc>
              <a:spcBef>
                <a:spcPts val="300"/>
              </a:spcBef>
              <a:spcAft>
                <a:spcPts val="600"/>
              </a:spcAf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ES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https://ec.europa.eu/environment/industry/stationary/e-prtr/evaluation.htm</a:t>
            </a:r>
            <a:r>
              <a:rPr lang="es-ES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342900" lvl="0" indent="-342900" algn="l">
              <a:lnSpc>
                <a:spcPts val="1500"/>
              </a:lnSpc>
              <a:spcBef>
                <a:spcPts val="3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>
                <a:effectLst/>
                <a:ea typeface="Times New Roman" panose="02020603050405020304" pitchFamily="18" charset="0"/>
              </a:rPr>
              <a:t>Revisión Directiva de Emisiones Industriales (DEI): </a:t>
            </a:r>
          </a:p>
          <a:p>
            <a:pPr lvl="1">
              <a:lnSpc>
                <a:spcPts val="1500"/>
              </a:lnSpc>
              <a:spcBef>
                <a:spcPts val="300"/>
              </a:spcBef>
              <a:spcAft>
                <a:spcPts val="600"/>
              </a:spcAft>
            </a:pPr>
            <a:r>
              <a:rPr lang="es-ES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https://ec.europa.eu/environment/industry/stationary/ied/evaluation.htm</a:t>
            </a:r>
            <a:r>
              <a:rPr lang="es-ES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274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563</Words>
  <Application>Microsoft Office PowerPoint</Application>
  <PresentationFormat>Presentación en pantalla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Congenial Light</vt:lpstr>
      <vt:lpstr>Corbel</vt:lpstr>
      <vt:lpstr>Lucida Sans Unicode</vt:lpstr>
      <vt:lpstr>Symbol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De Lucas Martin</dc:creator>
  <cp:lastModifiedBy>Isabel De Lucas Martin</cp:lastModifiedBy>
  <cp:revision>14</cp:revision>
  <cp:lastPrinted>2022-12-12T10:22:38Z</cp:lastPrinted>
  <dcterms:created xsi:type="dcterms:W3CDTF">2022-12-12T09:03:11Z</dcterms:created>
  <dcterms:modified xsi:type="dcterms:W3CDTF">2022-12-14T12:21:54Z</dcterms:modified>
</cp:coreProperties>
</file>