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21"/>
  </p:notesMasterIdLst>
  <p:sldIdLst>
    <p:sldId id="256" r:id="rId3"/>
    <p:sldId id="257" r:id="rId4"/>
    <p:sldId id="258" r:id="rId5"/>
    <p:sldId id="259" r:id="rId6"/>
    <p:sldId id="269" r:id="rId7"/>
    <p:sldId id="261" r:id="rId8"/>
    <p:sldId id="271" r:id="rId9"/>
    <p:sldId id="263" r:id="rId10"/>
    <p:sldId id="272" r:id="rId11"/>
    <p:sldId id="264" r:id="rId12"/>
    <p:sldId id="273" r:id="rId13"/>
    <p:sldId id="265" r:id="rId14"/>
    <p:sldId id="274" r:id="rId15"/>
    <p:sldId id="275" r:id="rId16"/>
    <p:sldId id="276" r:id="rId17"/>
    <p:sldId id="266" r:id="rId18"/>
    <p:sldId id="277" r:id="rId19"/>
    <p:sldId id="27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1" autoAdjust="0"/>
    <p:restoredTop sz="85696" autoAdjust="0"/>
  </p:normalViewPr>
  <p:slideViewPr>
    <p:cSldViewPr snapToGrid="0">
      <p:cViewPr varScale="1">
        <p:scale>
          <a:sx n="75" d="100"/>
          <a:sy n="75" d="100"/>
        </p:scale>
        <p:origin x="74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‹Nº›</a:t>
            </a:fld>
            <a:endParaRPr lang="en-US"/>
          </a:p>
        </p:txBody>
      </p:sp>
    </p:spTree>
    <p:extLst>
      <p:ext uri="{BB962C8B-B14F-4D97-AF65-F5344CB8AC3E}">
        <p14:creationId xmlns:p14="http://schemas.microsoft.com/office/powerpoint/2010/main" val="776224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QuickStarter ha creado un esquema para ayudarle a empezar a trabajar en la presentación. Algunas diapositivas incluyen información aquí en las notas para proporcionar temas adicionales para que investigue.</a:t>
            </a:r>
          </a:p>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16979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0746DE6-3336-457D-A091-FA20AC1C536E}" type="slidenum">
              <a:rPr lang="en-US" smtClean="0"/>
              <a:t>2</a:t>
            </a:fld>
            <a:endParaRPr lang="en-US"/>
          </a:p>
        </p:txBody>
      </p:sp>
    </p:spTree>
    <p:extLst>
      <p:ext uri="{BB962C8B-B14F-4D97-AF65-F5344CB8AC3E}">
        <p14:creationId xmlns:p14="http://schemas.microsoft.com/office/powerpoint/2010/main" val="326499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0746DE6-3336-457D-A091-FA20AC1C536E}" type="slidenum">
              <a:rPr lang="en-US" smtClean="0"/>
              <a:t>4</a:t>
            </a:fld>
            <a:endParaRPr lang="en-US"/>
          </a:p>
        </p:txBody>
      </p:sp>
    </p:spTree>
    <p:extLst>
      <p:ext uri="{BB962C8B-B14F-4D97-AF65-F5344CB8AC3E}">
        <p14:creationId xmlns:p14="http://schemas.microsoft.com/office/powerpoint/2010/main" val="3067780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0746DE6-3336-457D-A091-FA20AC1C536E}" type="slidenum">
              <a:rPr lang="en-US" smtClean="0"/>
              <a:t>17</a:t>
            </a:fld>
            <a:endParaRPr lang="en-US"/>
          </a:p>
        </p:txBody>
      </p:sp>
    </p:spTree>
    <p:extLst>
      <p:ext uri="{BB962C8B-B14F-4D97-AF65-F5344CB8AC3E}">
        <p14:creationId xmlns:p14="http://schemas.microsoft.com/office/powerpoint/2010/main" val="4076237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10/6/2022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‹Nº›</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33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37369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3811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4260" y="462455"/>
            <a:ext cx="10515600" cy="822263"/>
          </a:xfrm>
        </p:spPr>
        <p:txBody>
          <a:bodyPr>
            <a:normAutofit/>
          </a:bodyPr>
          <a:lstStyle>
            <a:lvl1pPr>
              <a:defRPr sz="3600">
                <a:solidFill>
                  <a:srgbClr val="D24726"/>
                </a:solidFi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838200" y="1625936"/>
            <a:ext cx="10515600" cy="4351338"/>
          </a:xfrm>
        </p:spPr>
        <p:txBody>
          <a:bodyPr/>
          <a:lstStyle>
            <a:lvl1pPr>
              <a:defRPr sz="1400" baseline="0">
                <a:solidFill>
                  <a:srgbClr val="595959"/>
                </a:solidFill>
                <a:latin typeface="Segoe UI Semilight" panose="020B0402040204020203" pitchFamily="34" charset="0"/>
                <a:cs typeface="Segoe UI Semilight" panose="020B0402040204020203" pitchFamily="34" charset="0"/>
              </a:defRPr>
            </a:lvl1pPr>
            <a:lvl2pPr>
              <a:defRPr sz="1200" baseline="0">
                <a:solidFill>
                  <a:srgbClr val="595959"/>
                </a:solidFill>
                <a:latin typeface="Segoe UI Semilight" panose="020B0402040204020203" pitchFamily="34" charset="0"/>
                <a:cs typeface="Segoe UI Semilight" panose="020B0402040204020203" pitchFamily="34" charset="0"/>
              </a:defRPr>
            </a:lvl2pPr>
            <a:lvl3pPr>
              <a:defRPr sz="1200" baseline="0">
                <a:solidFill>
                  <a:srgbClr val="595959"/>
                </a:solidFill>
                <a:latin typeface="Segoe UI Semilight" panose="020B0402040204020203" pitchFamily="34" charset="0"/>
                <a:cs typeface="Segoe UI Semilight" panose="020B0402040204020203" pitchFamily="34" charset="0"/>
              </a:defRPr>
            </a:lvl3pPr>
            <a:lvl4pPr>
              <a:defRPr sz="1200" baseline="0">
                <a:solidFill>
                  <a:srgbClr val="595959"/>
                </a:solidFill>
                <a:latin typeface="Segoe UI Semilight" panose="020B0402040204020203" pitchFamily="34" charset="0"/>
                <a:cs typeface="Segoe UI Semilight" panose="020B0402040204020203" pitchFamily="34" charset="0"/>
              </a:defRPr>
            </a:lvl4pPr>
            <a:lvl5pPr>
              <a:defRPr sz="1200" baseline="0">
                <a:solidFill>
                  <a:srgbClr val="595959"/>
                </a:solidFill>
                <a:latin typeface="Segoe UI Semilight" panose="020B0402040204020203" pitchFamily="34" charset="0"/>
                <a:cs typeface="Segoe UI Semilight" panose="020B04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652CD92-9D15-43B4-8516-073FCDAC90D4}"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E1560-7126-406C-A531-3A398E8D0EEA}" type="slidenum">
              <a:rPr lang="en-US" smtClean="0"/>
              <a:t>‹Nº›</a:t>
            </a:fld>
            <a:endParaRPr lang="en-US"/>
          </a:p>
        </p:txBody>
      </p:sp>
      <p:cxnSp>
        <p:nvCxnSpPr>
          <p:cNvPr id="7" name="Straight Connector 6"/>
          <p:cNvCxnSpPr/>
          <p:nvPr userDrawn="1"/>
        </p:nvCxnSpPr>
        <p:spPr>
          <a:xfrm>
            <a:off x="952500" y="1284718"/>
            <a:ext cx="103632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52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08762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10/6/2022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9709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2497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50499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89307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648144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9661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10/6/2022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9745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10/6/2022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‹Nº›</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034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2CD92-9D15-43B4-8516-073FCDAC90D4}" type="datetimeFigureOut">
              <a:rPr lang="en-US" smtClean="0"/>
              <a:t>10/6/2022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E1560-7126-406C-A531-3A398E8D0EEA}" type="slidenum">
              <a:rPr lang="en-US" smtClean="0"/>
              <a:t>‹Nº›</a:t>
            </a:fld>
            <a:endParaRPr lang="en-US"/>
          </a:p>
        </p:txBody>
      </p:sp>
    </p:spTree>
    <p:extLst>
      <p:ext uri="{BB962C8B-B14F-4D97-AF65-F5344CB8AC3E}">
        <p14:creationId xmlns:p14="http://schemas.microsoft.com/office/powerpoint/2010/main" val="318412226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s.wikipedia.org/wiki/Apicultura"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s://creativecommons.org/licenses/by-sa/3.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45CA327-20E6-4148-805B-D5FAC834A12F}"/>
              </a:ext>
            </a:extLst>
          </p:cNvPr>
          <p:cNvSpPr>
            <a:spLocks noGrp="1"/>
          </p:cNvSpPr>
          <p:nvPr>
            <p:ph type="title"/>
          </p:nvPr>
        </p:nvSpPr>
        <p:spPr/>
        <p:txBody>
          <a:bodyPr/>
          <a:lstStyle/>
          <a:p>
            <a:r>
              <a:rPr lang="en-US" dirty="0">
                <a:latin typeface="Segoe UI Light" panose="020B0702040204020203" pitchFamily="34" charset="0"/>
                <a:ea typeface="Segoe UI Light" panose="020B0702040204020203" pitchFamily="34" charset="0"/>
                <a:cs typeface="Segoe UI" panose="020B0502040204020203" pitchFamily="34" charset="0"/>
              </a:rPr>
              <a:t>APICULTURA</a:t>
            </a:r>
          </a:p>
        </p:txBody>
      </p:sp>
      <p:sp>
        <p:nvSpPr>
          <p:cNvPr id="21" name="Content Placeholder 2"/>
          <p:cNvSpPr txBox="1">
            <a:spLocks/>
          </p:cNvSpPr>
          <p:nvPr/>
        </p:nvSpPr>
        <p:spPr>
          <a:xfrm>
            <a:off x="850250" y="1876798"/>
            <a:ext cx="10465450" cy="4000000"/>
          </a:xfrm>
          <a:prstGeom prst="rect">
            <a:avLst/>
          </a:prstGeom>
          <a:ln w="57150">
            <a:noFill/>
          </a:ln>
        </p:spPr>
        <p:txBody>
          <a:bodyPr vert="horz" lIns="91440" tIns="45720" rIns="91440" bIns="45720" numCol="1" rtlCol="0" anchor="t">
            <a:normAutofit/>
          </a:bodyPr>
          <a:lstStyle/>
          <a:p>
            <a:pPr marL="0" indent="0">
              <a:lnSpc>
                <a:spcPct val="150000"/>
              </a:lnSpc>
              <a:spcBef>
                <a:spcPts val="0"/>
              </a:spcBef>
              <a:buFont typeface="Arial" panose="020B0604020202020204" pitchFamily="34" charset="0"/>
              <a:buNone/>
            </a:pPr>
            <a:r>
              <a:rPr lang="en-US" sz="140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La apicultura es la actividad dedicada a la crianza de las abejas y a prestarles los cuidados necesarios con el objetivo de obtener y consumir los productos que son capaces de elaborar y recolectar. El principal producto que se obtiene de esta actividad es la miel. La miel es un factor de beneficio para los humanos.</a:t>
            </a:r>
          </a:p>
        </p:txBody>
      </p:sp>
      <p:sp>
        <p:nvSpPr>
          <p:cNvPr id="22" name="Footer Placeholder 2"/>
          <p:cNvSpPr>
            <a:spLocks noGrp="1"/>
          </p:cNvSpPr>
          <p:nvPr>
            <p:ph type="ftr" sz="quarter" idx="11"/>
          </p:nvPr>
        </p:nvSpPr>
        <p:spPr>
          <a:xfrm>
            <a:off x="838199" y="6229028"/>
            <a:ext cx="5779169" cy="365125"/>
          </a:xfrm>
        </p:spPr>
        <p:txBody>
          <a:bodyPr/>
          <a:lstStyle/>
          <a:p>
            <a:pPr algn="l"/>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hlinkClick r:id="rId3"/>
              </a:rPr>
              <a:t>es.wikipedia.org</a:t>
            </a:r>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rPr>
              <a:t> - Texto bajo </a:t>
            </a:r>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hlinkClick r:id="rId4"/>
              </a:rPr>
              <a:t>Licencia CC-BY-SA</a:t>
            </a:r>
            <a:endParaRPr lang="en-US" dirty="0"/>
          </a:p>
        </p:txBody>
      </p:sp>
      <p:pic>
        <p:nvPicPr>
          <p:cNvPr id="3" name="Imagen 2" descr="Dibujo en blanco y negro&#10;&#10;Descripción generada automáticamente con confianza baja">
            <a:extLst>
              <a:ext uri="{FF2B5EF4-FFF2-40B4-BE49-F238E27FC236}">
                <a16:creationId xmlns="" xmlns:a16="http://schemas.microsoft.com/office/drawing/2014/main" id="{3600ABDB-8DC2-B9D3-EA5A-71B0D71E4BFC}"/>
              </a:ext>
            </a:extLst>
          </p:cNvPr>
          <p:cNvPicPr>
            <a:picLocks noChangeAspect="1"/>
          </p:cNvPicPr>
          <p:nvPr/>
        </p:nvPicPr>
        <p:blipFill>
          <a:blip r:embed="rId5"/>
          <a:stretch>
            <a:fillRect/>
          </a:stretch>
        </p:blipFill>
        <p:spPr>
          <a:xfrm>
            <a:off x="7361104" y="2828373"/>
            <a:ext cx="1914792" cy="3048425"/>
          </a:xfrm>
          <a:prstGeom prst="rect">
            <a:avLst/>
          </a:prstGeom>
        </p:spPr>
      </p:pic>
    </p:spTree>
    <p:extLst>
      <p:ext uri="{BB962C8B-B14F-4D97-AF65-F5344CB8AC3E}">
        <p14:creationId xmlns:p14="http://schemas.microsoft.com/office/powerpoint/2010/main" val="2730235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F63C748C-967B-4A7B-A90F-3EDD0F485A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143637-4934-44E4-B909-BAF1E7B279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9683" y="1240076"/>
            <a:ext cx="2727813" cy="4584527"/>
          </a:xfrm>
        </p:spPr>
        <p:txBody>
          <a:bodyPr>
            <a:normAutofit/>
          </a:bodyPr>
          <a:lstStyle/>
          <a:p>
            <a:r>
              <a:rPr lang="en-US" dirty="0" err="1" smtClean="0">
                <a:solidFill>
                  <a:srgbClr val="FFFFFF"/>
                </a:solidFill>
              </a:rPr>
              <a:t>Mejora</a:t>
            </a:r>
            <a:r>
              <a:rPr lang="en-US" dirty="0" smtClean="0">
                <a:solidFill>
                  <a:srgbClr val="FFFFFF"/>
                </a:solidFill>
              </a:rPr>
              <a:t> </a:t>
            </a:r>
            <a:r>
              <a:rPr lang="en-US" dirty="0" err="1" smtClean="0">
                <a:solidFill>
                  <a:srgbClr val="FFFFFF"/>
                </a:solidFill>
              </a:rPr>
              <a:t>genética</a:t>
            </a:r>
            <a:endParaRPr lang="en-US" dirty="0">
              <a:solidFill>
                <a:srgbClr val="FFFFFF"/>
              </a:solidFill>
            </a:endParaRPr>
          </a:p>
        </p:txBody>
      </p:sp>
      <p:sp>
        <p:nvSpPr>
          <p:cNvPr id="3" name="Content Placeholder 2"/>
          <p:cNvSpPr>
            <a:spLocks noGrp="1"/>
          </p:cNvSpPr>
          <p:nvPr>
            <p:ph idx="1"/>
          </p:nvPr>
        </p:nvSpPr>
        <p:spPr>
          <a:xfrm>
            <a:off x="4330700" y="215900"/>
            <a:ext cx="7581900" cy="6362699"/>
          </a:xfrm>
        </p:spPr>
        <p:txBody>
          <a:bodyPr anchor="t">
            <a:normAutofit/>
          </a:bodyPr>
          <a:lstStyle/>
          <a:p>
            <a:r>
              <a:rPr lang="es-ES" sz="2800" dirty="0"/>
              <a:t>Otro aspecto muy a tener en cuenta es el de la mejora genética y la inseminación artificial de las reinas, ya que la abeja común en España es la Apis Melífera Ibérica con grandes cualidades sin embargo siempre se pueden mejorar algunos aspectos, ya que al tener controlado el origen genético de los progenitores, se pueden seleccionar alguno de los caracteres mas interesantes de cara al apicultor como puedan ser productivos, de agresividad, de enjambrazón, o de aspectos como la higiene o la resistencia a enfermedades.</a:t>
            </a:r>
          </a:p>
          <a:p>
            <a:endParaRPr dirty="0"/>
          </a:p>
        </p:txBody>
      </p:sp>
    </p:spTree>
    <p:extLst>
      <p:ext uri="{BB962C8B-B14F-4D97-AF65-F5344CB8AC3E}">
        <p14:creationId xmlns:p14="http://schemas.microsoft.com/office/powerpoint/2010/main" val="348753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2396618" cy="344963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618" y="0"/>
            <a:ext cx="1676279" cy="3449638"/>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2897" y="-32990"/>
            <a:ext cx="1649487" cy="3482628"/>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383" y="-32990"/>
            <a:ext cx="1916112" cy="3406421"/>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00425"/>
            <a:ext cx="6146800" cy="3457575"/>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6907" y="3400425"/>
            <a:ext cx="2551979" cy="3400425"/>
          </a:xfrm>
          <a:prstGeom prst="rect">
            <a:avLst/>
          </a:prstGeom>
        </p:spPr>
      </p:pic>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8494" y="-41699"/>
            <a:ext cx="4553506" cy="3415130"/>
          </a:xfrm>
          <a:prstGeom prst="rect">
            <a:avLst/>
          </a:prstGeom>
        </p:spPr>
      </p:pic>
      <p:pic>
        <p:nvPicPr>
          <p:cNvPr id="12" name="Imagen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3079" y="3373431"/>
            <a:ext cx="4368921" cy="3427419"/>
          </a:xfrm>
          <a:prstGeom prst="rect">
            <a:avLst/>
          </a:prstGeom>
        </p:spPr>
      </p:pic>
    </p:spTree>
    <p:extLst>
      <p:ext uri="{BB962C8B-B14F-4D97-AF65-F5344CB8AC3E}">
        <p14:creationId xmlns:p14="http://schemas.microsoft.com/office/powerpoint/2010/main" val="1064501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F63C748C-967B-4A7B-A90F-3EDD0F485A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143637-4934-44E4-B909-BAF1E7B279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7000" y="1587500"/>
            <a:ext cx="3784599" cy="4470400"/>
          </a:xfrm>
        </p:spPr>
        <p:txBody>
          <a:bodyPr>
            <a:normAutofit/>
          </a:bodyPr>
          <a:lstStyle/>
          <a:p>
            <a:r>
              <a:rPr lang="en-US" dirty="0" err="1" smtClean="0">
                <a:solidFill>
                  <a:srgbClr val="FFFFFF"/>
                </a:solidFill>
              </a:rPr>
              <a:t>cooperativismo</a:t>
            </a:r>
            <a:endParaRPr lang="en-US" dirty="0">
              <a:solidFill>
                <a:srgbClr val="FFFFFF"/>
              </a:solidFill>
            </a:endParaRPr>
          </a:p>
        </p:txBody>
      </p:sp>
      <p:sp>
        <p:nvSpPr>
          <p:cNvPr id="3" name="Content Placeholder 2"/>
          <p:cNvSpPr>
            <a:spLocks noGrp="1"/>
          </p:cNvSpPr>
          <p:nvPr>
            <p:ph idx="1"/>
          </p:nvPr>
        </p:nvSpPr>
        <p:spPr>
          <a:xfrm>
            <a:off x="4279900" y="241300"/>
            <a:ext cx="7632700" cy="6311899"/>
          </a:xfrm>
        </p:spPr>
        <p:txBody>
          <a:bodyPr anchor="t">
            <a:normAutofit/>
          </a:bodyPr>
          <a:lstStyle/>
          <a:p>
            <a:r>
              <a:rPr lang="es-ES" dirty="0"/>
              <a:t>El cooperativismo en apicultura sería esencial ya que se potenciaría la formación de sus socios/trabajadores unidos en la actividad modernizando y a la vez adaptándolo al mercado por un bien conjunto</a:t>
            </a:r>
          </a:p>
          <a:p>
            <a:r>
              <a:rPr lang="es-ES" dirty="0"/>
              <a:t> Las orientaciones de la política agraria común (PAC), la evolución de la situación actual socioeconómica, cultural, de mercado a nivel internacional, hacen muy necesario un asociacionismo de mayor dimensión, integrado, y eficiente en el desarrollo de actividades, con capacidad de generar mayor valor añadido, con mayor capacidad de diversificación de sus acciones y mayor decisión para afrontar iniciativas en la industrialización y comercialización de las producciones de sus socios. También hace falta de un asociacionismo con más participación de sus socios y económico que cimiente una estructura empresarial fuerte, sostenible y con gran vinculación al conjunto de la sociedad en la que está situado.</a:t>
            </a:r>
          </a:p>
        </p:txBody>
      </p:sp>
    </p:spTree>
    <p:extLst>
      <p:ext uri="{BB962C8B-B14F-4D97-AF65-F5344CB8AC3E}">
        <p14:creationId xmlns:p14="http://schemas.microsoft.com/office/powerpoint/2010/main" val="4123320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3505200" cy="2628900"/>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187440"/>
            <a:ext cx="3505200" cy="467055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2575" y="0"/>
            <a:ext cx="4643525" cy="6858000"/>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4500" y="0"/>
            <a:ext cx="4127500" cy="6858000"/>
          </a:xfrm>
          <a:prstGeom prst="rect">
            <a:avLst/>
          </a:prstGeom>
        </p:spPr>
      </p:pic>
    </p:spTree>
    <p:extLst>
      <p:ext uri="{BB962C8B-B14F-4D97-AF65-F5344CB8AC3E}">
        <p14:creationId xmlns:p14="http://schemas.microsoft.com/office/powerpoint/2010/main" val="1317613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2588912" cy="344963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57574"/>
            <a:ext cx="4533900" cy="3400425"/>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8912" y="0"/>
            <a:ext cx="2593181" cy="3457574"/>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040" y="3393539"/>
            <a:ext cx="1965975" cy="3496767"/>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823" y="-168001"/>
            <a:ext cx="2038394" cy="3625575"/>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992261" y="3835983"/>
            <a:ext cx="3887865" cy="2186924"/>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9656" y="2975652"/>
            <a:ext cx="2178274" cy="3872487"/>
          </a:xfrm>
          <a:prstGeom prst="rect">
            <a:avLst/>
          </a:prstGeom>
        </p:spPr>
      </p:pic>
      <p:pic>
        <p:nvPicPr>
          <p:cNvPr id="12" name="Imagen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6217" y="-46963"/>
            <a:ext cx="4975970" cy="3011493"/>
          </a:xfrm>
          <a:prstGeom prst="rect">
            <a:avLst/>
          </a:prstGeom>
        </p:spPr>
      </p:pic>
      <p:pic>
        <p:nvPicPr>
          <p:cNvPr id="13" name="Imagen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12489" y="2950413"/>
            <a:ext cx="2348324" cy="3907587"/>
          </a:xfrm>
          <a:prstGeom prst="rect">
            <a:avLst/>
          </a:prstGeom>
        </p:spPr>
      </p:pic>
    </p:spTree>
    <p:extLst>
      <p:ext uri="{BB962C8B-B14F-4D97-AF65-F5344CB8AC3E}">
        <p14:creationId xmlns:p14="http://schemas.microsoft.com/office/powerpoint/2010/main" val="658785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0" y="0"/>
            <a:ext cx="3873500" cy="2905125"/>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79007"/>
            <a:ext cx="5651500" cy="4278993"/>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1500" y="2591371"/>
            <a:ext cx="3302000" cy="4266629"/>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3500" y="2591371"/>
            <a:ext cx="3238500" cy="4266629"/>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3500" y="4419"/>
            <a:ext cx="3556000" cy="2667000"/>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4100" y="8159"/>
            <a:ext cx="3394994" cy="2570847"/>
          </a:xfrm>
          <a:prstGeom prst="rect">
            <a:avLst/>
          </a:prstGeom>
        </p:spPr>
      </p:pic>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4759" y="-4206"/>
            <a:ext cx="1909747" cy="3395106"/>
          </a:xfrm>
          <a:prstGeom prst="rect">
            <a:avLst/>
          </a:prstGeom>
        </p:spPr>
      </p:pic>
    </p:spTree>
    <p:extLst>
      <p:ext uri="{BB962C8B-B14F-4D97-AF65-F5344CB8AC3E}">
        <p14:creationId xmlns:p14="http://schemas.microsoft.com/office/powerpoint/2010/main" val="1305570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F63C748C-967B-4A7B-A90F-3EDD0F485A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143637-4934-44E4-B909-BAF1E7B279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49300"/>
            <a:ext cx="3886199" cy="5075303"/>
          </a:xfrm>
        </p:spPr>
        <p:txBody>
          <a:bodyPr>
            <a:normAutofit/>
          </a:bodyPr>
          <a:lstStyle/>
          <a:p>
            <a:r>
              <a:rPr lang="en-US" dirty="0" err="1" smtClean="0">
                <a:solidFill>
                  <a:srgbClr val="FFFFFF"/>
                </a:solidFill>
              </a:rPr>
              <a:t>agradecimientos</a:t>
            </a:r>
            <a:endParaRPr lang="en-US" dirty="0">
              <a:solidFill>
                <a:srgbClr val="FFFFFF"/>
              </a:solidFill>
            </a:endParaRPr>
          </a:p>
        </p:txBody>
      </p:sp>
      <p:sp>
        <p:nvSpPr>
          <p:cNvPr id="3" name="Content Placeholder 2"/>
          <p:cNvSpPr>
            <a:spLocks noGrp="1"/>
          </p:cNvSpPr>
          <p:nvPr>
            <p:ph idx="1"/>
          </p:nvPr>
        </p:nvSpPr>
        <p:spPr>
          <a:xfrm>
            <a:off x="4062128" y="0"/>
            <a:ext cx="8129872" cy="6857999"/>
          </a:xfrm>
        </p:spPr>
        <p:txBody>
          <a:bodyPr anchor="t">
            <a:normAutofit/>
          </a:bodyPr>
          <a:lstStyle/>
          <a:p>
            <a:r>
              <a:rPr lang="es-ES" sz="2400" dirty="0" smtClean="0"/>
              <a:t>A la Conserjería de Agua,  Agricultura, Ganadería, Pesca y Medio Ambiente de la Comunidad Autónoma de la Región de Murcia, por darnos esta posibilidad.</a:t>
            </a:r>
          </a:p>
          <a:p>
            <a:r>
              <a:rPr lang="es-ES" sz="2400" dirty="0" smtClean="0"/>
              <a:t>A mi familia, por aguantar mi gran pasión.</a:t>
            </a:r>
          </a:p>
          <a:p>
            <a:r>
              <a:rPr lang="es-ES" sz="2400" dirty="0" smtClean="0"/>
              <a:t>A nuestros Técnicos Apícolas y Veterinarios, sin ellos esto no sería posible.</a:t>
            </a:r>
          </a:p>
          <a:p>
            <a:r>
              <a:rPr lang="es-ES" sz="2400" dirty="0" smtClean="0"/>
              <a:t>A </a:t>
            </a:r>
            <a:r>
              <a:rPr lang="es-ES" sz="2400" dirty="0" err="1" smtClean="0"/>
              <a:t>Famin</a:t>
            </a:r>
            <a:r>
              <a:rPr lang="es-ES" sz="2400" dirty="0" smtClean="0"/>
              <a:t> Maquinaria Apícola, por permitirme usar fotografías de su maquinaria.</a:t>
            </a:r>
          </a:p>
          <a:p>
            <a:r>
              <a:rPr lang="es-ES" sz="2400" dirty="0" smtClean="0"/>
              <a:t>A los modelos de las fotografías, en este caso amigos, compañeros y mis propios hijos.</a:t>
            </a:r>
          </a:p>
          <a:p>
            <a:r>
              <a:rPr lang="es-ES" sz="2400" dirty="0" smtClean="0"/>
              <a:t>A todas </a:t>
            </a:r>
            <a:r>
              <a:rPr lang="es-ES" sz="2400" smtClean="0"/>
              <a:t>esas </a:t>
            </a:r>
            <a:r>
              <a:rPr lang="es-ES" sz="2400" smtClean="0"/>
              <a:t>personas </a:t>
            </a:r>
            <a:r>
              <a:rPr lang="es-ES" sz="2400" dirty="0" smtClean="0"/>
              <a:t>anónimas que luchan a diario por hacer de esta una gran profesión.</a:t>
            </a:r>
          </a:p>
          <a:p>
            <a:r>
              <a:rPr lang="es-ES" sz="3200" dirty="0" smtClean="0"/>
              <a:t>GRACIAS</a:t>
            </a:r>
            <a:endParaRPr sz="3200" dirty="0"/>
          </a:p>
        </p:txBody>
      </p:sp>
    </p:spTree>
    <p:extLst>
      <p:ext uri="{BB962C8B-B14F-4D97-AF65-F5344CB8AC3E}">
        <p14:creationId xmlns:p14="http://schemas.microsoft.com/office/powerpoint/2010/main" val="4190624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3877813" cy="3449638"/>
          </a:xfr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5081" y="0"/>
            <a:ext cx="5576919" cy="685800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86100"/>
            <a:ext cx="3878403" cy="3771900"/>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1246" y="20638"/>
            <a:ext cx="2836292" cy="6858000"/>
          </a:xfrm>
          <a:prstGeom prst="rect">
            <a:avLst/>
          </a:prstGeom>
        </p:spPr>
      </p:pic>
    </p:spTree>
    <p:extLst>
      <p:ext uri="{BB962C8B-B14F-4D97-AF65-F5344CB8AC3E}">
        <p14:creationId xmlns:p14="http://schemas.microsoft.com/office/powerpoint/2010/main" val="2194140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60" y="0"/>
            <a:ext cx="12161970" cy="7340600"/>
          </a:xfrm>
        </p:spPr>
      </p:pic>
    </p:spTree>
    <p:extLst>
      <p:ext uri="{BB962C8B-B14F-4D97-AF65-F5344CB8AC3E}">
        <p14:creationId xmlns:p14="http://schemas.microsoft.com/office/powerpoint/2010/main" val="2492375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 xmlns:a16="http://schemas.microsoft.com/office/drawing/2014/main" id="{F0AB17F6-592B-45CB-96F6-705C9825A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039068" y="802298"/>
            <a:ext cx="6015784" cy="5687402"/>
          </a:xfrm>
        </p:spPr>
        <p:txBody>
          <a:bodyPr anchor="ctr">
            <a:normAutofit/>
          </a:bodyPr>
          <a:lstStyle/>
          <a:p>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sz="1200" dirty="0" smtClean="0">
                <a:latin typeface="Arial Black" panose="020B0A04020102020204" pitchFamily="34" charset="0"/>
              </a:rPr>
              <a:t>Francisco </a:t>
            </a:r>
            <a:r>
              <a:rPr lang="en-US" sz="1200" dirty="0" err="1" smtClean="0">
                <a:latin typeface="Arial Black" panose="020B0A04020102020204" pitchFamily="34" charset="0"/>
              </a:rPr>
              <a:t>ramón</a:t>
            </a:r>
            <a:r>
              <a:rPr lang="en-US" sz="1200" dirty="0" smtClean="0">
                <a:latin typeface="Arial Black" panose="020B0A04020102020204" pitchFamily="34" charset="0"/>
              </a:rPr>
              <a:t> </a:t>
            </a:r>
            <a:r>
              <a:rPr lang="en-US" sz="1200" dirty="0" err="1" smtClean="0">
                <a:latin typeface="Arial Black" panose="020B0A04020102020204" pitchFamily="34" charset="0"/>
              </a:rPr>
              <a:t>tenedor</a:t>
            </a:r>
            <a:r>
              <a:rPr lang="en-US" dirty="0" smtClean="0"/>
              <a:t> </a:t>
            </a:r>
            <a:r>
              <a:rPr lang="en-US" sz="4400" dirty="0"/>
              <a:t>6-x-2.022</a:t>
            </a:r>
          </a:p>
        </p:txBody>
      </p:sp>
      <p:sp>
        <p:nvSpPr>
          <p:cNvPr id="3" name="Content Placeholder 2"/>
          <p:cNvSpPr>
            <a:spLocks noGrp="1"/>
          </p:cNvSpPr>
          <p:nvPr>
            <p:ph type="subTitle" idx="1"/>
          </p:nvPr>
        </p:nvSpPr>
        <p:spPr>
          <a:xfrm>
            <a:off x="868352" y="802298"/>
            <a:ext cx="3401174" cy="5116985"/>
          </a:xfrm>
        </p:spPr>
        <p:txBody>
          <a:bodyPr anchor="ctr">
            <a:normAutofit/>
          </a:bodyPr>
          <a:lstStyle/>
          <a:p>
            <a:pPr algn="r"/>
            <a:r>
              <a:rPr lang="es-ES" sz="1600" dirty="0"/>
              <a:t>Situación actual </a:t>
            </a:r>
          </a:p>
          <a:p>
            <a:pPr algn="r"/>
            <a:r>
              <a:rPr lang="es-ES" sz="1600" dirty="0"/>
              <a:t>    y</a:t>
            </a:r>
          </a:p>
          <a:p>
            <a:pPr algn="r"/>
            <a:r>
              <a:rPr lang="es-ES" sz="1600" dirty="0"/>
              <a:t> problemática</a:t>
            </a:r>
          </a:p>
          <a:p>
            <a:pPr algn="r"/>
            <a:r>
              <a:rPr lang="es-ES" sz="1600" dirty="0"/>
              <a:t> del sector apícola      </a:t>
            </a:r>
          </a:p>
          <a:p>
            <a:pPr algn="r"/>
            <a:r>
              <a:rPr lang="es-ES" sz="1600" dirty="0"/>
              <a:t> en la región de Murcia</a:t>
            </a:r>
          </a:p>
        </p:txBody>
      </p:sp>
      <p:cxnSp>
        <p:nvCxnSpPr>
          <p:cNvPr id="28" name="Straight Connector 27">
            <a:extLst>
              <a:ext uri="{FF2B5EF4-FFF2-40B4-BE49-F238E27FC236}">
                <a16:creationId xmlns="" xmlns:a16="http://schemas.microsoft.com/office/drawing/2014/main" id="{5A9284E7-0823-472D-9963-18D89DFEB8B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54296" y="1760590"/>
            <a:ext cx="0" cy="3200400"/>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14" name="Imagen 13" descr="Imagen que contiene flor&#10;&#10;Descripción generada automáticamente">
            <a:extLst>
              <a:ext uri="{FF2B5EF4-FFF2-40B4-BE49-F238E27FC236}">
                <a16:creationId xmlns="" xmlns:a16="http://schemas.microsoft.com/office/drawing/2014/main" id="{04E68472-EA17-BEC0-A4BA-CBAED55EF3A4}"/>
              </a:ext>
            </a:extLst>
          </p:cNvPr>
          <p:cNvPicPr>
            <a:picLocks noChangeAspect="1"/>
          </p:cNvPicPr>
          <p:nvPr/>
        </p:nvPicPr>
        <p:blipFill>
          <a:blip r:embed="rId3"/>
          <a:stretch>
            <a:fillRect/>
          </a:stretch>
        </p:blipFill>
        <p:spPr>
          <a:xfrm>
            <a:off x="5006543" y="755805"/>
            <a:ext cx="6048309" cy="4705881"/>
          </a:xfrm>
          <a:prstGeom prst="rect">
            <a:avLst/>
          </a:prstGeom>
        </p:spPr>
      </p:pic>
    </p:spTree>
    <p:extLst>
      <p:ext uri="{BB962C8B-B14F-4D97-AF65-F5344CB8AC3E}">
        <p14:creationId xmlns:p14="http://schemas.microsoft.com/office/powerpoint/2010/main" val="38521314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1000"/>
                                  </p:stCondLst>
                                  <p:iterate type="wd">
                                    <p:tmPct val="15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grpId="0" nodeType="withEffect">
                                  <p:stCondLst>
                                    <p:cond delay="1000"/>
                                  </p:stCondLst>
                                  <p:iterate type="wd">
                                    <p:tmPct val="15000"/>
                                  </p:iterate>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grpId="0" nodeType="withEffect">
                                  <p:stCondLst>
                                    <p:cond delay="1000"/>
                                  </p:stCondLst>
                                  <p:iterate type="wd">
                                    <p:tmPct val="15000"/>
                                  </p:iterate>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par>
                                <p:cTn id="20" presetID="10" presetClass="entr" presetSubtype="0" fill="hold" grpId="0" nodeType="withEffect">
                                  <p:stCondLst>
                                    <p:cond delay="500"/>
                                  </p:stCondLst>
                                  <p:iterate type="wd">
                                    <p:tmPct val="15000"/>
                                  </p:iterate>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Imagen 4" descr="Hombre con sombrero&#10;&#10;Descripción generada automáticamente con confianza baja">
            <a:extLst>
              <a:ext uri="{FF2B5EF4-FFF2-40B4-BE49-F238E27FC236}">
                <a16:creationId xmlns="" xmlns:a16="http://schemas.microsoft.com/office/drawing/2014/main" id="{7DD5397C-60FA-D8F8-9378-FA4CEB57D941}"/>
              </a:ext>
            </a:extLst>
          </p:cNvPr>
          <p:cNvPicPr>
            <a:picLocks noChangeAspect="1"/>
          </p:cNvPicPr>
          <p:nvPr/>
        </p:nvPicPr>
        <p:blipFill rotWithShape="1">
          <a:blip r:embed="rId2"/>
          <a:srcRect t="23751" r="9090" b="8065"/>
          <a:stretch/>
        </p:blipFill>
        <p:spPr>
          <a:xfrm>
            <a:off x="2" y="10"/>
            <a:ext cx="12191695" cy="6857990"/>
          </a:xfrm>
          <a:prstGeom prst="rect">
            <a:avLst/>
          </a:prstGeom>
        </p:spPr>
      </p:pic>
      <p:sp>
        <p:nvSpPr>
          <p:cNvPr id="30" name="Rectangle 15">
            <a:extLst>
              <a:ext uri="{FF2B5EF4-FFF2-40B4-BE49-F238E27FC236}">
                <a16:creationId xmlns="" xmlns:a16="http://schemas.microsoft.com/office/drawing/2014/main" id="{F2AF0D79-4A1A-4F27-B9F0-CF252C4AC9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04017" y="804520"/>
            <a:ext cx="6815731" cy="1049235"/>
          </a:xfrm>
        </p:spPr>
        <p:txBody>
          <a:bodyPr>
            <a:normAutofit/>
          </a:bodyPr>
          <a:lstStyle/>
          <a:p>
            <a:r>
              <a:rPr lang="en-US">
                <a:solidFill>
                  <a:srgbClr val="FFFFFE"/>
                </a:solidFill>
              </a:rPr>
              <a:t>Contenido</a:t>
            </a:r>
          </a:p>
        </p:txBody>
      </p:sp>
      <p:cxnSp>
        <p:nvCxnSpPr>
          <p:cNvPr id="31" name="Straight Connector 17">
            <a:extLst>
              <a:ext uri="{FF2B5EF4-FFF2-40B4-BE49-F238E27FC236}">
                <a16:creationId xmlns="" xmlns:a16="http://schemas.microsoft.com/office/drawing/2014/main" id="{8E83266B-97F8-4AB9-818F-3A70E8D8580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306385" y="1847088"/>
            <a:ext cx="6813363" cy="0"/>
          </a:xfrm>
          <a:prstGeom prst="line">
            <a:avLst/>
          </a:prstGeom>
          <a:ln w="31750">
            <a:solidFill>
              <a:srgbClr val="728CAD"/>
            </a:solidFill>
          </a:ln>
        </p:spPr>
        <p:style>
          <a:lnRef idx="3">
            <a:schemeClr val="accent1"/>
          </a:lnRef>
          <a:fillRef idx="0">
            <a:schemeClr val="accent1"/>
          </a:fillRef>
          <a:effectRef idx="2">
            <a:schemeClr val="accent1"/>
          </a:effectRef>
          <a:fontRef idx="minor">
            <a:schemeClr val="tx1"/>
          </a:fontRef>
        </p:style>
      </p:cxnSp>
      <p:sp>
        <p:nvSpPr>
          <p:cNvPr id="3" name="Content Placeholder 2"/>
          <p:cNvSpPr>
            <a:spLocks noGrp="1"/>
          </p:cNvSpPr>
          <p:nvPr>
            <p:ph type="body" idx="1"/>
          </p:nvPr>
        </p:nvSpPr>
        <p:spPr>
          <a:xfrm>
            <a:off x="1304017" y="2015733"/>
            <a:ext cx="6815731" cy="4021267"/>
          </a:xfrm>
        </p:spPr>
        <p:txBody>
          <a:bodyPr>
            <a:normAutofit/>
          </a:bodyPr>
          <a:lstStyle/>
          <a:p>
            <a:pPr>
              <a:buClr>
                <a:srgbClr val="728CAD"/>
              </a:buClr>
            </a:pPr>
            <a:r>
              <a:rPr lang="en-US">
                <a:solidFill>
                  <a:srgbClr val="FFFFFE"/>
                </a:solidFill>
                <a:latin typeface="Arial Black" panose="020B0A04020102020204" pitchFamily="34" charset="0"/>
              </a:rPr>
              <a:t>Situación Actual</a:t>
            </a:r>
          </a:p>
          <a:p>
            <a:pPr>
              <a:buClr>
                <a:srgbClr val="728CAD"/>
              </a:buClr>
            </a:pPr>
            <a:r>
              <a:rPr lang="en-US">
                <a:solidFill>
                  <a:srgbClr val="FFFFFE"/>
                </a:solidFill>
                <a:latin typeface="Arial Black" panose="020B0A04020102020204" pitchFamily="34" charset="0"/>
              </a:rPr>
              <a:t>Alimentación</a:t>
            </a:r>
          </a:p>
          <a:p>
            <a:pPr>
              <a:buClr>
                <a:srgbClr val="728CAD"/>
              </a:buClr>
            </a:pPr>
            <a:r>
              <a:rPr lang="en-US">
                <a:solidFill>
                  <a:srgbClr val="FFFFFE"/>
                </a:solidFill>
                <a:latin typeface="Arial Black" panose="020B0A04020102020204" pitchFamily="34" charset="0"/>
              </a:rPr>
              <a:t>Varroa</a:t>
            </a:r>
          </a:p>
          <a:p>
            <a:pPr>
              <a:buClr>
                <a:srgbClr val="728CAD"/>
              </a:buClr>
            </a:pPr>
            <a:r>
              <a:rPr lang="en-US">
                <a:solidFill>
                  <a:srgbClr val="FFFFFE"/>
                </a:solidFill>
                <a:latin typeface="Arial Black" panose="020B0A04020102020204" pitchFamily="34" charset="0"/>
              </a:rPr>
              <a:t>Mejora genética</a:t>
            </a:r>
          </a:p>
          <a:p>
            <a:pPr>
              <a:buClr>
                <a:srgbClr val="728CAD"/>
              </a:buClr>
            </a:pPr>
            <a:r>
              <a:rPr lang="en-US">
                <a:solidFill>
                  <a:srgbClr val="FFFFFE"/>
                </a:solidFill>
                <a:latin typeface="Arial Black" panose="020B0A04020102020204" pitchFamily="34" charset="0"/>
              </a:rPr>
              <a:t>Cooperativismo</a:t>
            </a:r>
          </a:p>
          <a:p>
            <a:pPr>
              <a:buClr>
                <a:srgbClr val="728CAD"/>
              </a:buClr>
            </a:pPr>
            <a:endParaRPr lang="en-US">
              <a:solidFill>
                <a:srgbClr val="FFFFFE"/>
              </a:solidFill>
            </a:endParaRPr>
          </a:p>
        </p:txBody>
      </p:sp>
    </p:spTree>
    <p:extLst>
      <p:ext uri="{BB962C8B-B14F-4D97-AF65-F5344CB8AC3E}">
        <p14:creationId xmlns:p14="http://schemas.microsoft.com/office/powerpoint/2010/main" val="669324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F63C748C-967B-4A7B-A90F-3EDD0F485A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143637-4934-44E4-B909-BAF1E7B279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9683" y="1240076"/>
            <a:ext cx="2727813" cy="4584527"/>
          </a:xfrm>
        </p:spPr>
        <p:txBody>
          <a:bodyPr>
            <a:normAutofit/>
          </a:bodyPr>
          <a:lstStyle/>
          <a:p>
            <a:r>
              <a:rPr lang="en-US" dirty="0">
                <a:solidFill>
                  <a:srgbClr val="FFFFFF"/>
                </a:solidFill>
              </a:rPr>
              <a:t>SITUACION ACTUAL</a:t>
            </a:r>
          </a:p>
        </p:txBody>
      </p:sp>
      <p:sp>
        <p:nvSpPr>
          <p:cNvPr id="3" name="Content Placeholder 2"/>
          <p:cNvSpPr>
            <a:spLocks noGrp="1"/>
          </p:cNvSpPr>
          <p:nvPr>
            <p:ph idx="1"/>
          </p:nvPr>
        </p:nvSpPr>
        <p:spPr>
          <a:xfrm>
            <a:off x="4705594" y="193040"/>
            <a:ext cx="7252726" cy="6421119"/>
          </a:xfrm>
        </p:spPr>
        <p:txBody>
          <a:bodyPr anchor="t">
            <a:normAutofit fontScale="70000" lnSpcReduction="20000"/>
          </a:bodyPr>
          <a:lstStyle/>
          <a:p>
            <a:r>
              <a:rPr lang="es-ES" sz="2600" dirty="0">
                <a:latin typeface="Arial Black" panose="020B0A04020102020204" pitchFamily="34" charset="0"/>
              </a:rPr>
              <a:t>Otro año catastrófico para la </a:t>
            </a:r>
            <a:r>
              <a:rPr lang="es-ES" sz="2600" dirty="0" smtClean="0">
                <a:latin typeface="Arial Black" panose="020B0A04020102020204" pitchFamily="34" charset="0"/>
              </a:rPr>
              <a:t>apicultura</a:t>
            </a:r>
          </a:p>
          <a:p>
            <a:endParaRPr lang="es-ES" sz="2600" dirty="0">
              <a:latin typeface="Arial Black" panose="020B0A04020102020204" pitchFamily="34" charset="0"/>
            </a:endParaRPr>
          </a:p>
          <a:p>
            <a:r>
              <a:rPr lang="es-ES" dirty="0"/>
              <a:t>Situación malísima por un año atípico y con el sector patas arriba. Una vez más, este será otro año dramático para el sector apícola con una gran pérdida de producción a añadir a los pasados años. Los fenómenos meteorológicos extremos han producido que las floraciones hayan sido dispares y fuera de temporada, afectando a las producciones tanto regionales como nacionales</a:t>
            </a:r>
            <a:r>
              <a:rPr lang="es-ES" dirty="0" smtClean="0"/>
              <a:t>. </a:t>
            </a:r>
            <a:endParaRPr lang="es-ES" dirty="0"/>
          </a:p>
          <a:p>
            <a:r>
              <a:rPr lang="es-ES" dirty="0"/>
              <a:t> Las importaciones siguen aumentando y los consumidores finales no saben de donde procede la miel que ponen en sus mesas, </a:t>
            </a:r>
            <a:r>
              <a:rPr lang="es-ES" dirty="0" smtClean="0"/>
              <a:t>ya que </a:t>
            </a:r>
            <a:r>
              <a:rPr lang="es-ES" dirty="0"/>
              <a:t>el etiquetado </a:t>
            </a:r>
            <a:r>
              <a:rPr lang="es-ES" dirty="0" smtClean="0"/>
              <a:t>con los datos </a:t>
            </a:r>
            <a:r>
              <a:rPr lang="es-ES" dirty="0"/>
              <a:t>del origen sigue siendo deficiente. Siguen siendo necesarios controles de mieles, sanitarios, analíticos, polínicos, etc</a:t>
            </a:r>
            <a:r>
              <a:rPr lang="es-ES" dirty="0" smtClean="0"/>
              <a:t>.</a:t>
            </a:r>
            <a:r>
              <a:rPr lang="es-ES" dirty="0"/>
              <a:t> </a:t>
            </a:r>
          </a:p>
          <a:p>
            <a:r>
              <a:rPr lang="es-ES" dirty="0"/>
              <a:t>  La situación a la que nos enfrentamos los apicultores sobre el terreno no es la mejor. Decir que esta temporada ha sido mala ya es lo normal por desgracia.  </a:t>
            </a:r>
          </a:p>
          <a:p>
            <a:r>
              <a:rPr lang="es-ES" dirty="0"/>
              <a:t>  La mayoría de las comunidades han experimentado fenómenos meteorológicos extremos, se ha registrado una primavera atípica en casi todo el país; se registraron sequías, inundaciones, incendios que devastaron bosques y lugares de trashumancia evitando que contribuyamos a la conservación de la biodiversidad, al cuidado del medio ambiente, a enriquecer paisajes, </a:t>
            </a:r>
            <a:r>
              <a:rPr lang="es-ES" dirty="0" smtClean="0"/>
              <a:t>a la </a:t>
            </a:r>
            <a:r>
              <a:rPr lang="es-ES" dirty="0"/>
              <a:t>variedad genética, todo ello provocando un impacto severo en los periodos de floración y la reducción de los periodos de vuelo de las abejas, además que este año la trashumancia ha sido solo para valientes porque con la escalada de precios que hemos visto en los combustibles, la escasez de lluvias a lo largo del verano y como está la economía del sector pues han conseguido que haya sido un mal año apícola en general a nivel nacional.</a:t>
            </a:r>
          </a:p>
          <a:p>
            <a:pPr marL="0" indent="0">
              <a:buNone/>
            </a:pPr>
            <a:r>
              <a:rPr lang="es-ES" dirty="0"/>
              <a:t> </a:t>
            </a:r>
          </a:p>
          <a:p>
            <a:r>
              <a:rPr lang="es-ES" dirty="0"/>
              <a:t>  Será culpa del cambio climático. </a:t>
            </a:r>
          </a:p>
          <a:p>
            <a:pPr marL="0" indent="0">
              <a:buNone/>
            </a:pPr>
            <a:endParaRPr lang="es-ES" dirty="0"/>
          </a:p>
        </p:txBody>
      </p:sp>
    </p:spTree>
    <p:extLst>
      <p:ext uri="{BB962C8B-B14F-4D97-AF65-F5344CB8AC3E}">
        <p14:creationId xmlns:p14="http://schemas.microsoft.com/office/powerpoint/2010/main" val="3975247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599517" cy="3449638"/>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517" y="0"/>
            <a:ext cx="4925483" cy="4925483"/>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3446" y="-1"/>
            <a:ext cx="2684744" cy="4112419"/>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49638"/>
            <a:ext cx="2556272" cy="3408362"/>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4667" y="3427920"/>
            <a:ext cx="2574234" cy="3430079"/>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8873" y="3327466"/>
            <a:ext cx="2649624" cy="3530533"/>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3617" y="3591715"/>
            <a:ext cx="4352724" cy="3266284"/>
          </a:xfrm>
          <a:prstGeom prst="rect">
            <a:avLst/>
          </a:prstGeom>
        </p:spPr>
      </p:pic>
    </p:spTree>
    <p:extLst>
      <p:ext uri="{BB962C8B-B14F-4D97-AF65-F5344CB8AC3E}">
        <p14:creationId xmlns:p14="http://schemas.microsoft.com/office/powerpoint/2010/main" val="2471300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F63C748C-967B-4A7B-A90F-3EDD0F485A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143637-4934-44E4-B909-BAF1E7B279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6701" y="1240076"/>
            <a:ext cx="3310796" cy="4584527"/>
          </a:xfrm>
        </p:spPr>
        <p:txBody>
          <a:bodyPr>
            <a:normAutofit/>
          </a:bodyPr>
          <a:lstStyle/>
          <a:p>
            <a:r>
              <a:rPr lang="en-US" dirty="0" err="1" smtClean="0">
                <a:solidFill>
                  <a:srgbClr val="FFFFFF"/>
                </a:solidFill>
              </a:rPr>
              <a:t>Alimentación</a:t>
            </a:r>
            <a:endParaRPr lang="en-US" dirty="0">
              <a:solidFill>
                <a:srgbClr val="FFFFFF"/>
              </a:solidFill>
            </a:endParaRPr>
          </a:p>
        </p:txBody>
      </p:sp>
      <p:sp>
        <p:nvSpPr>
          <p:cNvPr id="3" name="Content Placeholder 2"/>
          <p:cNvSpPr>
            <a:spLocks noGrp="1"/>
          </p:cNvSpPr>
          <p:nvPr>
            <p:ph idx="1"/>
          </p:nvPr>
        </p:nvSpPr>
        <p:spPr>
          <a:xfrm>
            <a:off x="4328526" y="152400"/>
            <a:ext cx="7660274" cy="6565899"/>
          </a:xfrm>
        </p:spPr>
        <p:txBody>
          <a:bodyPr anchor="t">
            <a:normAutofit fontScale="92500"/>
          </a:bodyPr>
          <a:lstStyle/>
          <a:p>
            <a:r>
              <a:rPr lang="es-ES" sz="2800" dirty="0"/>
              <a:t> Para </a:t>
            </a:r>
            <a:r>
              <a:rPr lang="es-ES" sz="2800" dirty="0" smtClean="0"/>
              <a:t>compensar la carencia de floración, </a:t>
            </a:r>
            <a:r>
              <a:rPr lang="es-ES" sz="2800" dirty="0"/>
              <a:t>los apicultores hemos tenido que aplicar alimentación de emergencia, </a:t>
            </a:r>
            <a:r>
              <a:rPr lang="es-ES" sz="2800" dirty="0" smtClean="0"/>
              <a:t>algo </a:t>
            </a:r>
            <a:r>
              <a:rPr lang="es-ES" sz="2800" dirty="0"/>
              <a:t>que antes sólo se </a:t>
            </a:r>
            <a:r>
              <a:rPr lang="es-ES" sz="2800" dirty="0" smtClean="0"/>
              <a:t>hacía </a:t>
            </a:r>
            <a:r>
              <a:rPr lang="es-ES" sz="2800" dirty="0"/>
              <a:t>para periodos de </a:t>
            </a:r>
            <a:r>
              <a:rPr lang="es-ES" sz="2800" dirty="0" smtClean="0"/>
              <a:t>escasez como </a:t>
            </a:r>
            <a:r>
              <a:rPr lang="es-ES" sz="2800" dirty="0"/>
              <a:t>inviernos muy malos, hay que resaltar la importancia de una alimentación de calidad con unas buenas técnicas de alimentación diferenciando entre la alimentación de mantenimiento que es la que usamos para mantener las colmenas con vida debido a periodos de escasez y la alimentación de estimulación, que es la se administra para adelantar las colmenas a las </a:t>
            </a:r>
            <a:r>
              <a:rPr lang="es-ES" sz="2800" dirty="0" smtClean="0"/>
              <a:t>floraciones. Dentro de la alimentación existen varios tipos y presentaciones, solida, líquida, proteica…</a:t>
            </a:r>
            <a:endParaRPr sz="2800" dirty="0"/>
          </a:p>
        </p:txBody>
      </p:sp>
    </p:spTree>
    <p:extLst>
      <p:ext uri="{BB962C8B-B14F-4D97-AF65-F5344CB8AC3E}">
        <p14:creationId xmlns:p14="http://schemas.microsoft.com/office/powerpoint/2010/main" val="2129774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599517" cy="344963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4238"/>
            <a:ext cx="2590800" cy="345440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1113"/>
            <a:ext cx="6172200" cy="3471863"/>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7187" y="0"/>
            <a:ext cx="2017713" cy="3587045"/>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3424238"/>
            <a:ext cx="5283200" cy="3433762"/>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8500" y="3233738"/>
            <a:ext cx="5143500" cy="3644900"/>
          </a:xfrm>
          <a:prstGeom prst="rect">
            <a:avLst/>
          </a:prstGeom>
        </p:spPr>
      </p:pic>
    </p:spTree>
    <p:extLst>
      <p:ext uri="{BB962C8B-B14F-4D97-AF65-F5344CB8AC3E}">
        <p14:creationId xmlns:p14="http://schemas.microsoft.com/office/powerpoint/2010/main" val="1146325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F63C748C-967B-4A7B-A90F-3EDD0F485A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143637-4934-44E4-B909-BAF1E7B279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5901" y="584200"/>
            <a:ext cx="3361596" cy="5240403"/>
          </a:xfrm>
        </p:spPr>
        <p:txBody>
          <a:bodyPr>
            <a:normAutofit/>
          </a:bodyPr>
          <a:lstStyle/>
          <a:p>
            <a:r>
              <a:rPr lang="en-US" sz="2700" dirty="0" smtClean="0">
                <a:solidFill>
                  <a:srgbClr val="FFFFFF"/>
                </a:solidFill>
              </a:rPr>
              <a:t>     </a:t>
            </a:r>
            <a:r>
              <a:rPr lang="en-US" sz="4800" dirty="0" err="1" smtClean="0">
                <a:solidFill>
                  <a:srgbClr val="FFFFFF"/>
                </a:solidFill>
              </a:rPr>
              <a:t>Varroa</a:t>
            </a:r>
            <a:r>
              <a:rPr lang="en-US" sz="2700" dirty="0" smtClean="0">
                <a:solidFill>
                  <a:srgbClr val="FFFFFF"/>
                </a:solidFill>
              </a:rPr>
              <a:t/>
            </a:r>
            <a:br>
              <a:rPr lang="en-US" sz="2700" dirty="0" smtClean="0">
                <a:solidFill>
                  <a:srgbClr val="FFFFFF"/>
                </a:solidFill>
              </a:rPr>
            </a:br>
            <a:r>
              <a:rPr lang="en-US" sz="2700" dirty="0" smtClean="0">
                <a:solidFill>
                  <a:srgbClr val="FFFFFF"/>
                </a:solidFill>
              </a:rPr>
              <a:t/>
            </a:r>
            <a:br>
              <a:rPr lang="en-US" sz="2700" dirty="0" smtClean="0">
                <a:solidFill>
                  <a:srgbClr val="FFFFFF"/>
                </a:solidFill>
              </a:rPr>
            </a:br>
            <a:r>
              <a:rPr lang="en-US" sz="2700" dirty="0" smtClean="0">
                <a:solidFill>
                  <a:srgbClr val="FFFFFF"/>
                </a:solidFill>
              </a:rPr>
              <a:t>  </a:t>
            </a:r>
            <a:r>
              <a:rPr lang="en-US" sz="2000" dirty="0" smtClean="0">
                <a:solidFill>
                  <a:srgbClr val="FFFFFF"/>
                </a:solidFill>
              </a:rPr>
              <a:t>(</a:t>
            </a:r>
            <a:r>
              <a:rPr lang="en-US" sz="2000" dirty="0" err="1" smtClean="0">
                <a:solidFill>
                  <a:srgbClr val="FFFFFF"/>
                </a:solidFill>
              </a:rPr>
              <a:t>varroa</a:t>
            </a:r>
            <a:r>
              <a:rPr lang="en-US" sz="2000" dirty="0" smtClean="0">
                <a:solidFill>
                  <a:srgbClr val="FFFFFF"/>
                </a:solidFill>
              </a:rPr>
              <a:t> destructor)</a:t>
            </a:r>
            <a:endParaRPr lang="en-US" sz="2000" dirty="0">
              <a:solidFill>
                <a:srgbClr val="FFFFFF"/>
              </a:solidFill>
            </a:endParaRPr>
          </a:p>
        </p:txBody>
      </p:sp>
      <p:sp>
        <p:nvSpPr>
          <p:cNvPr id="3" name="Content Placeholder 2"/>
          <p:cNvSpPr>
            <a:spLocks noGrp="1"/>
          </p:cNvSpPr>
          <p:nvPr>
            <p:ph idx="1"/>
          </p:nvPr>
        </p:nvSpPr>
        <p:spPr>
          <a:xfrm>
            <a:off x="4521200" y="419100"/>
            <a:ext cx="7353300" cy="6235699"/>
          </a:xfrm>
        </p:spPr>
        <p:txBody>
          <a:bodyPr anchor="t">
            <a:normAutofit/>
          </a:bodyPr>
          <a:lstStyle/>
          <a:p>
            <a:r>
              <a:rPr lang="es-ES" sz="3200" dirty="0" smtClean="0"/>
              <a:t>  </a:t>
            </a:r>
            <a:r>
              <a:rPr lang="es-ES" sz="3200" dirty="0"/>
              <a:t>También hemos tenido que hacer frente a una feroz lucha contra una por desgracia ya vieja conocida de la apicultura, la </a:t>
            </a:r>
            <a:r>
              <a:rPr lang="es-ES" sz="3200" dirty="0" err="1"/>
              <a:t>Varroa</a:t>
            </a:r>
            <a:r>
              <a:rPr lang="es-ES" sz="3200" dirty="0"/>
              <a:t>, </a:t>
            </a:r>
            <a:r>
              <a:rPr lang="es-ES" sz="3200" dirty="0" smtClean="0"/>
              <a:t>(ácaro parasito externo, principal enfermedad apícola y mas extendida) que </a:t>
            </a:r>
            <a:r>
              <a:rPr lang="es-ES" sz="3200" dirty="0"/>
              <a:t>no conseguimos eliminar, aunque se medio mantiene a raya con productos, manejos y se sigue la investigación para dar con cómo o con qué </a:t>
            </a:r>
            <a:r>
              <a:rPr lang="es-ES" sz="3200" dirty="0" smtClean="0"/>
              <a:t>derrotarlas.</a:t>
            </a:r>
            <a:endParaRPr sz="3200" dirty="0"/>
          </a:p>
        </p:txBody>
      </p:sp>
    </p:spTree>
    <p:extLst>
      <p:ext uri="{BB962C8B-B14F-4D97-AF65-F5344CB8AC3E}">
        <p14:creationId xmlns:p14="http://schemas.microsoft.com/office/powerpoint/2010/main" val="1950991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61200" y="-213"/>
            <a:ext cx="5130800" cy="6858213"/>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5749" cy="685800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8928" y="-213"/>
            <a:ext cx="4876800" cy="3657600"/>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5749" y="3657387"/>
            <a:ext cx="3205451" cy="3200613"/>
          </a:xfrm>
          <a:prstGeom prst="rect">
            <a:avLst/>
          </a:prstGeom>
        </p:spPr>
      </p:pic>
    </p:spTree>
    <p:extLst>
      <p:ext uri="{BB962C8B-B14F-4D97-AF65-F5344CB8AC3E}">
        <p14:creationId xmlns:p14="http://schemas.microsoft.com/office/powerpoint/2010/main" val="181688446"/>
      </p:ext>
    </p:extLst>
  </p:cSld>
  <p:clrMapOvr>
    <a:masterClrMapping/>
  </p:clrMapOvr>
</p:sld>
</file>

<file path=ppt/theme/theme1.xml><?xml version="1.0" encoding="utf-8"?>
<a:theme xmlns:a="http://schemas.openxmlformats.org/drawingml/2006/main" name="Galería">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QuickStarte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Web1416</Template>
  <TotalTime>144</TotalTime>
  <Words>770</Words>
  <Application>Microsoft Office PowerPoint</Application>
  <PresentationFormat>Panorámica</PresentationFormat>
  <Paragraphs>46</Paragraphs>
  <Slides>18</Slides>
  <Notes>4</Notes>
  <HiddenSlides>1</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18</vt:i4>
      </vt:variant>
    </vt:vector>
  </HeadingPairs>
  <TitlesOfParts>
    <vt:vector size="27" baseType="lpstr">
      <vt:lpstr>Arial</vt:lpstr>
      <vt:lpstr>Arial Black</vt:lpstr>
      <vt:lpstr>Calibri</vt:lpstr>
      <vt:lpstr>Gill Sans MT</vt:lpstr>
      <vt:lpstr>Segoe UI</vt:lpstr>
      <vt:lpstr>Segoe UI Light</vt:lpstr>
      <vt:lpstr>Segoe UI Semilight</vt:lpstr>
      <vt:lpstr>Galería</vt:lpstr>
      <vt:lpstr>QuickStarter Theme</vt:lpstr>
      <vt:lpstr>APICULTURA</vt:lpstr>
      <vt:lpstr>     Francisco ramón tenedor 6-x-2.022</vt:lpstr>
      <vt:lpstr>Contenido</vt:lpstr>
      <vt:lpstr>SITUACION ACTUAL</vt:lpstr>
      <vt:lpstr>Presentación de PowerPoint</vt:lpstr>
      <vt:lpstr>Alimentación</vt:lpstr>
      <vt:lpstr>Presentación de PowerPoint</vt:lpstr>
      <vt:lpstr>     Varroa    (varroa destructor)</vt:lpstr>
      <vt:lpstr>Presentación de PowerPoint</vt:lpstr>
      <vt:lpstr>Mejora genética</vt:lpstr>
      <vt:lpstr>Presentación de PowerPoint</vt:lpstr>
      <vt:lpstr>cooperativismo</vt:lpstr>
      <vt:lpstr>Presentación de PowerPoint</vt:lpstr>
      <vt:lpstr>Presentación de PowerPoint</vt:lpstr>
      <vt:lpstr>Presentación de PowerPoint</vt:lpstr>
      <vt:lpstr>agradecimientos</vt:lpstr>
      <vt:lpstr>Presentación de PowerPoint</vt:lpstr>
      <vt:lpstr>Presentación de PowerPoint</vt:lpstr>
    </vt:vector>
  </TitlesOfParts>
  <Company>Repsol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APICULTURA</dc:title>
  <dc:creator>RAMON TENEDOR, FRANCISCO</dc:creator>
  <cp:lastModifiedBy>Francisco Ramón Tenedor</cp:lastModifiedBy>
  <cp:revision>11</cp:revision>
  <dcterms:created xsi:type="dcterms:W3CDTF">2022-10-04T01:59:12Z</dcterms:created>
  <dcterms:modified xsi:type="dcterms:W3CDTF">2022-10-06T15:35:35Z</dcterms:modified>
</cp:coreProperties>
</file>